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26" r:id="rId3"/>
    <p:sldId id="327" r:id="rId4"/>
    <p:sldId id="328" r:id="rId5"/>
    <p:sldId id="329" r:id="rId6"/>
    <p:sldId id="330" r:id="rId7"/>
    <p:sldId id="331" r:id="rId8"/>
    <p:sldId id="365" r:id="rId9"/>
    <p:sldId id="370" r:id="rId10"/>
    <p:sldId id="371" r:id="rId11"/>
    <p:sldId id="368" r:id="rId12"/>
    <p:sldId id="372" r:id="rId13"/>
    <p:sldId id="334" r:id="rId14"/>
    <p:sldId id="335" r:id="rId15"/>
    <p:sldId id="336" r:id="rId16"/>
    <p:sldId id="373" r:id="rId17"/>
    <p:sldId id="374" r:id="rId18"/>
    <p:sldId id="337" r:id="rId19"/>
    <p:sldId id="341" r:id="rId20"/>
    <p:sldId id="344" r:id="rId21"/>
    <p:sldId id="348" r:id="rId22"/>
    <p:sldId id="364" r:id="rId23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3276" autoAdjust="0"/>
  </p:normalViewPr>
  <p:slideViewPr>
    <p:cSldViewPr snapToGrid="0" snapToObjects="1">
      <p:cViewPr varScale="1">
        <p:scale>
          <a:sx n="109" d="100"/>
          <a:sy n="109" d="100"/>
        </p:scale>
        <p:origin x="216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541315-7419-4236-8987-A2FD337F2808}" type="datetimeFigureOut">
              <a:rPr lang="en-US" smtClean="0"/>
              <a:t>11/2/21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448B2B-364F-46C6-9161-22E68498D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34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00BC86-2364-B747-A7E9-1B4F50B0817D}" type="datetimeFigureOut">
              <a:rPr lang="en-US" smtClean="0"/>
              <a:t>11/2/21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D0C737-BF89-F44D-8FF5-F3F9E5ABA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9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FF6B29D-A10F-4FA3-BA41-2B2C852E43F4}" type="slidenum">
              <a:rPr lang="en-US" altLang="en-US" sz="1300"/>
              <a:pPr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9086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81D711C-AB5D-4A7E-B671-C581AFEE9CAE}" type="slidenum">
              <a:rPr lang="en-US" altLang="en-US" sz="1300"/>
              <a:pPr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8470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146A351-603E-463B-8AE9-9E515E6F2973}" type="slidenum">
              <a:rPr lang="en-US" altLang="en-US" sz="1300"/>
              <a:pPr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8314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7357521-DB26-4238-BEE6-D6A0CCDA1DA9}" type="slidenum">
              <a:rPr lang="en-US" altLang="en-US" sz="1300"/>
              <a:pPr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67210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DF5F8DD-09BC-4D03-8840-F8DCB7693B94}" type="slidenum">
              <a:rPr lang="en-US" altLang="en-US" sz="1300"/>
              <a:pPr>
                <a:spcBef>
                  <a:spcPct val="0"/>
                </a:spcBef>
              </a:pPr>
              <a:t>15</a:t>
            </a:fld>
            <a:endParaRPr lang="en-US" altLang="en-US" sz="13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7466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8CCB169-E956-45D7-BBC5-660BDE3FEBD5}" type="slidenum">
              <a:rPr lang="en-US" altLang="en-US" sz="1300"/>
              <a:pPr>
                <a:spcBef>
                  <a:spcPct val="0"/>
                </a:spcBef>
              </a:pPr>
              <a:t>16</a:t>
            </a:fld>
            <a:endParaRPr lang="en-US" altLang="en-US" sz="13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02726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146A351-603E-463B-8AE9-9E515E6F2973}" type="slidenum">
              <a:rPr lang="en-US" altLang="en-US" sz="1300"/>
              <a:pPr>
                <a:spcBef>
                  <a:spcPct val="0"/>
                </a:spcBef>
              </a:pPr>
              <a:t>17</a:t>
            </a:fld>
            <a:endParaRPr lang="en-US" altLang="en-US" sz="13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63842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8CCB169-E956-45D7-BBC5-660BDE3FEBD5}" type="slidenum">
              <a:rPr lang="en-US" altLang="en-US" sz="1300"/>
              <a:pPr>
                <a:spcBef>
                  <a:spcPct val="0"/>
                </a:spcBef>
              </a:pPr>
              <a:t>18</a:t>
            </a:fld>
            <a:endParaRPr lang="en-US" altLang="en-US" sz="13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52420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8DDC6D8-B6D1-40C0-AE72-C06A169342AB}" type="slidenum">
              <a:rPr lang="en-US" altLang="en-US" sz="1300"/>
              <a:pPr>
                <a:spcBef>
                  <a:spcPct val="0"/>
                </a:spcBef>
              </a:pPr>
              <a:t>19</a:t>
            </a:fld>
            <a:endParaRPr lang="en-US" altLang="en-US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15896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F6FC087-A4D4-4F33-9B9E-697F39FBF7B6}" type="slidenum">
              <a:rPr lang="en-US" altLang="en-US" sz="1300"/>
              <a:pPr>
                <a:spcBef>
                  <a:spcPct val="0"/>
                </a:spcBef>
              </a:pPr>
              <a:t>20</a:t>
            </a:fld>
            <a:endParaRPr lang="en-US" altLang="en-US" sz="13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09327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155A909-6D23-4C3C-8EFF-E958ACF32B01}" type="slidenum">
              <a:rPr lang="en-US" altLang="en-US" sz="1300"/>
              <a:pPr>
                <a:spcBef>
                  <a:spcPct val="0"/>
                </a:spcBef>
              </a:pPr>
              <a:t>21</a:t>
            </a:fld>
            <a:endParaRPr lang="en-US" alt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1695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C386C2D-88B5-4248-8BD4-0AD5611D13B8}" type="slidenum">
              <a:rPr lang="en-US" altLang="en-US" sz="1300"/>
              <a:pPr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24404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4F8676B-CB37-4559-932A-69C3EB002ABF}" type="slidenum">
              <a:rPr lang="en-US" altLang="en-US" sz="1300"/>
              <a:pPr>
                <a:spcBef>
                  <a:spcPct val="0"/>
                </a:spcBef>
              </a:pPr>
              <a:t>22</a:t>
            </a:fld>
            <a:endParaRPr lang="en-US" altLang="en-US" sz="13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2651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B357393-3F49-42AF-BF52-783628D776B5}" type="slidenum">
              <a:rPr lang="en-US" altLang="en-US" sz="1300"/>
              <a:pPr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1240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A1FEE22-FABC-491D-BBA2-3A3EE834C7D8}" type="slidenum">
              <a:rPr lang="en-US" altLang="en-US" sz="1300"/>
              <a:pPr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4269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D2B5F6A-BAFD-4691-B9CF-A5F9CD33158A}" type="slidenum">
              <a:rPr lang="en-US" altLang="en-US" sz="1300"/>
              <a:pPr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0602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4BE05C1-9101-4E8E-B6DD-7317DCF4715A}" type="slidenum">
              <a:rPr lang="en-US" altLang="en-US" sz="1300"/>
              <a:pPr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6574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81D711C-AB5D-4A7E-B671-C581AFEE9CAE}" type="slidenum">
              <a:rPr lang="en-US" altLang="en-US" sz="1300"/>
              <a:pPr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4876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81D711C-AB5D-4A7E-B671-C581AFEE9CAE}" type="slidenum">
              <a:rPr lang="en-US" altLang="en-US" sz="1300"/>
              <a:pPr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1641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81D711C-AB5D-4A7E-B671-C581AFEE9CAE}" type="slidenum">
              <a:rPr lang="en-US" altLang="en-US" sz="1300"/>
              <a:pPr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6341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4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8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31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B0EFEC-498F-415A-861C-D067426785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942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8384"/>
            <a:ext cx="10515600" cy="1001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288"/>
            <a:ext cx="10515600" cy="4771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9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11/2/21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11/2/21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7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11/2/21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5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11/2/21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8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11/2/21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1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11/2/21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2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C14E8-98E7-4E42-9D44-1458FE5C58D3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0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CS143: Disk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Junghoo “John” Cho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7A5C82C6-72B9-014E-87FB-3156A870A7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00740" y="557173"/>
            <a:ext cx="2185755" cy="102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793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A5F460-1676-4A3D-8377-9E3B5C7CC38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Reading a Page From Disk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Q: What should happen to read the highlighted sector from disk?</a:t>
            </a:r>
          </a:p>
        </p:txBody>
      </p:sp>
      <p:sp>
        <p:nvSpPr>
          <p:cNvPr id="17413" name="Oval 4"/>
          <p:cNvSpPr>
            <a:spLocks noChangeArrowheads="1"/>
          </p:cNvSpPr>
          <p:nvPr/>
        </p:nvSpPr>
        <p:spPr bwMode="auto">
          <a:xfrm>
            <a:off x="2209800" y="2362200"/>
            <a:ext cx="3810000" cy="38100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2362200" y="2514600"/>
            <a:ext cx="3505200" cy="35052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7415" name="Oval 6"/>
          <p:cNvSpPr>
            <a:spLocks noChangeArrowheads="1"/>
          </p:cNvSpPr>
          <p:nvPr/>
        </p:nvSpPr>
        <p:spPr bwMode="auto">
          <a:xfrm>
            <a:off x="2514600" y="2667000"/>
            <a:ext cx="3200400" cy="32004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2667000" y="2819400"/>
            <a:ext cx="2895600" cy="28194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7417" name="Oval 8"/>
          <p:cNvSpPr>
            <a:spLocks noChangeArrowheads="1"/>
          </p:cNvSpPr>
          <p:nvPr/>
        </p:nvSpPr>
        <p:spPr bwMode="auto">
          <a:xfrm>
            <a:off x="2819400" y="2971800"/>
            <a:ext cx="2590800" cy="25146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7418" name="Oval 9"/>
          <p:cNvSpPr>
            <a:spLocks noChangeArrowheads="1"/>
          </p:cNvSpPr>
          <p:nvPr/>
        </p:nvSpPr>
        <p:spPr bwMode="auto">
          <a:xfrm>
            <a:off x="2971800" y="3124200"/>
            <a:ext cx="2286000" cy="22098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7419" name="Oval 10"/>
          <p:cNvSpPr>
            <a:spLocks noChangeArrowheads="1"/>
          </p:cNvSpPr>
          <p:nvPr/>
        </p:nvSpPr>
        <p:spPr bwMode="auto">
          <a:xfrm>
            <a:off x="3124200" y="3276600"/>
            <a:ext cx="1981200" cy="19050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7420" name="Oval 11"/>
          <p:cNvSpPr>
            <a:spLocks noChangeArrowheads="1"/>
          </p:cNvSpPr>
          <p:nvPr/>
        </p:nvSpPr>
        <p:spPr bwMode="auto">
          <a:xfrm>
            <a:off x="3276600" y="3429000"/>
            <a:ext cx="1676400" cy="16002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7421" name="Line 12"/>
          <p:cNvSpPr>
            <a:spLocks noChangeShapeType="1"/>
          </p:cNvSpPr>
          <p:nvPr/>
        </p:nvSpPr>
        <p:spPr bwMode="auto">
          <a:xfrm>
            <a:off x="4114800" y="2362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3"/>
          <p:cNvSpPr>
            <a:spLocks noChangeShapeType="1"/>
          </p:cNvSpPr>
          <p:nvPr/>
        </p:nvSpPr>
        <p:spPr bwMode="auto">
          <a:xfrm>
            <a:off x="4114800" y="5029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4"/>
          <p:cNvSpPr>
            <a:spLocks noChangeShapeType="1"/>
          </p:cNvSpPr>
          <p:nvPr/>
        </p:nvSpPr>
        <p:spPr bwMode="auto">
          <a:xfrm>
            <a:off x="4953000" y="4191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5"/>
          <p:cNvSpPr>
            <a:spLocks noChangeShapeType="1"/>
          </p:cNvSpPr>
          <p:nvPr/>
        </p:nvSpPr>
        <p:spPr bwMode="auto">
          <a:xfrm>
            <a:off x="2209800" y="4267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6"/>
          <p:cNvSpPr>
            <a:spLocks noChangeShapeType="1"/>
          </p:cNvSpPr>
          <p:nvPr/>
        </p:nvSpPr>
        <p:spPr bwMode="auto">
          <a:xfrm>
            <a:off x="2743200" y="28956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7"/>
          <p:cNvSpPr>
            <a:spLocks noChangeShapeType="1"/>
          </p:cNvSpPr>
          <p:nvPr/>
        </p:nvSpPr>
        <p:spPr bwMode="auto">
          <a:xfrm>
            <a:off x="4724400" y="48006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8"/>
          <p:cNvSpPr>
            <a:spLocks noChangeShapeType="1"/>
          </p:cNvSpPr>
          <p:nvPr/>
        </p:nvSpPr>
        <p:spPr bwMode="auto">
          <a:xfrm flipV="1">
            <a:off x="4724400" y="28956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19"/>
          <p:cNvSpPr>
            <a:spLocks noChangeShapeType="1"/>
          </p:cNvSpPr>
          <p:nvPr/>
        </p:nvSpPr>
        <p:spPr bwMode="auto">
          <a:xfrm flipH="1">
            <a:off x="2819400" y="48768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027680" y="5435600"/>
            <a:ext cx="1087120" cy="426720"/>
          </a:xfrm>
          <a:custGeom>
            <a:avLst/>
            <a:gdLst>
              <a:gd name="connsiteX0" fmla="*/ 1087120 w 1087120"/>
              <a:gd name="connsiteY0" fmla="*/ 426720 h 426720"/>
              <a:gd name="connsiteX1" fmla="*/ 873760 w 1087120"/>
              <a:gd name="connsiteY1" fmla="*/ 416560 h 426720"/>
              <a:gd name="connsiteX2" fmla="*/ 650240 w 1087120"/>
              <a:gd name="connsiteY2" fmla="*/ 365760 h 426720"/>
              <a:gd name="connsiteX3" fmla="*/ 447040 w 1087120"/>
              <a:gd name="connsiteY3" fmla="*/ 294640 h 426720"/>
              <a:gd name="connsiteX4" fmla="*/ 254000 w 1087120"/>
              <a:gd name="connsiteY4" fmla="*/ 203200 h 426720"/>
              <a:gd name="connsiteX5" fmla="*/ 111760 w 1087120"/>
              <a:gd name="connsiteY5" fmla="*/ 101600 h 426720"/>
              <a:gd name="connsiteX6" fmla="*/ 0 w 1087120"/>
              <a:gd name="connsiteY6" fmla="*/ 0 h 42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7120" h="426720">
                <a:moveTo>
                  <a:pt x="1087120" y="426720"/>
                </a:moveTo>
                <a:cubicBezTo>
                  <a:pt x="1016846" y="426720"/>
                  <a:pt x="946573" y="426720"/>
                  <a:pt x="873760" y="416560"/>
                </a:cubicBezTo>
                <a:cubicBezTo>
                  <a:pt x="800947" y="406400"/>
                  <a:pt x="721360" y="386080"/>
                  <a:pt x="650240" y="365760"/>
                </a:cubicBezTo>
                <a:cubicBezTo>
                  <a:pt x="579120" y="345440"/>
                  <a:pt x="513080" y="321733"/>
                  <a:pt x="447040" y="294640"/>
                </a:cubicBezTo>
                <a:cubicBezTo>
                  <a:pt x="381000" y="267547"/>
                  <a:pt x="309880" y="235373"/>
                  <a:pt x="254000" y="203200"/>
                </a:cubicBezTo>
                <a:cubicBezTo>
                  <a:pt x="198120" y="171027"/>
                  <a:pt x="154093" y="135467"/>
                  <a:pt x="111760" y="101600"/>
                </a:cubicBezTo>
                <a:cubicBezTo>
                  <a:pt x="69427" y="67733"/>
                  <a:pt x="34713" y="33866"/>
                  <a:pt x="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5257800" y="3124200"/>
            <a:ext cx="1295400" cy="281940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819400" y="2038279"/>
            <a:ext cx="1686560" cy="419242"/>
          </a:xfrm>
          <a:custGeom>
            <a:avLst/>
            <a:gdLst>
              <a:gd name="connsiteX0" fmla="*/ 0 w 1686560"/>
              <a:gd name="connsiteY0" fmla="*/ 419242 h 419242"/>
              <a:gd name="connsiteX1" fmla="*/ 254000 w 1686560"/>
              <a:gd name="connsiteY1" fmla="*/ 226202 h 419242"/>
              <a:gd name="connsiteX2" fmla="*/ 487680 w 1686560"/>
              <a:gd name="connsiteY2" fmla="*/ 104282 h 419242"/>
              <a:gd name="connsiteX3" fmla="*/ 782320 w 1686560"/>
              <a:gd name="connsiteY3" fmla="*/ 33162 h 419242"/>
              <a:gd name="connsiteX4" fmla="*/ 1066800 w 1686560"/>
              <a:gd name="connsiteY4" fmla="*/ 2682 h 419242"/>
              <a:gd name="connsiteX5" fmla="*/ 1259840 w 1686560"/>
              <a:gd name="connsiteY5" fmla="*/ 2682 h 419242"/>
              <a:gd name="connsiteX6" fmla="*/ 1463040 w 1686560"/>
              <a:gd name="connsiteY6" fmla="*/ 12842 h 419242"/>
              <a:gd name="connsiteX7" fmla="*/ 1686560 w 1686560"/>
              <a:gd name="connsiteY7" fmla="*/ 43322 h 419242"/>
              <a:gd name="connsiteX8" fmla="*/ 1686560 w 1686560"/>
              <a:gd name="connsiteY8" fmla="*/ 43322 h 419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6560" h="419242">
                <a:moveTo>
                  <a:pt x="0" y="419242"/>
                </a:moveTo>
                <a:cubicBezTo>
                  <a:pt x="86360" y="348968"/>
                  <a:pt x="172720" y="278695"/>
                  <a:pt x="254000" y="226202"/>
                </a:cubicBezTo>
                <a:cubicBezTo>
                  <a:pt x="335280" y="173709"/>
                  <a:pt x="399627" y="136455"/>
                  <a:pt x="487680" y="104282"/>
                </a:cubicBezTo>
                <a:cubicBezTo>
                  <a:pt x="575733" y="72109"/>
                  <a:pt x="685800" y="50095"/>
                  <a:pt x="782320" y="33162"/>
                </a:cubicBezTo>
                <a:cubicBezTo>
                  <a:pt x="878840" y="16229"/>
                  <a:pt x="987213" y="7762"/>
                  <a:pt x="1066800" y="2682"/>
                </a:cubicBezTo>
                <a:cubicBezTo>
                  <a:pt x="1146387" y="-2398"/>
                  <a:pt x="1193800" y="989"/>
                  <a:pt x="1259840" y="2682"/>
                </a:cubicBezTo>
                <a:cubicBezTo>
                  <a:pt x="1325880" y="4375"/>
                  <a:pt x="1391920" y="6069"/>
                  <a:pt x="1463040" y="12842"/>
                </a:cubicBezTo>
                <a:cubicBezTo>
                  <a:pt x="1534160" y="19615"/>
                  <a:pt x="1686560" y="43322"/>
                  <a:pt x="1686560" y="43322"/>
                </a:cubicBezTo>
                <a:lnTo>
                  <a:pt x="1686560" y="43322"/>
                </a:lnTo>
              </a:path>
            </a:pathLst>
          </a:custGeom>
          <a:noFill/>
          <a:ln w="635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48400" y="6049837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 arm</a:t>
            </a:r>
          </a:p>
        </p:txBody>
      </p:sp>
    </p:spTree>
    <p:extLst>
      <p:ext uri="{BB962C8B-B14F-4D97-AF65-F5344CB8AC3E}">
        <p14:creationId xmlns:p14="http://schemas.microsoft.com/office/powerpoint/2010/main" val="1201651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A5F460-1676-4A3D-8377-9E3B5C7CC38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Reading a Page From Disk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Q: What should happen to read the highlighted sector from disk?</a:t>
            </a:r>
          </a:p>
        </p:txBody>
      </p:sp>
      <p:grpSp>
        <p:nvGrpSpPr>
          <p:cNvPr id="15" name="Group 14"/>
          <p:cNvGrpSpPr/>
          <p:nvPr/>
        </p:nvGrpSpPr>
        <p:grpSpPr>
          <a:xfrm rot="10969443">
            <a:off x="2209800" y="2362200"/>
            <a:ext cx="3810000" cy="3810000"/>
            <a:chOff x="2209800" y="2362200"/>
            <a:chExt cx="3810000" cy="3810000"/>
          </a:xfrm>
        </p:grpSpPr>
        <p:sp>
          <p:nvSpPr>
            <p:cNvPr id="17413" name="Oval 4"/>
            <p:cNvSpPr>
              <a:spLocks noChangeArrowheads="1"/>
            </p:cNvSpPr>
            <p:nvPr/>
          </p:nvSpPr>
          <p:spPr bwMode="auto">
            <a:xfrm>
              <a:off x="2209800" y="2362200"/>
              <a:ext cx="3810000" cy="38100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14" name="Oval 5"/>
            <p:cNvSpPr>
              <a:spLocks noChangeArrowheads="1"/>
            </p:cNvSpPr>
            <p:nvPr/>
          </p:nvSpPr>
          <p:spPr bwMode="auto">
            <a:xfrm>
              <a:off x="2362200" y="2514600"/>
              <a:ext cx="3505200" cy="35052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15" name="Oval 6"/>
            <p:cNvSpPr>
              <a:spLocks noChangeArrowheads="1"/>
            </p:cNvSpPr>
            <p:nvPr/>
          </p:nvSpPr>
          <p:spPr bwMode="auto">
            <a:xfrm>
              <a:off x="2514600" y="2667000"/>
              <a:ext cx="3200400" cy="32004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16" name="Oval 7"/>
            <p:cNvSpPr>
              <a:spLocks noChangeArrowheads="1"/>
            </p:cNvSpPr>
            <p:nvPr/>
          </p:nvSpPr>
          <p:spPr bwMode="auto">
            <a:xfrm>
              <a:off x="2667000" y="2819400"/>
              <a:ext cx="2895600" cy="28194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17" name="Oval 8"/>
            <p:cNvSpPr>
              <a:spLocks noChangeArrowheads="1"/>
            </p:cNvSpPr>
            <p:nvPr/>
          </p:nvSpPr>
          <p:spPr bwMode="auto">
            <a:xfrm>
              <a:off x="2819400" y="2971800"/>
              <a:ext cx="2590800" cy="25146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18" name="Oval 9"/>
            <p:cNvSpPr>
              <a:spLocks noChangeArrowheads="1"/>
            </p:cNvSpPr>
            <p:nvPr/>
          </p:nvSpPr>
          <p:spPr bwMode="auto">
            <a:xfrm>
              <a:off x="2971800" y="3124200"/>
              <a:ext cx="2286000" cy="22098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19" name="Oval 10"/>
            <p:cNvSpPr>
              <a:spLocks noChangeArrowheads="1"/>
            </p:cNvSpPr>
            <p:nvPr/>
          </p:nvSpPr>
          <p:spPr bwMode="auto">
            <a:xfrm>
              <a:off x="3124200" y="3276600"/>
              <a:ext cx="1981200" cy="19050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20" name="Oval 11"/>
            <p:cNvSpPr>
              <a:spLocks noChangeArrowheads="1"/>
            </p:cNvSpPr>
            <p:nvPr/>
          </p:nvSpPr>
          <p:spPr bwMode="auto">
            <a:xfrm>
              <a:off x="3276600" y="3429000"/>
              <a:ext cx="1676400" cy="16002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21" name="Line 12"/>
            <p:cNvSpPr>
              <a:spLocks noChangeShapeType="1"/>
            </p:cNvSpPr>
            <p:nvPr/>
          </p:nvSpPr>
          <p:spPr bwMode="auto">
            <a:xfrm>
              <a:off x="4114800" y="2362200"/>
              <a:ext cx="0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13"/>
            <p:cNvSpPr>
              <a:spLocks noChangeShapeType="1"/>
            </p:cNvSpPr>
            <p:nvPr/>
          </p:nvSpPr>
          <p:spPr bwMode="auto">
            <a:xfrm>
              <a:off x="4114800" y="5029200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14"/>
            <p:cNvSpPr>
              <a:spLocks noChangeShapeType="1"/>
            </p:cNvSpPr>
            <p:nvPr/>
          </p:nvSpPr>
          <p:spPr bwMode="auto">
            <a:xfrm>
              <a:off x="4953000" y="419100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15"/>
            <p:cNvSpPr>
              <a:spLocks noChangeShapeType="1"/>
            </p:cNvSpPr>
            <p:nvPr/>
          </p:nvSpPr>
          <p:spPr bwMode="auto">
            <a:xfrm>
              <a:off x="2209800" y="426720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16"/>
            <p:cNvSpPr>
              <a:spLocks noChangeShapeType="1"/>
            </p:cNvSpPr>
            <p:nvPr/>
          </p:nvSpPr>
          <p:spPr bwMode="auto">
            <a:xfrm>
              <a:off x="2743200" y="2895600"/>
              <a:ext cx="7620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17"/>
            <p:cNvSpPr>
              <a:spLocks noChangeShapeType="1"/>
            </p:cNvSpPr>
            <p:nvPr/>
          </p:nvSpPr>
          <p:spPr bwMode="auto">
            <a:xfrm>
              <a:off x="4724400" y="4800600"/>
              <a:ext cx="762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18"/>
            <p:cNvSpPr>
              <a:spLocks noChangeShapeType="1"/>
            </p:cNvSpPr>
            <p:nvPr/>
          </p:nvSpPr>
          <p:spPr bwMode="auto">
            <a:xfrm flipV="1">
              <a:off x="4724400" y="2895600"/>
              <a:ext cx="7620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19"/>
            <p:cNvSpPr>
              <a:spLocks noChangeShapeType="1"/>
            </p:cNvSpPr>
            <p:nvPr/>
          </p:nvSpPr>
          <p:spPr bwMode="auto">
            <a:xfrm flipH="1">
              <a:off x="2819400" y="4876800"/>
              <a:ext cx="7620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027680" y="5435600"/>
              <a:ext cx="1087120" cy="426720"/>
            </a:xfrm>
            <a:custGeom>
              <a:avLst/>
              <a:gdLst>
                <a:gd name="connsiteX0" fmla="*/ 1087120 w 1087120"/>
                <a:gd name="connsiteY0" fmla="*/ 426720 h 426720"/>
                <a:gd name="connsiteX1" fmla="*/ 873760 w 1087120"/>
                <a:gd name="connsiteY1" fmla="*/ 416560 h 426720"/>
                <a:gd name="connsiteX2" fmla="*/ 650240 w 1087120"/>
                <a:gd name="connsiteY2" fmla="*/ 365760 h 426720"/>
                <a:gd name="connsiteX3" fmla="*/ 447040 w 1087120"/>
                <a:gd name="connsiteY3" fmla="*/ 294640 h 426720"/>
                <a:gd name="connsiteX4" fmla="*/ 254000 w 1087120"/>
                <a:gd name="connsiteY4" fmla="*/ 203200 h 426720"/>
                <a:gd name="connsiteX5" fmla="*/ 111760 w 1087120"/>
                <a:gd name="connsiteY5" fmla="*/ 101600 h 426720"/>
                <a:gd name="connsiteX6" fmla="*/ 0 w 1087120"/>
                <a:gd name="connsiteY6" fmla="*/ 0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7120" h="426720">
                  <a:moveTo>
                    <a:pt x="1087120" y="426720"/>
                  </a:moveTo>
                  <a:cubicBezTo>
                    <a:pt x="1016846" y="426720"/>
                    <a:pt x="946573" y="426720"/>
                    <a:pt x="873760" y="416560"/>
                  </a:cubicBezTo>
                  <a:cubicBezTo>
                    <a:pt x="800947" y="406400"/>
                    <a:pt x="721360" y="386080"/>
                    <a:pt x="650240" y="365760"/>
                  </a:cubicBezTo>
                  <a:cubicBezTo>
                    <a:pt x="579120" y="345440"/>
                    <a:pt x="513080" y="321733"/>
                    <a:pt x="447040" y="294640"/>
                  </a:cubicBezTo>
                  <a:cubicBezTo>
                    <a:pt x="381000" y="267547"/>
                    <a:pt x="309880" y="235373"/>
                    <a:pt x="254000" y="203200"/>
                  </a:cubicBezTo>
                  <a:cubicBezTo>
                    <a:pt x="198120" y="171027"/>
                    <a:pt x="154093" y="135467"/>
                    <a:pt x="111760" y="101600"/>
                  </a:cubicBezTo>
                  <a:cubicBezTo>
                    <a:pt x="69427" y="67733"/>
                    <a:pt x="34713" y="33866"/>
                    <a:pt x="0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5257800" y="3124200"/>
            <a:ext cx="1295400" cy="281940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819400" y="2038279"/>
            <a:ext cx="1686560" cy="419242"/>
          </a:xfrm>
          <a:custGeom>
            <a:avLst/>
            <a:gdLst>
              <a:gd name="connsiteX0" fmla="*/ 0 w 1686560"/>
              <a:gd name="connsiteY0" fmla="*/ 419242 h 419242"/>
              <a:gd name="connsiteX1" fmla="*/ 254000 w 1686560"/>
              <a:gd name="connsiteY1" fmla="*/ 226202 h 419242"/>
              <a:gd name="connsiteX2" fmla="*/ 487680 w 1686560"/>
              <a:gd name="connsiteY2" fmla="*/ 104282 h 419242"/>
              <a:gd name="connsiteX3" fmla="*/ 782320 w 1686560"/>
              <a:gd name="connsiteY3" fmla="*/ 33162 h 419242"/>
              <a:gd name="connsiteX4" fmla="*/ 1066800 w 1686560"/>
              <a:gd name="connsiteY4" fmla="*/ 2682 h 419242"/>
              <a:gd name="connsiteX5" fmla="*/ 1259840 w 1686560"/>
              <a:gd name="connsiteY5" fmla="*/ 2682 h 419242"/>
              <a:gd name="connsiteX6" fmla="*/ 1463040 w 1686560"/>
              <a:gd name="connsiteY6" fmla="*/ 12842 h 419242"/>
              <a:gd name="connsiteX7" fmla="*/ 1686560 w 1686560"/>
              <a:gd name="connsiteY7" fmla="*/ 43322 h 419242"/>
              <a:gd name="connsiteX8" fmla="*/ 1686560 w 1686560"/>
              <a:gd name="connsiteY8" fmla="*/ 43322 h 419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6560" h="419242">
                <a:moveTo>
                  <a:pt x="0" y="419242"/>
                </a:moveTo>
                <a:cubicBezTo>
                  <a:pt x="86360" y="348968"/>
                  <a:pt x="172720" y="278695"/>
                  <a:pt x="254000" y="226202"/>
                </a:cubicBezTo>
                <a:cubicBezTo>
                  <a:pt x="335280" y="173709"/>
                  <a:pt x="399627" y="136455"/>
                  <a:pt x="487680" y="104282"/>
                </a:cubicBezTo>
                <a:cubicBezTo>
                  <a:pt x="575733" y="72109"/>
                  <a:pt x="685800" y="50095"/>
                  <a:pt x="782320" y="33162"/>
                </a:cubicBezTo>
                <a:cubicBezTo>
                  <a:pt x="878840" y="16229"/>
                  <a:pt x="987213" y="7762"/>
                  <a:pt x="1066800" y="2682"/>
                </a:cubicBezTo>
                <a:cubicBezTo>
                  <a:pt x="1146387" y="-2398"/>
                  <a:pt x="1193800" y="989"/>
                  <a:pt x="1259840" y="2682"/>
                </a:cubicBezTo>
                <a:cubicBezTo>
                  <a:pt x="1325880" y="4375"/>
                  <a:pt x="1391920" y="6069"/>
                  <a:pt x="1463040" y="12842"/>
                </a:cubicBezTo>
                <a:cubicBezTo>
                  <a:pt x="1534160" y="19615"/>
                  <a:pt x="1686560" y="43322"/>
                  <a:pt x="1686560" y="43322"/>
                </a:cubicBezTo>
                <a:lnTo>
                  <a:pt x="1686560" y="43322"/>
                </a:lnTo>
              </a:path>
            </a:pathLst>
          </a:custGeom>
          <a:noFill/>
          <a:ln w="635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48400" y="6049837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 arm</a:t>
            </a:r>
          </a:p>
        </p:txBody>
      </p:sp>
    </p:spTree>
    <p:extLst>
      <p:ext uri="{BB962C8B-B14F-4D97-AF65-F5344CB8AC3E}">
        <p14:creationId xmlns:p14="http://schemas.microsoft.com/office/powerpoint/2010/main" val="3238263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A5F460-1676-4A3D-8377-9E3B5C7CC38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Reading a Page From Disk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Q: What should happen to read the highlighted sector from disk?</a:t>
            </a:r>
          </a:p>
        </p:txBody>
      </p:sp>
      <p:grpSp>
        <p:nvGrpSpPr>
          <p:cNvPr id="15" name="Group 14"/>
          <p:cNvGrpSpPr/>
          <p:nvPr/>
        </p:nvGrpSpPr>
        <p:grpSpPr>
          <a:xfrm rot="13488434">
            <a:off x="2209800" y="2362200"/>
            <a:ext cx="3810000" cy="3810000"/>
            <a:chOff x="2209800" y="2362200"/>
            <a:chExt cx="3810000" cy="3810000"/>
          </a:xfrm>
        </p:grpSpPr>
        <p:sp>
          <p:nvSpPr>
            <p:cNvPr id="17413" name="Oval 4"/>
            <p:cNvSpPr>
              <a:spLocks noChangeArrowheads="1"/>
            </p:cNvSpPr>
            <p:nvPr/>
          </p:nvSpPr>
          <p:spPr bwMode="auto">
            <a:xfrm>
              <a:off x="2209800" y="2362200"/>
              <a:ext cx="3810000" cy="38100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14" name="Oval 5"/>
            <p:cNvSpPr>
              <a:spLocks noChangeArrowheads="1"/>
            </p:cNvSpPr>
            <p:nvPr/>
          </p:nvSpPr>
          <p:spPr bwMode="auto">
            <a:xfrm>
              <a:off x="2362200" y="2514600"/>
              <a:ext cx="3505200" cy="35052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15" name="Oval 6"/>
            <p:cNvSpPr>
              <a:spLocks noChangeArrowheads="1"/>
            </p:cNvSpPr>
            <p:nvPr/>
          </p:nvSpPr>
          <p:spPr bwMode="auto">
            <a:xfrm>
              <a:off x="2514600" y="2667000"/>
              <a:ext cx="3200400" cy="32004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16" name="Oval 7"/>
            <p:cNvSpPr>
              <a:spLocks noChangeArrowheads="1"/>
            </p:cNvSpPr>
            <p:nvPr/>
          </p:nvSpPr>
          <p:spPr bwMode="auto">
            <a:xfrm>
              <a:off x="2667000" y="2819400"/>
              <a:ext cx="2895600" cy="28194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17" name="Oval 8"/>
            <p:cNvSpPr>
              <a:spLocks noChangeArrowheads="1"/>
            </p:cNvSpPr>
            <p:nvPr/>
          </p:nvSpPr>
          <p:spPr bwMode="auto">
            <a:xfrm>
              <a:off x="2819400" y="2971800"/>
              <a:ext cx="2590800" cy="25146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18" name="Oval 9"/>
            <p:cNvSpPr>
              <a:spLocks noChangeArrowheads="1"/>
            </p:cNvSpPr>
            <p:nvPr/>
          </p:nvSpPr>
          <p:spPr bwMode="auto">
            <a:xfrm>
              <a:off x="2971800" y="3124200"/>
              <a:ext cx="2286000" cy="22098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19" name="Oval 10"/>
            <p:cNvSpPr>
              <a:spLocks noChangeArrowheads="1"/>
            </p:cNvSpPr>
            <p:nvPr/>
          </p:nvSpPr>
          <p:spPr bwMode="auto">
            <a:xfrm>
              <a:off x="3124200" y="3276600"/>
              <a:ext cx="1981200" cy="19050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20" name="Oval 11"/>
            <p:cNvSpPr>
              <a:spLocks noChangeArrowheads="1"/>
            </p:cNvSpPr>
            <p:nvPr/>
          </p:nvSpPr>
          <p:spPr bwMode="auto">
            <a:xfrm>
              <a:off x="3276600" y="3429000"/>
              <a:ext cx="1676400" cy="16002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7421" name="Line 12"/>
            <p:cNvSpPr>
              <a:spLocks noChangeShapeType="1"/>
            </p:cNvSpPr>
            <p:nvPr/>
          </p:nvSpPr>
          <p:spPr bwMode="auto">
            <a:xfrm>
              <a:off x="4114800" y="2362200"/>
              <a:ext cx="0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13"/>
            <p:cNvSpPr>
              <a:spLocks noChangeShapeType="1"/>
            </p:cNvSpPr>
            <p:nvPr/>
          </p:nvSpPr>
          <p:spPr bwMode="auto">
            <a:xfrm>
              <a:off x="4114800" y="5029200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14"/>
            <p:cNvSpPr>
              <a:spLocks noChangeShapeType="1"/>
            </p:cNvSpPr>
            <p:nvPr/>
          </p:nvSpPr>
          <p:spPr bwMode="auto">
            <a:xfrm>
              <a:off x="4953000" y="419100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15"/>
            <p:cNvSpPr>
              <a:spLocks noChangeShapeType="1"/>
            </p:cNvSpPr>
            <p:nvPr/>
          </p:nvSpPr>
          <p:spPr bwMode="auto">
            <a:xfrm>
              <a:off x="2209800" y="426720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16"/>
            <p:cNvSpPr>
              <a:spLocks noChangeShapeType="1"/>
            </p:cNvSpPr>
            <p:nvPr/>
          </p:nvSpPr>
          <p:spPr bwMode="auto">
            <a:xfrm>
              <a:off x="2743200" y="2895600"/>
              <a:ext cx="7620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17"/>
            <p:cNvSpPr>
              <a:spLocks noChangeShapeType="1"/>
            </p:cNvSpPr>
            <p:nvPr/>
          </p:nvSpPr>
          <p:spPr bwMode="auto">
            <a:xfrm>
              <a:off x="4724400" y="4800600"/>
              <a:ext cx="762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18"/>
            <p:cNvSpPr>
              <a:spLocks noChangeShapeType="1"/>
            </p:cNvSpPr>
            <p:nvPr/>
          </p:nvSpPr>
          <p:spPr bwMode="auto">
            <a:xfrm flipV="1">
              <a:off x="4724400" y="2895600"/>
              <a:ext cx="7620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19"/>
            <p:cNvSpPr>
              <a:spLocks noChangeShapeType="1"/>
            </p:cNvSpPr>
            <p:nvPr/>
          </p:nvSpPr>
          <p:spPr bwMode="auto">
            <a:xfrm flipH="1">
              <a:off x="2819400" y="4876800"/>
              <a:ext cx="7620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027680" y="5435600"/>
              <a:ext cx="1087120" cy="426720"/>
            </a:xfrm>
            <a:custGeom>
              <a:avLst/>
              <a:gdLst>
                <a:gd name="connsiteX0" fmla="*/ 1087120 w 1087120"/>
                <a:gd name="connsiteY0" fmla="*/ 426720 h 426720"/>
                <a:gd name="connsiteX1" fmla="*/ 873760 w 1087120"/>
                <a:gd name="connsiteY1" fmla="*/ 416560 h 426720"/>
                <a:gd name="connsiteX2" fmla="*/ 650240 w 1087120"/>
                <a:gd name="connsiteY2" fmla="*/ 365760 h 426720"/>
                <a:gd name="connsiteX3" fmla="*/ 447040 w 1087120"/>
                <a:gd name="connsiteY3" fmla="*/ 294640 h 426720"/>
                <a:gd name="connsiteX4" fmla="*/ 254000 w 1087120"/>
                <a:gd name="connsiteY4" fmla="*/ 203200 h 426720"/>
                <a:gd name="connsiteX5" fmla="*/ 111760 w 1087120"/>
                <a:gd name="connsiteY5" fmla="*/ 101600 h 426720"/>
                <a:gd name="connsiteX6" fmla="*/ 0 w 1087120"/>
                <a:gd name="connsiteY6" fmla="*/ 0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7120" h="426720">
                  <a:moveTo>
                    <a:pt x="1087120" y="426720"/>
                  </a:moveTo>
                  <a:cubicBezTo>
                    <a:pt x="1016846" y="426720"/>
                    <a:pt x="946573" y="426720"/>
                    <a:pt x="873760" y="416560"/>
                  </a:cubicBezTo>
                  <a:cubicBezTo>
                    <a:pt x="800947" y="406400"/>
                    <a:pt x="721360" y="386080"/>
                    <a:pt x="650240" y="365760"/>
                  </a:cubicBezTo>
                  <a:cubicBezTo>
                    <a:pt x="579120" y="345440"/>
                    <a:pt x="513080" y="321733"/>
                    <a:pt x="447040" y="294640"/>
                  </a:cubicBezTo>
                  <a:cubicBezTo>
                    <a:pt x="381000" y="267547"/>
                    <a:pt x="309880" y="235373"/>
                    <a:pt x="254000" y="203200"/>
                  </a:cubicBezTo>
                  <a:cubicBezTo>
                    <a:pt x="198120" y="171027"/>
                    <a:pt x="154093" y="135467"/>
                    <a:pt x="111760" y="101600"/>
                  </a:cubicBezTo>
                  <a:cubicBezTo>
                    <a:pt x="69427" y="67733"/>
                    <a:pt x="34713" y="33866"/>
                    <a:pt x="0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5257800" y="3124200"/>
            <a:ext cx="1295400" cy="281940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819400" y="2038279"/>
            <a:ext cx="1686560" cy="419242"/>
          </a:xfrm>
          <a:custGeom>
            <a:avLst/>
            <a:gdLst>
              <a:gd name="connsiteX0" fmla="*/ 0 w 1686560"/>
              <a:gd name="connsiteY0" fmla="*/ 419242 h 419242"/>
              <a:gd name="connsiteX1" fmla="*/ 254000 w 1686560"/>
              <a:gd name="connsiteY1" fmla="*/ 226202 h 419242"/>
              <a:gd name="connsiteX2" fmla="*/ 487680 w 1686560"/>
              <a:gd name="connsiteY2" fmla="*/ 104282 h 419242"/>
              <a:gd name="connsiteX3" fmla="*/ 782320 w 1686560"/>
              <a:gd name="connsiteY3" fmla="*/ 33162 h 419242"/>
              <a:gd name="connsiteX4" fmla="*/ 1066800 w 1686560"/>
              <a:gd name="connsiteY4" fmla="*/ 2682 h 419242"/>
              <a:gd name="connsiteX5" fmla="*/ 1259840 w 1686560"/>
              <a:gd name="connsiteY5" fmla="*/ 2682 h 419242"/>
              <a:gd name="connsiteX6" fmla="*/ 1463040 w 1686560"/>
              <a:gd name="connsiteY6" fmla="*/ 12842 h 419242"/>
              <a:gd name="connsiteX7" fmla="*/ 1686560 w 1686560"/>
              <a:gd name="connsiteY7" fmla="*/ 43322 h 419242"/>
              <a:gd name="connsiteX8" fmla="*/ 1686560 w 1686560"/>
              <a:gd name="connsiteY8" fmla="*/ 43322 h 419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6560" h="419242">
                <a:moveTo>
                  <a:pt x="0" y="419242"/>
                </a:moveTo>
                <a:cubicBezTo>
                  <a:pt x="86360" y="348968"/>
                  <a:pt x="172720" y="278695"/>
                  <a:pt x="254000" y="226202"/>
                </a:cubicBezTo>
                <a:cubicBezTo>
                  <a:pt x="335280" y="173709"/>
                  <a:pt x="399627" y="136455"/>
                  <a:pt x="487680" y="104282"/>
                </a:cubicBezTo>
                <a:cubicBezTo>
                  <a:pt x="575733" y="72109"/>
                  <a:pt x="685800" y="50095"/>
                  <a:pt x="782320" y="33162"/>
                </a:cubicBezTo>
                <a:cubicBezTo>
                  <a:pt x="878840" y="16229"/>
                  <a:pt x="987213" y="7762"/>
                  <a:pt x="1066800" y="2682"/>
                </a:cubicBezTo>
                <a:cubicBezTo>
                  <a:pt x="1146387" y="-2398"/>
                  <a:pt x="1193800" y="989"/>
                  <a:pt x="1259840" y="2682"/>
                </a:cubicBezTo>
                <a:cubicBezTo>
                  <a:pt x="1325880" y="4375"/>
                  <a:pt x="1391920" y="6069"/>
                  <a:pt x="1463040" y="12842"/>
                </a:cubicBezTo>
                <a:cubicBezTo>
                  <a:pt x="1534160" y="19615"/>
                  <a:pt x="1686560" y="43322"/>
                  <a:pt x="1686560" y="43322"/>
                </a:cubicBezTo>
                <a:lnTo>
                  <a:pt x="1686560" y="43322"/>
                </a:lnTo>
              </a:path>
            </a:pathLst>
          </a:custGeom>
          <a:noFill/>
          <a:ln w="635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48400" y="6049837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 arm</a:t>
            </a:r>
          </a:p>
        </p:txBody>
      </p:sp>
    </p:spTree>
    <p:extLst>
      <p:ext uri="{BB962C8B-B14F-4D97-AF65-F5344CB8AC3E}">
        <p14:creationId xmlns:p14="http://schemas.microsoft.com/office/powerpoint/2010/main" val="689717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400F3F-A464-4A21-B06F-CF022A99482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Access Time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Access time = 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   (seek time) + (rotational delay) +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   (transfer time)</a:t>
            </a:r>
          </a:p>
        </p:txBody>
      </p:sp>
    </p:spTree>
    <p:extLst>
      <p:ext uri="{BB962C8B-B14F-4D97-AF65-F5344CB8AC3E}">
        <p14:creationId xmlns:p14="http://schemas.microsoft.com/office/powerpoint/2010/main" val="3722224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5B8B40-1C49-40C7-A365-90006585F11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Seek Time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Time to move a disk head between tracks</a:t>
            </a:r>
          </a:p>
          <a:p>
            <a:pPr eaLnBrk="1" hangingPunct="1">
              <a:lnSpc>
                <a:spcPct val="8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Track to track ~ 1ms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Average ~ 10 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Full stroke ~ 20 ms</a:t>
            </a:r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>
            <a:off x="3556000" y="2286000"/>
            <a:ext cx="0" cy="2171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>
            <a:off x="3556000" y="4457700"/>
            <a:ext cx="609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Arc 6"/>
          <p:cNvSpPr>
            <a:spLocks/>
          </p:cNvSpPr>
          <p:nvPr/>
        </p:nvSpPr>
        <p:spPr bwMode="auto">
          <a:xfrm flipH="1">
            <a:off x="3860800" y="2857500"/>
            <a:ext cx="5181600" cy="1257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7"/>
          <p:cNvSpPr>
            <a:spLocks noChangeShapeType="1"/>
          </p:cNvSpPr>
          <p:nvPr/>
        </p:nvSpPr>
        <p:spPr bwMode="auto">
          <a:xfrm>
            <a:off x="3860800" y="4400550"/>
            <a:ext cx="0" cy="171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8"/>
          <p:cNvSpPr>
            <a:spLocks noChangeShapeType="1"/>
          </p:cNvSpPr>
          <p:nvPr/>
        </p:nvSpPr>
        <p:spPr bwMode="auto">
          <a:xfrm flipH="1" flipV="1">
            <a:off x="3454400" y="4114800"/>
            <a:ext cx="203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9"/>
          <p:cNvSpPr>
            <a:spLocks noChangeShapeType="1"/>
          </p:cNvSpPr>
          <p:nvPr/>
        </p:nvSpPr>
        <p:spPr bwMode="auto">
          <a:xfrm>
            <a:off x="9042400" y="4400550"/>
            <a:ext cx="0" cy="171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0"/>
          <p:cNvSpPr>
            <a:spLocks noChangeShapeType="1"/>
          </p:cNvSpPr>
          <p:nvPr/>
        </p:nvSpPr>
        <p:spPr bwMode="auto">
          <a:xfrm flipH="1" flipV="1">
            <a:off x="3454400" y="2857500"/>
            <a:ext cx="203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2235201" y="2743200"/>
            <a:ext cx="10005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ahoma" panose="020B0604030504040204" pitchFamily="34" charset="0"/>
              </a:rPr>
              <a:t>5 - 20x</a:t>
            </a:r>
          </a:p>
        </p:txBody>
      </p:sp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3048000" y="4000500"/>
            <a:ext cx="3241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ahoma" panose="020B0604030504040204" pitchFamily="34" charset="0"/>
              </a:rPr>
              <a:t>x</a:t>
            </a:r>
          </a:p>
        </p:txBody>
      </p:sp>
      <p:sp>
        <p:nvSpPr>
          <p:cNvPr id="12302" name="Text Box 13"/>
          <p:cNvSpPr txBox="1">
            <a:spLocks noChangeArrowheads="1"/>
          </p:cNvSpPr>
          <p:nvPr/>
        </p:nvSpPr>
        <p:spPr bwMode="auto">
          <a:xfrm>
            <a:off x="3657600" y="4572000"/>
            <a:ext cx="3321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2303" name="Text Box 14"/>
          <p:cNvSpPr txBox="1">
            <a:spLocks noChangeArrowheads="1"/>
          </p:cNvSpPr>
          <p:nvPr/>
        </p:nvSpPr>
        <p:spPr bwMode="auto">
          <a:xfrm>
            <a:off x="8839200" y="4572000"/>
            <a:ext cx="36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ahoma" panose="020B0604030504040204" pitchFamily="34" charset="0"/>
              </a:rPr>
              <a:t>N</a:t>
            </a:r>
          </a:p>
        </p:txBody>
      </p:sp>
      <p:sp>
        <p:nvSpPr>
          <p:cNvPr id="12304" name="Text Box 15"/>
          <p:cNvSpPr txBox="1">
            <a:spLocks noChangeArrowheads="1"/>
          </p:cNvSpPr>
          <p:nvPr/>
        </p:nvSpPr>
        <p:spPr bwMode="auto">
          <a:xfrm>
            <a:off x="7010400" y="4914900"/>
            <a:ext cx="25667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ahoma" panose="020B0604030504040204" pitchFamily="34" charset="0"/>
              </a:rPr>
              <a:t>Cylinders Traveled</a:t>
            </a:r>
          </a:p>
        </p:txBody>
      </p:sp>
      <p:sp>
        <p:nvSpPr>
          <p:cNvPr id="12305" name="Text Box 16"/>
          <p:cNvSpPr txBox="1">
            <a:spLocks noChangeArrowheads="1"/>
          </p:cNvSpPr>
          <p:nvPr/>
        </p:nvSpPr>
        <p:spPr bwMode="auto">
          <a:xfrm>
            <a:off x="2057401" y="3276601"/>
            <a:ext cx="809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ahoma" panose="020B0604030504040204" pitchFamily="34" charset="0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535979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05929A-FAE7-4873-BC93-5829553DE68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Rotational Delay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Typical disk: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1000 rpm – 15000 rpm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Q: For 6000 RPM, average rotational delay?</a:t>
            </a:r>
          </a:p>
        </p:txBody>
      </p:sp>
      <p:sp>
        <p:nvSpPr>
          <p:cNvPr id="13317" name="Oval 4"/>
          <p:cNvSpPr>
            <a:spLocks noChangeArrowheads="1"/>
          </p:cNvSpPr>
          <p:nvPr/>
        </p:nvSpPr>
        <p:spPr bwMode="auto">
          <a:xfrm>
            <a:off x="4673600" y="1943100"/>
            <a:ext cx="3556000" cy="20002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3318" name="Oval 5"/>
          <p:cNvSpPr>
            <a:spLocks noChangeArrowheads="1"/>
          </p:cNvSpPr>
          <p:nvPr/>
        </p:nvSpPr>
        <p:spPr bwMode="auto">
          <a:xfrm>
            <a:off x="5080000" y="2171700"/>
            <a:ext cx="2743200" cy="1543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6502400" y="19431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6502400" y="37147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>
            <a:off x="7823200" y="2971800"/>
            <a:ext cx="406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>
            <a:off x="4673600" y="2971800"/>
            <a:ext cx="40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 flipV="1">
            <a:off x="7416800" y="2228850"/>
            <a:ext cx="304800" cy="171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1"/>
          <p:cNvSpPr>
            <a:spLocks noChangeShapeType="1"/>
          </p:cNvSpPr>
          <p:nvPr/>
        </p:nvSpPr>
        <p:spPr bwMode="auto">
          <a:xfrm flipV="1">
            <a:off x="5283200" y="3543300"/>
            <a:ext cx="304800" cy="171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2"/>
          <p:cNvSpPr>
            <a:spLocks noChangeShapeType="1"/>
          </p:cNvSpPr>
          <p:nvPr/>
        </p:nvSpPr>
        <p:spPr bwMode="auto">
          <a:xfrm>
            <a:off x="7518400" y="3429000"/>
            <a:ext cx="304800" cy="171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3"/>
          <p:cNvSpPr>
            <a:spLocks noChangeShapeType="1"/>
          </p:cNvSpPr>
          <p:nvPr/>
        </p:nvSpPr>
        <p:spPr bwMode="auto">
          <a:xfrm>
            <a:off x="5283200" y="2171700"/>
            <a:ext cx="304800" cy="171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AutoShape 14"/>
          <p:cNvSpPr>
            <a:spLocks noChangeArrowheads="1"/>
          </p:cNvSpPr>
          <p:nvPr/>
        </p:nvSpPr>
        <p:spPr bwMode="auto">
          <a:xfrm flipH="1">
            <a:off x="5486400" y="2628900"/>
            <a:ext cx="1828800" cy="514350"/>
          </a:xfrm>
          <a:prstGeom prst="curvedDownArrow">
            <a:avLst>
              <a:gd name="adj1" fmla="val 71111"/>
              <a:gd name="adj2" fmla="val 142222"/>
              <a:gd name="adj3" fmla="val 33333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3328" name="Line 15"/>
          <p:cNvSpPr>
            <a:spLocks noChangeShapeType="1"/>
          </p:cNvSpPr>
          <p:nvPr/>
        </p:nvSpPr>
        <p:spPr bwMode="auto">
          <a:xfrm flipV="1">
            <a:off x="4165600" y="3314700"/>
            <a:ext cx="609600" cy="171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6"/>
          <p:cNvSpPr>
            <a:spLocks noChangeShapeType="1"/>
          </p:cNvSpPr>
          <p:nvPr/>
        </p:nvSpPr>
        <p:spPr bwMode="auto">
          <a:xfrm flipH="1" flipV="1">
            <a:off x="7315200" y="3829050"/>
            <a:ext cx="50800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2032001" y="3314701"/>
            <a:ext cx="16242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Head Here</a:t>
            </a:r>
          </a:p>
        </p:txBody>
      </p:sp>
      <p:sp>
        <p:nvSpPr>
          <p:cNvPr id="13331" name="Text Box 18"/>
          <p:cNvSpPr txBox="1">
            <a:spLocks noChangeArrowheads="1"/>
          </p:cNvSpPr>
          <p:nvPr/>
        </p:nvSpPr>
        <p:spPr bwMode="auto">
          <a:xfrm>
            <a:off x="6807201" y="4171951"/>
            <a:ext cx="19111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Block I Want</a:t>
            </a:r>
          </a:p>
        </p:txBody>
      </p:sp>
    </p:spTree>
    <p:extLst>
      <p:ext uri="{BB962C8B-B14F-4D97-AF65-F5344CB8AC3E}">
        <p14:creationId xmlns:p14="http://schemas.microsoft.com/office/powerpoint/2010/main" val="4269094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Transfer Time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6000RPM 10,000 sectors/track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Q: How long to read one sector?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949229-F6B5-41C0-8CE5-411D9B3A861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4241800" y="1371600"/>
            <a:ext cx="3556000" cy="20002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4648200" y="1600200"/>
            <a:ext cx="2743200" cy="1543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070600" y="1371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070600" y="31432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91400" y="2400300"/>
            <a:ext cx="406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4241800" y="2400300"/>
            <a:ext cx="40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6985000" y="1657350"/>
            <a:ext cx="304800" cy="171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4851400" y="2971800"/>
            <a:ext cx="304800" cy="171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7086600" y="2857500"/>
            <a:ext cx="304800" cy="171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4851400" y="1600200"/>
            <a:ext cx="304800" cy="171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 flipH="1">
            <a:off x="5054600" y="2057400"/>
            <a:ext cx="1828800" cy="514350"/>
          </a:xfrm>
          <a:prstGeom prst="curvedDownArrow">
            <a:avLst>
              <a:gd name="adj1" fmla="val 71111"/>
              <a:gd name="adj2" fmla="val 142222"/>
              <a:gd name="adj3" fmla="val 33333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4352" name="Line 17"/>
          <p:cNvSpPr>
            <a:spLocks noChangeShapeType="1"/>
          </p:cNvSpPr>
          <p:nvPr/>
        </p:nvSpPr>
        <p:spPr bwMode="auto">
          <a:xfrm flipV="1">
            <a:off x="4851400" y="3200400"/>
            <a:ext cx="40640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Rectangle 20"/>
          <p:cNvSpPr>
            <a:spLocks noChangeArrowheads="1"/>
          </p:cNvSpPr>
          <p:nvPr/>
        </p:nvSpPr>
        <p:spPr bwMode="auto">
          <a:xfrm>
            <a:off x="5156200" y="3086100"/>
            <a:ext cx="203200" cy="114300"/>
          </a:xfrm>
          <a:prstGeom prst="rect">
            <a:avLst/>
          </a:prstGeom>
          <a:solidFill>
            <a:schemeClr val="tx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4354" name="Text Box 21"/>
          <p:cNvSpPr txBox="1">
            <a:spLocks noChangeArrowheads="1"/>
          </p:cNvSpPr>
          <p:nvPr/>
        </p:nvSpPr>
        <p:spPr bwMode="auto">
          <a:xfrm>
            <a:off x="3657601" y="3505200"/>
            <a:ext cx="1592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Disk Head</a:t>
            </a:r>
          </a:p>
        </p:txBody>
      </p:sp>
      <p:sp>
        <p:nvSpPr>
          <p:cNvPr id="14355" name="Text Box 23"/>
          <p:cNvSpPr txBox="1">
            <a:spLocks noChangeArrowheads="1"/>
          </p:cNvSpPr>
          <p:nvPr/>
        </p:nvSpPr>
        <p:spPr bwMode="auto">
          <a:xfrm>
            <a:off x="7620000" y="1295401"/>
            <a:ext cx="2579552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Read blocks as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the platter rotates</a:t>
            </a:r>
          </a:p>
        </p:txBody>
      </p:sp>
    </p:spTree>
    <p:extLst>
      <p:ext uri="{BB962C8B-B14F-4D97-AF65-F5344CB8AC3E}">
        <p14:creationId xmlns:p14="http://schemas.microsoft.com/office/powerpoint/2010/main" val="1121574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400F3F-A464-4A21-B06F-CF022A99482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Access Time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6000RPM,  10,000 sectors/track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Average access time to read one sector = 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   (seek time) + (rotational delay) + (transfer time)</a:t>
            </a:r>
          </a:p>
        </p:txBody>
      </p:sp>
    </p:spTree>
    <p:extLst>
      <p:ext uri="{BB962C8B-B14F-4D97-AF65-F5344CB8AC3E}">
        <p14:creationId xmlns:p14="http://schemas.microsoft.com/office/powerpoint/2010/main" val="1391691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Transfer Rate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The rate at which we can transfer data from disk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Measured in bytes/sec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Q: 6,000 RPM, 10000 sectors/track, 1KB/sector what is the transfer rate?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Burst transfer rate vs Sustained transfer rate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(Burst) Transfer rate =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 (RPM / 60) * (sectors/track) * (bytes/sector)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949229-F6B5-41C0-8CE5-411D9B3A861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39512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E11896-C322-42F2-9A46-9B89EFD4C7C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Random I/O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For magnetic disks: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Random I/O is VERY expensive compared to sequential I/O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For SSD disks: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Random I/O is still expensive but not as much as for magnetic disks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Avoid random I/O to minimize delay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6953553-14C1-7D46-861E-83595E935F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8425003"/>
              </p:ext>
            </p:extLst>
          </p:nvPr>
        </p:nvGraphicFramePr>
        <p:xfrm>
          <a:off x="1434662" y="4077521"/>
          <a:ext cx="8229600" cy="2099442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98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Magnetic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SSD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8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Random IO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~100 IOs/sec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~100K IOs/sec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8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Transfer rate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~ 100MB/sec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~ 10GB/sec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82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0100FA-6FE3-49C6-A6EB-98A10C6F508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System Architecture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82189" y="1884773"/>
            <a:ext cx="2032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Tahoma" panose="020B0604030504040204" pitchFamily="34" charset="0"/>
              </a:rPr>
              <a:t>CPU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410789" y="4246973"/>
            <a:ext cx="2336800" cy="1095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Main Memory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255589" y="3008723"/>
            <a:ext cx="28448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Disk Controller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6211389" y="3789773"/>
            <a:ext cx="1016000" cy="682625"/>
          </a:xfrm>
          <a:prstGeom prst="can">
            <a:avLst>
              <a:gd name="adj" fmla="val 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6211389" y="4818473"/>
            <a:ext cx="1016000" cy="682625"/>
          </a:xfrm>
          <a:prstGeom prst="can">
            <a:avLst>
              <a:gd name="adj" fmla="val 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105989" y="2780122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410789" y="2780122"/>
            <a:ext cx="599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2121989" y="2551522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3087189" y="2799172"/>
            <a:ext cx="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5576389" y="2780122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5627189" y="3637372"/>
            <a:ext cx="0" cy="1714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5601789" y="4132672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5601789" y="5104222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7278189" y="2951572"/>
            <a:ext cx="528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3090" name="Text Box 19"/>
          <p:cNvSpPr txBox="1">
            <a:spLocks noChangeArrowheads="1"/>
          </p:cNvSpPr>
          <p:nvPr/>
        </p:nvSpPr>
        <p:spPr bwMode="auto">
          <a:xfrm>
            <a:off x="6211390" y="4018372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Disk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009152" y="2722972"/>
            <a:ext cx="1743075" cy="1625600"/>
            <a:chOff x="515" y="1728"/>
            <a:chExt cx="1098" cy="1024"/>
          </a:xfrm>
        </p:grpSpPr>
        <p:sp>
          <p:nvSpPr>
            <p:cNvPr id="3096" name="Freeform 20"/>
            <p:cNvSpPr>
              <a:spLocks/>
            </p:cNvSpPr>
            <p:nvPr/>
          </p:nvSpPr>
          <p:spPr bwMode="auto">
            <a:xfrm>
              <a:off x="1104" y="1728"/>
              <a:ext cx="432" cy="864"/>
            </a:xfrm>
            <a:custGeom>
              <a:avLst/>
              <a:gdLst>
                <a:gd name="T0" fmla="*/ 0 w 432"/>
                <a:gd name="T1" fmla="*/ 0 h 864"/>
                <a:gd name="T2" fmla="*/ 0 w 432"/>
                <a:gd name="T3" fmla="*/ 384 h 864"/>
                <a:gd name="T4" fmla="*/ 432 w 432"/>
                <a:gd name="T5" fmla="*/ 384 h 864"/>
                <a:gd name="T6" fmla="*/ 432 w 432"/>
                <a:gd name="T7" fmla="*/ 864 h 8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864"/>
                <a:gd name="T14" fmla="*/ 432 w 432"/>
                <a:gd name="T15" fmla="*/ 864 h 8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864">
                  <a:moveTo>
                    <a:pt x="0" y="0"/>
                  </a:moveTo>
                  <a:lnTo>
                    <a:pt x="0" y="384"/>
                  </a:lnTo>
                  <a:lnTo>
                    <a:pt x="432" y="384"/>
                  </a:lnTo>
                  <a:lnTo>
                    <a:pt x="432" y="864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Text Box 21"/>
            <p:cNvSpPr txBox="1">
              <a:spLocks noChangeArrowheads="1"/>
            </p:cNvSpPr>
            <p:nvPr/>
          </p:nvSpPr>
          <p:spPr bwMode="auto">
            <a:xfrm>
              <a:off x="515" y="2112"/>
              <a:ext cx="1098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solidFill>
                    <a:srgbClr val="FF3300"/>
                  </a:solidFill>
                </a:rPr>
                <a:t>Word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solidFill>
                    <a:srgbClr val="FF3300"/>
                  </a:solidFill>
                </a:rPr>
                <a:t>(1B – 64B)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solidFill>
                    <a:srgbClr val="FF3300"/>
                  </a:solidFill>
                </a:rPr>
                <a:t>~ 100 GB/sec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925389" y="3713572"/>
            <a:ext cx="1849438" cy="1606550"/>
            <a:chOff x="2352" y="2352"/>
            <a:chExt cx="1165" cy="1012"/>
          </a:xfrm>
        </p:grpSpPr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2352" y="2400"/>
              <a:ext cx="1165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solidFill>
                    <a:srgbClr val="FF3300"/>
                  </a:solidFill>
                </a:rPr>
                <a:t>Block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solidFill>
                    <a:srgbClr val="FF3300"/>
                  </a:solidFill>
                </a:rPr>
                <a:t>(512B – 50KB)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solidFill>
                    <a:srgbClr val="FF3300"/>
                  </a:solidFill>
                </a:rPr>
                <a:t>~ 10 GB/sec</a:t>
              </a:r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auto">
            <a:xfrm>
              <a:off x="2359" y="2352"/>
              <a:ext cx="953" cy="1012"/>
            </a:xfrm>
            <a:custGeom>
              <a:avLst/>
              <a:gdLst>
                <a:gd name="T0" fmla="*/ 0 w 953"/>
                <a:gd name="T1" fmla="*/ 1885 h 926"/>
                <a:gd name="T2" fmla="*/ 0 w 953"/>
                <a:gd name="T3" fmla="*/ 0 h 926"/>
                <a:gd name="T4" fmla="*/ 950 w 953"/>
                <a:gd name="T5" fmla="*/ 0 h 926"/>
                <a:gd name="T6" fmla="*/ 953 w 953"/>
                <a:gd name="T7" fmla="*/ 1878 h 9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3"/>
                <a:gd name="T13" fmla="*/ 0 h 926"/>
                <a:gd name="T14" fmla="*/ 953 w 953"/>
                <a:gd name="T15" fmla="*/ 926 h 9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3" h="926">
                  <a:moveTo>
                    <a:pt x="0" y="926"/>
                  </a:moveTo>
                  <a:lnTo>
                    <a:pt x="0" y="0"/>
                  </a:lnTo>
                  <a:lnTo>
                    <a:pt x="950" y="0"/>
                  </a:lnTo>
                  <a:lnTo>
                    <a:pt x="953" y="92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3" name="Text Box 24"/>
          <p:cNvSpPr txBox="1">
            <a:spLocks noChangeArrowheads="1"/>
          </p:cNvSpPr>
          <p:nvPr/>
        </p:nvSpPr>
        <p:spPr bwMode="auto">
          <a:xfrm>
            <a:off x="3696790" y="2265773"/>
            <a:ext cx="2081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System Bus</a:t>
            </a:r>
          </a:p>
        </p:txBody>
      </p:sp>
    </p:spTree>
    <p:extLst>
      <p:ext uri="{BB962C8B-B14F-4D97-AF65-F5344CB8AC3E}">
        <p14:creationId xmlns:p14="http://schemas.microsoft.com/office/powerpoint/2010/main" val="79769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4FE7AB-63AF-481F-B57D-763BDAC45F1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Buffers, Buffer pool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Temporary main-memory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cache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for disk blocks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Avoid future read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Hide disk latency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Most DBMS let users change buffer pool size</a:t>
            </a:r>
          </a:p>
        </p:txBody>
      </p:sp>
    </p:spTree>
    <p:extLst>
      <p:ext uri="{BB962C8B-B14F-4D97-AF65-F5344CB8AC3E}">
        <p14:creationId xmlns:p14="http://schemas.microsoft.com/office/powerpoint/2010/main" val="3760999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B08162-B405-480A-9F01-54B879CE98E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Abstraction by OS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Sequential blocks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No need to worry about head, cylinder,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sector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Access to non-adjacent blocks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Random I/O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Access to adjacent blocks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Sequential I/O</a:t>
            </a:r>
          </a:p>
        </p:txBody>
      </p:sp>
      <p:grpSp>
        <p:nvGrpSpPr>
          <p:cNvPr id="25605" name="Group 42"/>
          <p:cNvGrpSpPr>
            <a:grpSpLocks/>
          </p:cNvGrpSpPr>
          <p:nvPr/>
        </p:nvGrpSpPr>
        <p:grpSpPr bwMode="auto">
          <a:xfrm>
            <a:off x="3429000" y="1066800"/>
            <a:ext cx="6116638" cy="3886200"/>
            <a:chOff x="470" y="1824"/>
            <a:chExt cx="2890" cy="3264"/>
          </a:xfrm>
        </p:grpSpPr>
        <p:grpSp>
          <p:nvGrpSpPr>
            <p:cNvPr id="25606" name="Group 4"/>
            <p:cNvGrpSpPr>
              <a:grpSpLocks/>
            </p:cNvGrpSpPr>
            <p:nvPr/>
          </p:nvGrpSpPr>
          <p:grpSpPr bwMode="auto">
            <a:xfrm>
              <a:off x="480" y="2352"/>
              <a:ext cx="912" cy="912"/>
              <a:chOff x="768" y="1872"/>
              <a:chExt cx="2928" cy="2928"/>
            </a:xfrm>
          </p:grpSpPr>
          <p:sp>
            <p:nvSpPr>
              <p:cNvPr id="25628" name="Oval 5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2928" cy="292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5629" name="Oval 6"/>
              <p:cNvSpPr>
                <a:spLocks noChangeArrowheads="1"/>
              </p:cNvSpPr>
              <p:nvPr/>
            </p:nvSpPr>
            <p:spPr bwMode="auto">
              <a:xfrm>
                <a:off x="912" y="2016"/>
                <a:ext cx="2640" cy="264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5630" name="Oval 7"/>
              <p:cNvSpPr>
                <a:spLocks noChangeArrowheads="1"/>
              </p:cNvSpPr>
              <p:nvPr/>
            </p:nvSpPr>
            <p:spPr bwMode="auto">
              <a:xfrm>
                <a:off x="1104" y="2208"/>
                <a:ext cx="2256" cy="2256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5631" name="Oval 8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1872" cy="18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5632" name="Oval 9"/>
              <p:cNvSpPr>
                <a:spLocks noChangeArrowheads="1"/>
              </p:cNvSpPr>
              <p:nvPr/>
            </p:nvSpPr>
            <p:spPr bwMode="auto">
              <a:xfrm>
                <a:off x="1488" y="2592"/>
                <a:ext cx="1488" cy="14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5633" name="Line 10"/>
              <p:cNvSpPr>
                <a:spLocks noChangeShapeType="1"/>
              </p:cNvSpPr>
              <p:nvPr/>
            </p:nvSpPr>
            <p:spPr bwMode="auto">
              <a:xfrm flipV="1">
                <a:off x="2256" y="4080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4" name="Line 11"/>
              <p:cNvSpPr>
                <a:spLocks noChangeShapeType="1"/>
              </p:cNvSpPr>
              <p:nvPr/>
            </p:nvSpPr>
            <p:spPr bwMode="auto">
              <a:xfrm flipV="1">
                <a:off x="2256" y="1872"/>
                <a:ext cx="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5" name="Line 12"/>
              <p:cNvSpPr>
                <a:spLocks noChangeShapeType="1"/>
              </p:cNvSpPr>
              <p:nvPr/>
            </p:nvSpPr>
            <p:spPr bwMode="auto">
              <a:xfrm flipH="1" flipV="1">
                <a:off x="2976" y="3312"/>
                <a:ext cx="7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6" name="Line 13"/>
              <p:cNvSpPr>
                <a:spLocks noChangeShapeType="1"/>
              </p:cNvSpPr>
              <p:nvPr/>
            </p:nvSpPr>
            <p:spPr bwMode="auto">
              <a:xfrm flipH="1" flipV="1">
                <a:off x="768" y="3312"/>
                <a:ext cx="7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7" name="Line 14"/>
              <p:cNvSpPr>
                <a:spLocks noChangeShapeType="1"/>
              </p:cNvSpPr>
              <p:nvPr/>
            </p:nvSpPr>
            <p:spPr bwMode="auto">
              <a:xfrm flipH="1">
                <a:off x="2736" y="2256"/>
                <a:ext cx="496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8" name="Line 15"/>
              <p:cNvSpPr>
                <a:spLocks noChangeShapeType="1"/>
              </p:cNvSpPr>
              <p:nvPr/>
            </p:nvSpPr>
            <p:spPr bwMode="auto">
              <a:xfrm flipH="1">
                <a:off x="1200" y="3888"/>
                <a:ext cx="496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9" name="Line 16"/>
              <p:cNvSpPr>
                <a:spLocks noChangeShapeType="1"/>
              </p:cNvSpPr>
              <p:nvPr/>
            </p:nvSpPr>
            <p:spPr bwMode="auto">
              <a:xfrm>
                <a:off x="2784" y="3840"/>
                <a:ext cx="496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0" name="Line 17"/>
              <p:cNvSpPr>
                <a:spLocks noChangeShapeType="1"/>
              </p:cNvSpPr>
              <p:nvPr/>
            </p:nvSpPr>
            <p:spPr bwMode="auto">
              <a:xfrm>
                <a:off x="1248" y="2256"/>
                <a:ext cx="496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07" name="Group 24"/>
            <p:cNvGrpSpPr>
              <a:grpSpLocks/>
            </p:cNvGrpSpPr>
            <p:nvPr/>
          </p:nvGrpSpPr>
          <p:grpSpPr bwMode="auto">
            <a:xfrm>
              <a:off x="2928" y="1824"/>
              <a:ext cx="432" cy="1632"/>
              <a:chOff x="2928" y="1824"/>
              <a:chExt cx="432" cy="2880"/>
            </a:xfrm>
          </p:grpSpPr>
          <p:sp>
            <p:nvSpPr>
              <p:cNvPr id="25622" name="Rectangle 18"/>
              <p:cNvSpPr>
                <a:spLocks noChangeArrowheads="1"/>
              </p:cNvSpPr>
              <p:nvPr/>
            </p:nvSpPr>
            <p:spPr bwMode="auto">
              <a:xfrm>
                <a:off x="2928" y="1824"/>
                <a:ext cx="432" cy="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5623" name="Rectangle 19"/>
              <p:cNvSpPr>
                <a:spLocks noChangeArrowheads="1"/>
              </p:cNvSpPr>
              <p:nvPr/>
            </p:nvSpPr>
            <p:spPr bwMode="auto">
              <a:xfrm>
                <a:off x="2928" y="2304"/>
                <a:ext cx="432" cy="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5624" name="Rectangle 20"/>
              <p:cNvSpPr>
                <a:spLocks noChangeArrowheads="1"/>
              </p:cNvSpPr>
              <p:nvPr/>
            </p:nvSpPr>
            <p:spPr bwMode="auto">
              <a:xfrm>
                <a:off x="2928" y="2784"/>
                <a:ext cx="432" cy="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5625" name="Rectangle 21"/>
              <p:cNvSpPr>
                <a:spLocks noChangeArrowheads="1"/>
              </p:cNvSpPr>
              <p:nvPr/>
            </p:nvSpPr>
            <p:spPr bwMode="auto">
              <a:xfrm>
                <a:off x="2928" y="3264"/>
                <a:ext cx="432" cy="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5626" name="Rectangle 22"/>
              <p:cNvSpPr>
                <a:spLocks noChangeArrowheads="1"/>
              </p:cNvSpPr>
              <p:nvPr/>
            </p:nvSpPr>
            <p:spPr bwMode="auto">
              <a:xfrm>
                <a:off x="2928" y="3744"/>
                <a:ext cx="432" cy="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5627" name="Rectangle 23"/>
              <p:cNvSpPr>
                <a:spLocks noChangeArrowheads="1"/>
              </p:cNvSpPr>
              <p:nvPr/>
            </p:nvSpPr>
            <p:spPr bwMode="auto">
              <a:xfrm>
                <a:off x="2928" y="4224"/>
                <a:ext cx="432" cy="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  <p:grpSp>
          <p:nvGrpSpPr>
            <p:cNvPr id="25608" name="Group 27"/>
            <p:cNvGrpSpPr>
              <a:grpSpLocks/>
            </p:cNvGrpSpPr>
            <p:nvPr/>
          </p:nvGrpSpPr>
          <p:grpSpPr bwMode="auto">
            <a:xfrm>
              <a:off x="2928" y="3456"/>
              <a:ext cx="432" cy="1632"/>
              <a:chOff x="2928" y="1824"/>
              <a:chExt cx="432" cy="2880"/>
            </a:xfrm>
          </p:grpSpPr>
          <p:sp>
            <p:nvSpPr>
              <p:cNvPr id="25616" name="Rectangle 28"/>
              <p:cNvSpPr>
                <a:spLocks noChangeArrowheads="1"/>
              </p:cNvSpPr>
              <p:nvPr/>
            </p:nvSpPr>
            <p:spPr bwMode="auto">
              <a:xfrm>
                <a:off x="2928" y="1824"/>
                <a:ext cx="432" cy="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5617" name="Rectangle 29"/>
              <p:cNvSpPr>
                <a:spLocks noChangeArrowheads="1"/>
              </p:cNvSpPr>
              <p:nvPr/>
            </p:nvSpPr>
            <p:spPr bwMode="auto">
              <a:xfrm>
                <a:off x="2928" y="2304"/>
                <a:ext cx="432" cy="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5618" name="Rectangle 30"/>
              <p:cNvSpPr>
                <a:spLocks noChangeArrowheads="1"/>
              </p:cNvSpPr>
              <p:nvPr/>
            </p:nvSpPr>
            <p:spPr bwMode="auto">
              <a:xfrm>
                <a:off x="2928" y="2784"/>
                <a:ext cx="432" cy="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5619" name="Rectangle 31"/>
              <p:cNvSpPr>
                <a:spLocks noChangeArrowheads="1"/>
              </p:cNvSpPr>
              <p:nvPr/>
            </p:nvSpPr>
            <p:spPr bwMode="auto">
              <a:xfrm>
                <a:off x="2928" y="3264"/>
                <a:ext cx="432" cy="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5620" name="Rectangle 32"/>
              <p:cNvSpPr>
                <a:spLocks noChangeArrowheads="1"/>
              </p:cNvSpPr>
              <p:nvPr/>
            </p:nvSpPr>
            <p:spPr bwMode="auto">
              <a:xfrm>
                <a:off x="2928" y="3744"/>
                <a:ext cx="432" cy="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5621" name="Rectangle 33"/>
              <p:cNvSpPr>
                <a:spLocks noChangeArrowheads="1"/>
              </p:cNvSpPr>
              <p:nvPr/>
            </p:nvSpPr>
            <p:spPr bwMode="auto">
              <a:xfrm>
                <a:off x="2928" y="4224"/>
                <a:ext cx="432" cy="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  <p:sp>
          <p:nvSpPr>
            <p:cNvPr id="25609" name="Text Box 34"/>
            <p:cNvSpPr txBox="1">
              <a:spLocks noChangeArrowheads="1"/>
            </p:cNvSpPr>
            <p:nvPr/>
          </p:nvSpPr>
          <p:spPr bwMode="auto">
            <a:xfrm>
              <a:off x="2678" y="1847"/>
              <a:ext cx="147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610" name="Text Box 35"/>
            <p:cNvSpPr txBox="1">
              <a:spLocks noChangeArrowheads="1"/>
            </p:cNvSpPr>
            <p:nvPr/>
          </p:nvSpPr>
          <p:spPr bwMode="auto">
            <a:xfrm>
              <a:off x="2688" y="2160"/>
              <a:ext cx="147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611" name="Text Box 36"/>
            <p:cNvSpPr txBox="1">
              <a:spLocks noChangeArrowheads="1"/>
            </p:cNvSpPr>
            <p:nvPr/>
          </p:nvSpPr>
          <p:spPr bwMode="auto">
            <a:xfrm>
              <a:off x="2688" y="2400"/>
              <a:ext cx="147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612" name="Text Box 37"/>
            <p:cNvSpPr txBox="1">
              <a:spLocks noChangeArrowheads="1"/>
            </p:cNvSpPr>
            <p:nvPr/>
          </p:nvSpPr>
          <p:spPr bwMode="auto">
            <a:xfrm>
              <a:off x="2688" y="2640"/>
              <a:ext cx="147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5613" name="Text Box 38"/>
            <p:cNvSpPr txBox="1">
              <a:spLocks noChangeArrowheads="1"/>
            </p:cNvSpPr>
            <p:nvPr/>
          </p:nvSpPr>
          <p:spPr bwMode="auto">
            <a:xfrm>
              <a:off x="2726" y="2951"/>
              <a:ext cx="117" cy="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.</a:t>
              </a:r>
            </a:p>
          </p:txBody>
        </p:sp>
        <p:sp>
          <p:nvSpPr>
            <p:cNvPr id="25614" name="Text Box 40"/>
            <p:cNvSpPr txBox="1">
              <a:spLocks noChangeArrowheads="1"/>
            </p:cNvSpPr>
            <p:nvPr/>
          </p:nvSpPr>
          <p:spPr bwMode="auto">
            <a:xfrm>
              <a:off x="470" y="3383"/>
              <a:ext cx="1185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(head, cylinder, sector)</a:t>
              </a:r>
            </a:p>
          </p:txBody>
        </p:sp>
        <p:sp>
          <p:nvSpPr>
            <p:cNvPr id="25615" name="Line 41"/>
            <p:cNvSpPr>
              <a:spLocks noChangeShapeType="1"/>
            </p:cNvSpPr>
            <p:nvPr/>
          </p:nvSpPr>
          <p:spPr bwMode="auto">
            <a:xfrm>
              <a:off x="1680" y="2832"/>
              <a:ext cx="8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0133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Things to Remember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05288"/>
            <a:ext cx="10515600" cy="4951062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Platter, track, cylinder, block (sector)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Access time = seek time + rotational delay + transfer time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Random I/O vs Sequential I</a:t>
            </a:r>
            <a:r>
              <a:rPr lang="en-US" altLang="en-US">
                <a:ea typeface="ＭＳ Ｐゴシック" panose="020B0600070205080204" pitchFamily="34" charset="-128"/>
              </a:rPr>
              <a:t>/O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389DDB-11C3-485E-8B3C-87EBE6E76A3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848271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Magnetic disk vs SSD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Magnetic Disk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Stores data on a magnetic disk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Typical capacity: 1TB – 20TB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Solid State Drive (SSD)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Stores data in NAND flash memory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Typical capacity: 100GB – 10TB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Faster than magnetic disk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Particularly random disk access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But x5 more expensive and limited write cycles (~2000)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C44B3C-B526-450D-9299-2804F494ADC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719577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5ED68E-7C89-4880-8DC7-55FA6F244DF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pic>
        <p:nvPicPr>
          <p:cNvPr id="5123" name="Picture 8" descr="z_wdc_hdop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304801"/>
            <a:ext cx="7391400" cy="6359525"/>
          </a:xfrm>
        </p:spPr>
      </p:pic>
    </p:spTree>
    <p:extLst>
      <p:ext uri="{BB962C8B-B14F-4D97-AF65-F5344CB8AC3E}">
        <p14:creationId xmlns:p14="http://schemas.microsoft.com/office/powerpoint/2010/main" val="81858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3144E9-F3FA-4822-86AA-3A36B98B8FE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pic>
        <p:nvPicPr>
          <p:cNvPr id="6147" name="Picture 5" descr="harddisk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381000"/>
            <a:ext cx="7086600" cy="6034088"/>
          </a:xfrm>
        </p:spPr>
      </p:pic>
    </p:spTree>
    <p:extLst>
      <p:ext uri="{BB962C8B-B14F-4D97-AF65-F5344CB8AC3E}">
        <p14:creationId xmlns:p14="http://schemas.microsoft.com/office/powerpoint/2010/main" val="2518404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C36503-CA4D-4D77-9917-59DBCFE81A0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Structure of a Platter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Track, cylinder, sector (=block, page)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Data is transferred in the unit of “block” (not bytes) to amortize high access delay</a:t>
            </a:r>
          </a:p>
        </p:txBody>
      </p:sp>
      <p:grpSp>
        <p:nvGrpSpPr>
          <p:cNvPr id="7173" name="Group 17"/>
          <p:cNvGrpSpPr>
            <a:grpSpLocks/>
          </p:cNvGrpSpPr>
          <p:nvPr/>
        </p:nvGrpSpPr>
        <p:grpSpPr bwMode="auto">
          <a:xfrm>
            <a:off x="2997200" y="1299412"/>
            <a:ext cx="6197600" cy="3486150"/>
            <a:chOff x="768" y="1872"/>
            <a:chExt cx="2928" cy="2928"/>
          </a:xfrm>
        </p:grpSpPr>
        <p:sp>
          <p:nvSpPr>
            <p:cNvPr id="7174" name="Oval 4"/>
            <p:cNvSpPr>
              <a:spLocks noChangeArrowheads="1"/>
            </p:cNvSpPr>
            <p:nvPr/>
          </p:nvSpPr>
          <p:spPr bwMode="auto">
            <a:xfrm>
              <a:off x="768" y="1872"/>
              <a:ext cx="2928" cy="29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7175" name="Oval 5"/>
            <p:cNvSpPr>
              <a:spLocks noChangeArrowheads="1"/>
            </p:cNvSpPr>
            <p:nvPr/>
          </p:nvSpPr>
          <p:spPr bwMode="auto">
            <a:xfrm>
              <a:off x="912" y="2016"/>
              <a:ext cx="2640" cy="26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7176" name="Oval 6"/>
            <p:cNvSpPr>
              <a:spLocks noChangeArrowheads="1"/>
            </p:cNvSpPr>
            <p:nvPr/>
          </p:nvSpPr>
          <p:spPr bwMode="auto">
            <a:xfrm>
              <a:off x="1104" y="2208"/>
              <a:ext cx="2256" cy="225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7177" name="Oval 7"/>
            <p:cNvSpPr>
              <a:spLocks noChangeArrowheads="1"/>
            </p:cNvSpPr>
            <p:nvPr/>
          </p:nvSpPr>
          <p:spPr bwMode="auto">
            <a:xfrm>
              <a:off x="1296" y="2400"/>
              <a:ext cx="1872" cy="187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7178" name="Oval 8"/>
            <p:cNvSpPr>
              <a:spLocks noChangeArrowheads="1"/>
            </p:cNvSpPr>
            <p:nvPr/>
          </p:nvSpPr>
          <p:spPr bwMode="auto">
            <a:xfrm>
              <a:off x="1488" y="2592"/>
              <a:ext cx="1488" cy="14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7179" name="Line 9"/>
            <p:cNvSpPr>
              <a:spLocks noChangeShapeType="1"/>
            </p:cNvSpPr>
            <p:nvPr/>
          </p:nvSpPr>
          <p:spPr bwMode="auto">
            <a:xfrm flipV="1">
              <a:off x="2256" y="408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Line 10"/>
            <p:cNvSpPr>
              <a:spLocks noChangeShapeType="1"/>
            </p:cNvSpPr>
            <p:nvPr/>
          </p:nvSpPr>
          <p:spPr bwMode="auto">
            <a:xfrm flipV="1">
              <a:off x="2256" y="1872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Line 11"/>
            <p:cNvSpPr>
              <a:spLocks noChangeShapeType="1"/>
            </p:cNvSpPr>
            <p:nvPr/>
          </p:nvSpPr>
          <p:spPr bwMode="auto">
            <a:xfrm flipH="1" flipV="1">
              <a:off x="2976" y="3312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Line 12"/>
            <p:cNvSpPr>
              <a:spLocks noChangeShapeType="1"/>
            </p:cNvSpPr>
            <p:nvPr/>
          </p:nvSpPr>
          <p:spPr bwMode="auto">
            <a:xfrm flipH="1" flipV="1">
              <a:off x="768" y="3312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13"/>
            <p:cNvSpPr>
              <a:spLocks noChangeShapeType="1"/>
            </p:cNvSpPr>
            <p:nvPr/>
          </p:nvSpPr>
          <p:spPr bwMode="auto">
            <a:xfrm flipH="1">
              <a:off x="2736" y="2256"/>
              <a:ext cx="496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Line 14"/>
            <p:cNvSpPr>
              <a:spLocks noChangeShapeType="1"/>
            </p:cNvSpPr>
            <p:nvPr/>
          </p:nvSpPr>
          <p:spPr bwMode="auto">
            <a:xfrm flipH="1">
              <a:off x="1200" y="3888"/>
              <a:ext cx="496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Line 15"/>
            <p:cNvSpPr>
              <a:spLocks noChangeShapeType="1"/>
            </p:cNvSpPr>
            <p:nvPr/>
          </p:nvSpPr>
          <p:spPr bwMode="auto">
            <a:xfrm>
              <a:off x="2784" y="3840"/>
              <a:ext cx="496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Line 16"/>
            <p:cNvSpPr>
              <a:spLocks noChangeShapeType="1"/>
            </p:cNvSpPr>
            <p:nvPr/>
          </p:nvSpPr>
          <p:spPr bwMode="auto">
            <a:xfrm>
              <a:off x="1248" y="2256"/>
              <a:ext cx="496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35137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81E6D7-4428-46CF-B79E-CB15FCB75CE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Typical Magnetic Disk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Platter diameter: 2.5-5.25 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Platters: 1 – 20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Tracks: 1000 – 50,000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Sectors per track: 1000 – 50,000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Sector size: 512 – 50K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Rotation speed: 1000 – 15000 rpm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Overall capacity: 1TB – 20TB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803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Access Time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Q: How long does it take to read a page of a disk to memory?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Q: What needs to be done to read a page?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DCB289-A08F-4A64-A735-90E52F13471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2667000" y="1312863"/>
            <a:ext cx="2032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Tahoma" panose="020B0604030504040204" pitchFamily="34" charset="0"/>
              </a:rPr>
              <a:t>CPU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2514600" y="2455862"/>
            <a:ext cx="2336800" cy="15827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Memory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7086600" y="1312862"/>
            <a:ext cx="1905000" cy="2514600"/>
          </a:xfrm>
          <a:prstGeom prst="can">
            <a:avLst>
              <a:gd name="adj" fmla="val 33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>
            <a:off x="2438400" y="2208212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11"/>
          <p:cNvSpPr>
            <a:spLocks noChangeShapeType="1"/>
          </p:cNvSpPr>
          <p:nvPr/>
        </p:nvSpPr>
        <p:spPr bwMode="auto">
          <a:xfrm>
            <a:off x="3505200" y="199866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23"/>
          <p:cNvSpPr>
            <a:spLocks noChangeArrowheads="1"/>
          </p:cNvSpPr>
          <p:nvPr/>
        </p:nvSpPr>
        <p:spPr bwMode="auto">
          <a:xfrm>
            <a:off x="7315200" y="2455862"/>
            <a:ext cx="4572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0251" name="Rectangle 24"/>
          <p:cNvSpPr>
            <a:spLocks noChangeArrowheads="1"/>
          </p:cNvSpPr>
          <p:nvPr/>
        </p:nvSpPr>
        <p:spPr bwMode="auto">
          <a:xfrm>
            <a:off x="3505200" y="3217862"/>
            <a:ext cx="4572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0252" name="Text Box 25"/>
          <p:cNvSpPr txBox="1">
            <a:spLocks noChangeArrowheads="1"/>
          </p:cNvSpPr>
          <p:nvPr/>
        </p:nvSpPr>
        <p:spPr bwMode="auto">
          <a:xfrm>
            <a:off x="7146925" y="2009776"/>
            <a:ext cx="749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page</a:t>
            </a:r>
          </a:p>
        </p:txBody>
      </p:sp>
      <p:sp>
        <p:nvSpPr>
          <p:cNvPr id="10253" name="Line 26"/>
          <p:cNvSpPr>
            <a:spLocks noChangeShapeType="1"/>
          </p:cNvSpPr>
          <p:nvPr/>
        </p:nvSpPr>
        <p:spPr bwMode="auto">
          <a:xfrm flipH="1">
            <a:off x="4038600" y="2684462"/>
            <a:ext cx="32004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Text Box 27"/>
          <p:cNvSpPr txBox="1">
            <a:spLocks noChangeArrowheads="1"/>
          </p:cNvSpPr>
          <p:nvPr/>
        </p:nvSpPr>
        <p:spPr bwMode="auto">
          <a:xfrm>
            <a:off x="7620001" y="1312862"/>
            <a:ext cx="974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Disk</a:t>
            </a:r>
          </a:p>
        </p:txBody>
      </p:sp>
    </p:spTree>
    <p:extLst>
      <p:ext uri="{BB962C8B-B14F-4D97-AF65-F5344CB8AC3E}">
        <p14:creationId xmlns:p14="http://schemas.microsoft.com/office/powerpoint/2010/main" val="3107856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A5F460-1676-4A3D-8377-9E3B5C7CC38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Reading a Page From Disk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Q: What should happen to read the highlighted sector from disk?</a:t>
            </a:r>
          </a:p>
        </p:txBody>
      </p:sp>
      <p:sp>
        <p:nvSpPr>
          <p:cNvPr id="17413" name="Oval 4"/>
          <p:cNvSpPr>
            <a:spLocks noChangeArrowheads="1"/>
          </p:cNvSpPr>
          <p:nvPr/>
        </p:nvSpPr>
        <p:spPr bwMode="auto">
          <a:xfrm>
            <a:off x="2209800" y="2362200"/>
            <a:ext cx="3810000" cy="38100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2362200" y="2514600"/>
            <a:ext cx="3505200" cy="35052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7415" name="Oval 6"/>
          <p:cNvSpPr>
            <a:spLocks noChangeArrowheads="1"/>
          </p:cNvSpPr>
          <p:nvPr/>
        </p:nvSpPr>
        <p:spPr bwMode="auto">
          <a:xfrm>
            <a:off x="2514600" y="2667000"/>
            <a:ext cx="3200400" cy="32004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2667000" y="2819400"/>
            <a:ext cx="2895600" cy="28194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7417" name="Oval 8"/>
          <p:cNvSpPr>
            <a:spLocks noChangeArrowheads="1"/>
          </p:cNvSpPr>
          <p:nvPr/>
        </p:nvSpPr>
        <p:spPr bwMode="auto">
          <a:xfrm>
            <a:off x="2819400" y="2971800"/>
            <a:ext cx="2590800" cy="25146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7418" name="Oval 9"/>
          <p:cNvSpPr>
            <a:spLocks noChangeArrowheads="1"/>
          </p:cNvSpPr>
          <p:nvPr/>
        </p:nvSpPr>
        <p:spPr bwMode="auto">
          <a:xfrm>
            <a:off x="2971800" y="3124200"/>
            <a:ext cx="2286000" cy="22098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7419" name="Oval 10"/>
          <p:cNvSpPr>
            <a:spLocks noChangeArrowheads="1"/>
          </p:cNvSpPr>
          <p:nvPr/>
        </p:nvSpPr>
        <p:spPr bwMode="auto">
          <a:xfrm>
            <a:off x="3124200" y="3276600"/>
            <a:ext cx="1981200" cy="19050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7420" name="Oval 11"/>
          <p:cNvSpPr>
            <a:spLocks noChangeArrowheads="1"/>
          </p:cNvSpPr>
          <p:nvPr/>
        </p:nvSpPr>
        <p:spPr bwMode="auto">
          <a:xfrm>
            <a:off x="3276600" y="3429000"/>
            <a:ext cx="1676400" cy="16002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7421" name="Line 12"/>
          <p:cNvSpPr>
            <a:spLocks noChangeShapeType="1"/>
          </p:cNvSpPr>
          <p:nvPr/>
        </p:nvSpPr>
        <p:spPr bwMode="auto">
          <a:xfrm>
            <a:off x="4114800" y="2362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3"/>
          <p:cNvSpPr>
            <a:spLocks noChangeShapeType="1"/>
          </p:cNvSpPr>
          <p:nvPr/>
        </p:nvSpPr>
        <p:spPr bwMode="auto">
          <a:xfrm>
            <a:off x="4114800" y="5029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4"/>
          <p:cNvSpPr>
            <a:spLocks noChangeShapeType="1"/>
          </p:cNvSpPr>
          <p:nvPr/>
        </p:nvSpPr>
        <p:spPr bwMode="auto">
          <a:xfrm>
            <a:off x="4953000" y="4191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5"/>
          <p:cNvSpPr>
            <a:spLocks noChangeShapeType="1"/>
          </p:cNvSpPr>
          <p:nvPr/>
        </p:nvSpPr>
        <p:spPr bwMode="auto">
          <a:xfrm>
            <a:off x="2209800" y="4267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6"/>
          <p:cNvSpPr>
            <a:spLocks noChangeShapeType="1"/>
          </p:cNvSpPr>
          <p:nvPr/>
        </p:nvSpPr>
        <p:spPr bwMode="auto">
          <a:xfrm>
            <a:off x="2743200" y="28956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7"/>
          <p:cNvSpPr>
            <a:spLocks noChangeShapeType="1"/>
          </p:cNvSpPr>
          <p:nvPr/>
        </p:nvSpPr>
        <p:spPr bwMode="auto">
          <a:xfrm>
            <a:off x="4724400" y="48006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8"/>
          <p:cNvSpPr>
            <a:spLocks noChangeShapeType="1"/>
          </p:cNvSpPr>
          <p:nvPr/>
        </p:nvSpPr>
        <p:spPr bwMode="auto">
          <a:xfrm flipV="1">
            <a:off x="4724400" y="28956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19"/>
          <p:cNvSpPr>
            <a:spLocks noChangeShapeType="1"/>
          </p:cNvSpPr>
          <p:nvPr/>
        </p:nvSpPr>
        <p:spPr bwMode="auto">
          <a:xfrm flipH="1">
            <a:off x="2819400" y="48768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027680" y="5435600"/>
            <a:ext cx="1087120" cy="426720"/>
          </a:xfrm>
          <a:custGeom>
            <a:avLst/>
            <a:gdLst>
              <a:gd name="connsiteX0" fmla="*/ 1087120 w 1087120"/>
              <a:gd name="connsiteY0" fmla="*/ 426720 h 426720"/>
              <a:gd name="connsiteX1" fmla="*/ 873760 w 1087120"/>
              <a:gd name="connsiteY1" fmla="*/ 416560 h 426720"/>
              <a:gd name="connsiteX2" fmla="*/ 650240 w 1087120"/>
              <a:gd name="connsiteY2" fmla="*/ 365760 h 426720"/>
              <a:gd name="connsiteX3" fmla="*/ 447040 w 1087120"/>
              <a:gd name="connsiteY3" fmla="*/ 294640 h 426720"/>
              <a:gd name="connsiteX4" fmla="*/ 254000 w 1087120"/>
              <a:gd name="connsiteY4" fmla="*/ 203200 h 426720"/>
              <a:gd name="connsiteX5" fmla="*/ 111760 w 1087120"/>
              <a:gd name="connsiteY5" fmla="*/ 101600 h 426720"/>
              <a:gd name="connsiteX6" fmla="*/ 0 w 1087120"/>
              <a:gd name="connsiteY6" fmla="*/ 0 h 42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7120" h="426720">
                <a:moveTo>
                  <a:pt x="1087120" y="426720"/>
                </a:moveTo>
                <a:cubicBezTo>
                  <a:pt x="1016846" y="426720"/>
                  <a:pt x="946573" y="426720"/>
                  <a:pt x="873760" y="416560"/>
                </a:cubicBezTo>
                <a:cubicBezTo>
                  <a:pt x="800947" y="406400"/>
                  <a:pt x="721360" y="386080"/>
                  <a:pt x="650240" y="365760"/>
                </a:cubicBezTo>
                <a:cubicBezTo>
                  <a:pt x="579120" y="345440"/>
                  <a:pt x="513080" y="321733"/>
                  <a:pt x="447040" y="294640"/>
                </a:cubicBezTo>
                <a:cubicBezTo>
                  <a:pt x="381000" y="267547"/>
                  <a:pt x="309880" y="235373"/>
                  <a:pt x="254000" y="203200"/>
                </a:cubicBezTo>
                <a:cubicBezTo>
                  <a:pt x="198120" y="171027"/>
                  <a:pt x="154093" y="135467"/>
                  <a:pt x="111760" y="101600"/>
                </a:cubicBezTo>
                <a:cubicBezTo>
                  <a:pt x="69427" y="67733"/>
                  <a:pt x="34713" y="33866"/>
                  <a:pt x="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4836160" y="3556000"/>
            <a:ext cx="1717040" cy="238760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819400" y="2038279"/>
            <a:ext cx="1686560" cy="419242"/>
          </a:xfrm>
          <a:custGeom>
            <a:avLst/>
            <a:gdLst>
              <a:gd name="connsiteX0" fmla="*/ 0 w 1686560"/>
              <a:gd name="connsiteY0" fmla="*/ 419242 h 419242"/>
              <a:gd name="connsiteX1" fmla="*/ 254000 w 1686560"/>
              <a:gd name="connsiteY1" fmla="*/ 226202 h 419242"/>
              <a:gd name="connsiteX2" fmla="*/ 487680 w 1686560"/>
              <a:gd name="connsiteY2" fmla="*/ 104282 h 419242"/>
              <a:gd name="connsiteX3" fmla="*/ 782320 w 1686560"/>
              <a:gd name="connsiteY3" fmla="*/ 33162 h 419242"/>
              <a:gd name="connsiteX4" fmla="*/ 1066800 w 1686560"/>
              <a:gd name="connsiteY4" fmla="*/ 2682 h 419242"/>
              <a:gd name="connsiteX5" fmla="*/ 1259840 w 1686560"/>
              <a:gd name="connsiteY5" fmla="*/ 2682 h 419242"/>
              <a:gd name="connsiteX6" fmla="*/ 1463040 w 1686560"/>
              <a:gd name="connsiteY6" fmla="*/ 12842 h 419242"/>
              <a:gd name="connsiteX7" fmla="*/ 1686560 w 1686560"/>
              <a:gd name="connsiteY7" fmla="*/ 43322 h 419242"/>
              <a:gd name="connsiteX8" fmla="*/ 1686560 w 1686560"/>
              <a:gd name="connsiteY8" fmla="*/ 43322 h 419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6560" h="419242">
                <a:moveTo>
                  <a:pt x="0" y="419242"/>
                </a:moveTo>
                <a:cubicBezTo>
                  <a:pt x="86360" y="348968"/>
                  <a:pt x="172720" y="278695"/>
                  <a:pt x="254000" y="226202"/>
                </a:cubicBezTo>
                <a:cubicBezTo>
                  <a:pt x="335280" y="173709"/>
                  <a:pt x="399627" y="136455"/>
                  <a:pt x="487680" y="104282"/>
                </a:cubicBezTo>
                <a:cubicBezTo>
                  <a:pt x="575733" y="72109"/>
                  <a:pt x="685800" y="50095"/>
                  <a:pt x="782320" y="33162"/>
                </a:cubicBezTo>
                <a:cubicBezTo>
                  <a:pt x="878840" y="16229"/>
                  <a:pt x="987213" y="7762"/>
                  <a:pt x="1066800" y="2682"/>
                </a:cubicBezTo>
                <a:cubicBezTo>
                  <a:pt x="1146387" y="-2398"/>
                  <a:pt x="1193800" y="989"/>
                  <a:pt x="1259840" y="2682"/>
                </a:cubicBezTo>
                <a:cubicBezTo>
                  <a:pt x="1325880" y="4375"/>
                  <a:pt x="1391920" y="6069"/>
                  <a:pt x="1463040" y="12842"/>
                </a:cubicBezTo>
                <a:cubicBezTo>
                  <a:pt x="1534160" y="19615"/>
                  <a:pt x="1686560" y="43322"/>
                  <a:pt x="1686560" y="43322"/>
                </a:cubicBezTo>
                <a:lnTo>
                  <a:pt x="1686560" y="43322"/>
                </a:lnTo>
              </a:path>
            </a:pathLst>
          </a:custGeom>
          <a:noFill/>
          <a:ln w="635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48400" y="6049837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 arm</a:t>
            </a:r>
          </a:p>
        </p:txBody>
      </p:sp>
    </p:spTree>
    <p:extLst>
      <p:ext uri="{BB962C8B-B14F-4D97-AF65-F5344CB8AC3E}">
        <p14:creationId xmlns:p14="http://schemas.microsoft.com/office/powerpoint/2010/main" val="3481226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2002</TotalTime>
  <Words>712</Words>
  <Application>Microsoft Macintosh PowerPoint</Application>
  <PresentationFormat>Widescreen</PresentationFormat>
  <Paragraphs>209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Tahoma</vt:lpstr>
      <vt:lpstr>Times New Roman</vt:lpstr>
      <vt:lpstr>Office Theme</vt:lpstr>
      <vt:lpstr>CS143: Disk</vt:lpstr>
      <vt:lpstr>System Architecture</vt:lpstr>
      <vt:lpstr>Magnetic disk vs SSD</vt:lpstr>
      <vt:lpstr>PowerPoint Presentation</vt:lpstr>
      <vt:lpstr>PowerPoint Presentation</vt:lpstr>
      <vt:lpstr>Structure of a Platter</vt:lpstr>
      <vt:lpstr>Typical Magnetic Disk</vt:lpstr>
      <vt:lpstr>Access Time</vt:lpstr>
      <vt:lpstr>Reading a Page From Disk</vt:lpstr>
      <vt:lpstr>Reading a Page From Disk</vt:lpstr>
      <vt:lpstr>Reading a Page From Disk</vt:lpstr>
      <vt:lpstr>Reading a Page From Disk</vt:lpstr>
      <vt:lpstr>Access Time</vt:lpstr>
      <vt:lpstr>Seek Time</vt:lpstr>
      <vt:lpstr>Rotational Delay</vt:lpstr>
      <vt:lpstr>Transfer Time</vt:lpstr>
      <vt:lpstr>Access Time</vt:lpstr>
      <vt:lpstr>Transfer Rate</vt:lpstr>
      <vt:lpstr>Random I/O</vt:lpstr>
      <vt:lpstr>Buffers, Buffer pool</vt:lpstr>
      <vt:lpstr>Abstraction by OS</vt:lpstr>
      <vt:lpstr>Things to Remember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CS143: Database Integrity</dc:title>
  <dc:creator>Junghoo Cho</dc:creator>
  <cp:lastModifiedBy>Junghoo Cho</cp:lastModifiedBy>
  <cp:revision>117</cp:revision>
  <cp:lastPrinted>2016-10-11T17:08:19Z</cp:lastPrinted>
  <dcterms:created xsi:type="dcterms:W3CDTF">2016-10-05T13:42:04Z</dcterms:created>
  <dcterms:modified xsi:type="dcterms:W3CDTF">2021-11-03T01:18:54Z</dcterms:modified>
</cp:coreProperties>
</file>