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312" r:id="rId2"/>
    <p:sldId id="325" r:id="rId3"/>
    <p:sldId id="326" r:id="rId4"/>
    <p:sldId id="348" r:id="rId5"/>
    <p:sldId id="328" r:id="rId6"/>
    <p:sldId id="329" r:id="rId7"/>
    <p:sldId id="330" r:id="rId8"/>
    <p:sldId id="331" r:id="rId9"/>
    <p:sldId id="333" r:id="rId10"/>
    <p:sldId id="334" r:id="rId11"/>
    <p:sldId id="335" r:id="rId12"/>
    <p:sldId id="336" r:id="rId13"/>
    <p:sldId id="341" r:id="rId14"/>
    <p:sldId id="346" r:id="rId15"/>
    <p:sldId id="337" r:id="rId16"/>
    <p:sldId id="338" r:id="rId17"/>
    <p:sldId id="349" r:id="rId18"/>
    <p:sldId id="350" r:id="rId19"/>
    <p:sldId id="351" r:id="rId20"/>
    <p:sldId id="352" r:id="rId21"/>
    <p:sldId id="342" r:id="rId22"/>
    <p:sldId id="343" r:id="rId23"/>
    <p:sldId id="34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16-11-04T22:59:48.1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7338 12277 0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0479-20FF-9E4E-961F-281824336F62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4E55-01BA-E246-94F8-674B90D4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43E4-78E9-F744-A3D6-BF252FDCD6AE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A782-F355-DD48-BF8F-2EF9708797B8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77F0-9E29-6343-BB1C-FDA66C14D5E2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4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C460-2E98-EA43-BA26-D403D71BB4B6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399-FFB2-D141-A64D-029DC3740198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E607-0132-124A-85B9-24CAD707A594}" type="datetime1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FBDB-9D57-E846-9E27-5BB1ECD4CA1E}" type="datetime1">
              <a:rPr lang="en-US" smtClean="0"/>
              <a:t>10/18/21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2D68-4C6E-6B42-A7BB-89E2641A1707}" type="datetime1">
              <a:rPr lang="en-US" smtClean="0"/>
              <a:t>10/18/21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6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2E42-0CA9-D84A-8ABF-25D3CF6DBD27}" type="datetime1">
              <a:rPr lang="en-US" smtClean="0"/>
              <a:t>10/18/21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2CA1-4EAA-574B-90C8-03549B404F6F}" type="datetime1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389-AA23-E242-9EA1-B8211619181F}" type="datetime1">
              <a:rPr lang="en-US" smtClean="0"/>
              <a:t>10/18/21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7768-C90F-0346-ACAD-57F37EA55B4E}" type="datetime1">
              <a:rPr lang="en-US" smtClean="0"/>
              <a:t>10/18/21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3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08847"/>
            <a:ext cx="9885406" cy="3244661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Entity-Relationship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E82880D-933E-094D-8EA6-3D887CFD7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designate a “role” to each entity set that participate in a relationship set</a:t>
            </a:r>
          </a:p>
          <a:p>
            <a:pPr lvl="1"/>
            <a:r>
              <a:rPr lang="en-US" dirty="0"/>
              <a:t>Labels on edges of a relationship in E/R model</a:t>
            </a:r>
          </a:p>
          <a:p>
            <a:pPr lvl="1"/>
            <a:r>
              <a:rPr lang="en-US" dirty="0"/>
              <a:t>Useful if an entity set participates more than once in a relationship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335714" y="4128509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03080" y="3779259"/>
            <a:ext cx="3143410" cy="1136451"/>
            <a:chOff x="1803080" y="3779259"/>
            <a:chExt cx="3143410" cy="1136451"/>
          </a:xfrm>
        </p:grpSpPr>
        <p:sp>
          <p:nvSpPr>
            <p:cNvPr id="5" name="Diamond 4"/>
            <p:cNvSpPr/>
            <p:nvPr/>
          </p:nvSpPr>
          <p:spPr>
            <a:xfrm>
              <a:off x="1803080" y="4128509"/>
              <a:ext cx="1841820" cy="470030"/>
            </a:xfrm>
            <a:prstGeom prst="diamond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Partner</a:t>
              </a:r>
              <a:endParaRPr lang="en-US" dirty="0"/>
            </a:p>
          </p:txBody>
        </p:sp>
        <p:sp>
          <p:nvSpPr>
            <p:cNvPr id="6" name="Arc 5"/>
            <p:cNvSpPr/>
            <p:nvPr/>
          </p:nvSpPr>
          <p:spPr>
            <a:xfrm>
              <a:off x="2723990" y="3779259"/>
              <a:ext cx="2222500" cy="698500"/>
            </a:xfrm>
            <a:prstGeom prst="arc">
              <a:avLst>
                <a:gd name="adj1" fmla="val 10739339"/>
                <a:gd name="adj2" fmla="val 9035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flipV="1">
              <a:off x="2723990" y="4364269"/>
              <a:ext cx="2222500" cy="551441"/>
            </a:xfrm>
            <a:prstGeom prst="arc">
              <a:avLst>
                <a:gd name="adj1" fmla="val 10739339"/>
                <a:gd name="adj2" fmla="val 90359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2B9F0-72A7-5D4A-BA7D-5BE804FF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10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CB81EB-EE14-E244-9BB9-CDAE425106C0}"/>
              </a:ext>
            </a:extLst>
          </p:cNvPr>
          <p:cNvGrpSpPr/>
          <p:nvPr/>
        </p:nvGrpSpPr>
        <p:grpSpPr>
          <a:xfrm>
            <a:off x="3464239" y="3456631"/>
            <a:ext cx="736870" cy="1772534"/>
            <a:chOff x="3464239" y="3456631"/>
            <a:chExt cx="736870" cy="177253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FD26E9-1C6D-5C43-BEB8-6447477C91C7}"/>
                </a:ext>
              </a:extLst>
            </p:cNvPr>
            <p:cNvSpPr txBox="1"/>
            <p:nvPr/>
          </p:nvSpPr>
          <p:spPr>
            <a:xfrm>
              <a:off x="3464239" y="3456631"/>
              <a:ext cx="719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coder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98D140-171F-FA47-97EC-2DE61705D8D0}"/>
                </a:ext>
              </a:extLst>
            </p:cNvPr>
            <p:cNvSpPr txBox="1"/>
            <p:nvPr/>
          </p:nvSpPr>
          <p:spPr>
            <a:xfrm>
              <a:off x="3469370" y="4859833"/>
              <a:ext cx="731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5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Superclass and Subclass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8917"/>
                <a:ext cx="10515600" cy="4963755"/>
              </a:xfr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ISA relationship in E/R connects superclass and subclass</a:t>
                </a:r>
              </a:p>
              <a:p>
                <a:r>
                  <a:rPr lang="en-US" dirty="0"/>
                  <a:t>Notes</a:t>
                </a:r>
              </a:p>
              <a:p>
                <a:pPr lvl="1"/>
                <a:r>
                  <a:rPr lang="en-US" dirty="0"/>
                  <a:t>Specialization: superclass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dirty="0"/>
                  <a:t>subclass, generalization: subclass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superclass</a:t>
                </a:r>
              </a:p>
              <a:p>
                <a:pPr lvl="1"/>
                <a:r>
                  <a:rPr lang="en-US" dirty="0"/>
                  <a:t>Subclass inherits all attributes of its superclass</a:t>
                </a:r>
              </a:p>
              <a:p>
                <a:pPr lvl="1"/>
                <a:r>
                  <a:rPr lang="en-US" dirty="0"/>
                  <a:t>Subclass participates in the relationships of its superclass</a:t>
                </a:r>
              </a:p>
              <a:p>
                <a:pPr lvl="1"/>
                <a:r>
                  <a:rPr lang="en-US" dirty="0"/>
                  <a:t>Subclass may participate in its own relationship</a:t>
                </a:r>
              </a:p>
              <a:p>
                <a:pPr lvl="1"/>
                <a:r>
                  <a:rPr lang="en-US" dirty="0"/>
                  <a:t>Disjoint specialization vs overlapping specialization</a:t>
                </a:r>
              </a:p>
              <a:p>
                <a:pPr lvl="2"/>
                <a:r>
                  <a:rPr lang="en-US" dirty="0"/>
                  <a:t>Either-or vs multiple specialization</a:t>
                </a:r>
              </a:p>
              <a:p>
                <a:pPr lvl="2"/>
                <a:r>
                  <a:rPr lang="en-US" dirty="0"/>
                  <a:t>single hollow arrow vs multiple hallow arrows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8917"/>
                <a:ext cx="10515600" cy="4963755"/>
              </a:xfrm>
              <a:blipFill>
                <a:blip r:embed="rId2"/>
                <a:stretch>
                  <a:fillRect l="-965" b="-5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CC86B-1B93-344E-8BC9-3D982D72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11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71CA2B8-0284-8C42-8F57-8E38D8AEF355}"/>
              </a:ext>
            </a:extLst>
          </p:cNvPr>
          <p:cNvGrpSpPr/>
          <p:nvPr/>
        </p:nvGrpSpPr>
        <p:grpSpPr>
          <a:xfrm>
            <a:off x="3021654" y="1307043"/>
            <a:ext cx="1249136" cy="850572"/>
            <a:chOff x="3021654" y="1307043"/>
            <a:chExt cx="1249136" cy="850572"/>
          </a:xfrm>
        </p:grpSpPr>
        <p:sp>
          <p:nvSpPr>
            <p:cNvPr id="4" name="Rectangle 3"/>
            <p:cNvSpPr/>
            <p:nvPr/>
          </p:nvSpPr>
          <p:spPr>
            <a:xfrm>
              <a:off x="3021654" y="1307043"/>
              <a:ext cx="1249136" cy="85057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Students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id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name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53792E5-5E5C-504C-84BB-0F3A6C9180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21655" y="1591814"/>
              <a:ext cx="12491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009326D-F5BC-5A42-81CC-59A7EEE38898}"/>
              </a:ext>
            </a:extLst>
          </p:cNvPr>
          <p:cNvGrpSpPr/>
          <p:nvPr/>
        </p:nvGrpSpPr>
        <p:grpSpPr>
          <a:xfrm>
            <a:off x="1492537" y="2687621"/>
            <a:ext cx="1875715" cy="567233"/>
            <a:chOff x="1492537" y="2687621"/>
            <a:chExt cx="1875715" cy="567233"/>
          </a:xfrm>
        </p:grpSpPr>
        <p:sp>
          <p:nvSpPr>
            <p:cNvPr id="11" name="Rectangle 10"/>
            <p:cNvSpPr/>
            <p:nvPr/>
          </p:nvSpPr>
          <p:spPr>
            <a:xfrm>
              <a:off x="1492537" y="2687621"/>
              <a:ext cx="1875715" cy="5672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solidFill>
                    <a:schemeClr val="tx1"/>
                  </a:solidFill>
                </a:rPr>
                <a:t>ForeignStudents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visa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2741AAF-215E-4E41-A797-F4301FB9E424}"/>
                </a:ext>
              </a:extLst>
            </p:cNvPr>
            <p:cNvCxnSpPr>
              <a:cxnSpLocks/>
              <a:stCxn id="11" idx="3"/>
            </p:cNvCxnSpPr>
            <p:nvPr/>
          </p:nvCxnSpPr>
          <p:spPr>
            <a:xfrm flipH="1">
              <a:off x="1492538" y="2971238"/>
              <a:ext cx="18757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6550FD-69AF-384E-B6E5-D64583072ACB}"/>
              </a:ext>
            </a:extLst>
          </p:cNvPr>
          <p:cNvGrpSpPr/>
          <p:nvPr/>
        </p:nvGrpSpPr>
        <p:grpSpPr>
          <a:xfrm>
            <a:off x="3924192" y="2687621"/>
            <a:ext cx="1875715" cy="567233"/>
            <a:chOff x="3924192" y="2687621"/>
            <a:chExt cx="1875715" cy="567233"/>
          </a:xfrm>
        </p:grpSpPr>
        <p:sp>
          <p:nvSpPr>
            <p:cNvPr id="10" name="Rectangle 9"/>
            <p:cNvSpPr/>
            <p:nvPr/>
          </p:nvSpPr>
          <p:spPr>
            <a:xfrm>
              <a:off x="3924192" y="2687621"/>
              <a:ext cx="1875715" cy="5672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solidFill>
                    <a:schemeClr val="tx1"/>
                  </a:solidFill>
                </a:rPr>
                <a:t>DomesticStudents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state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9F63ECD-3BFE-2A4D-ADD4-410D1CDB33F8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H="1">
              <a:off x="3924193" y="2971238"/>
              <a:ext cx="18757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A9A238-4621-0048-9322-BB4A1A9A7C46}"/>
              </a:ext>
            </a:extLst>
          </p:cNvPr>
          <p:cNvGrpSpPr/>
          <p:nvPr/>
        </p:nvGrpSpPr>
        <p:grpSpPr>
          <a:xfrm>
            <a:off x="2422013" y="2167002"/>
            <a:ext cx="2440036" cy="530142"/>
            <a:chOff x="2422013" y="2167002"/>
            <a:chExt cx="2440036" cy="53014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65FBF34-4EBA-2941-A31A-B23E0C429F6A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 flipH="1" flipV="1">
              <a:off x="2422013" y="2437103"/>
              <a:ext cx="8382" cy="25051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847A5EC-5E8F-704A-9AA4-A18A170CCC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2049" y="2437103"/>
              <a:ext cx="0" cy="26004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EA1E269-C74C-A147-909D-C568DA976EAF}"/>
                </a:ext>
              </a:extLst>
            </p:cNvPr>
            <p:cNvCxnSpPr>
              <a:cxnSpLocks/>
              <a:endCxn id="37" idx="3"/>
            </p:cNvCxnSpPr>
            <p:nvPr/>
          </p:nvCxnSpPr>
          <p:spPr>
            <a:xfrm flipV="1">
              <a:off x="3645081" y="2292262"/>
              <a:ext cx="0" cy="16221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B224ED1-3148-1448-8E7D-E48198AFF7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30395" y="2437103"/>
              <a:ext cx="2431654" cy="309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A42834F2-8961-CF41-9BAC-6587D90D4391}"/>
                </a:ext>
              </a:extLst>
            </p:cNvPr>
            <p:cNvSpPr/>
            <p:nvPr/>
          </p:nvSpPr>
          <p:spPr>
            <a:xfrm>
              <a:off x="3582451" y="2167002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B9B073C-1A87-EE4A-8E17-20821BBD8C9F}"/>
              </a:ext>
            </a:extLst>
          </p:cNvPr>
          <p:cNvGrpSpPr/>
          <p:nvPr/>
        </p:nvGrpSpPr>
        <p:grpSpPr>
          <a:xfrm>
            <a:off x="6892097" y="1315638"/>
            <a:ext cx="4307370" cy="1947811"/>
            <a:chOff x="6892097" y="1315638"/>
            <a:chExt cx="4307370" cy="194781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E89CD76-4647-4B41-85C0-E5133C885EFC}"/>
                </a:ext>
              </a:extLst>
            </p:cNvPr>
            <p:cNvGrpSpPr/>
            <p:nvPr/>
          </p:nvGrpSpPr>
          <p:grpSpPr>
            <a:xfrm>
              <a:off x="8421214" y="1315638"/>
              <a:ext cx="1249136" cy="850572"/>
              <a:chOff x="3021654" y="1307043"/>
              <a:chExt cx="1249136" cy="850572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C8214BA-8F07-844B-ABC5-F2589F43FB16}"/>
                  </a:ext>
                </a:extLst>
              </p:cNvPr>
              <p:cNvSpPr/>
              <p:nvPr/>
            </p:nvSpPr>
            <p:spPr>
              <a:xfrm>
                <a:off x="3021654" y="1307043"/>
                <a:ext cx="1249136" cy="8505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Students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id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name</a:t>
                </a: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9707DA8-FF84-4B49-B964-6DDFA951AE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21655" y="1591814"/>
                <a:ext cx="12491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783071F-89B5-CA42-8C7B-5DB45C046A65}"/>
                </a:ext>
              </a:extLst>
            </p:cNvPr>
            <p:cNvGrpSpPr/>
            <p:nvPr/>
          </p:nvGrpSpPr>
          <p:grpSpPr>
            <a:xfrm>
              <a:off x="6892097" y="2696216"/>
              <a:ext cx="1875715" cy="567233"/>
              <a:chOff x="1492537" y="2687621"/>
              <a:chExt cx="1875715" cy="567233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E280971-13E7-A542-8F1F-32B7AAF87A63}"/>
                  </a:ext>
                </a:extLst>
              </p:cNvPr>
              <p:cNvSpPr/>
              <p:nvPr/>
            </p:nvSpPr>
            <p:spPr>
              <a:xfrm>
                <a:off x="1492537" y="2687621"/>
                <a:ext cx="1875715" cy="56723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err="1">
                    <a:solidFill>
                      <a:schemeClr val="tx1"/>
                    </a:solidFill>
                  </a:rPr>
                  <a:t>HonorStudents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award</a:t>
                </a: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8471CD0-6065-8249-876A-DDE2E2882F55}"/>
                  </a:ext>
                </a:extLst>
              </p:cNvPr>
              <p:cNvCxnSpPr>
                <a:cxnSpLocks/>
                <a:stCxn id="46" idx="3"/>
              </p:cNvCxnSpPr>
              <p:nvPr/>
            </p:nvCxnSpPr>
            <p:spPr>
              <a:xfrm flipH="1">
                <a:off x="1492538" y="2971238"/>
                <a:ext cx="18757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8DB8C3D-EA79-AE45-9573-FB9F4AA5864B}"/>
                </a:ext>
              </a:extLst>
            </p:cNvPr>
            <p:cNvGrpSpPr/>
            <p:nvPr/>
          </p:nvGrpSpPr>
          <p:grpSpPr>
            <a:xfrm>
              <a:off x="9323752" y="2696216"/>
              <a:ext cx="1875715" cy="567233"/>
              <a:chOff x="3924192" y="2687621"/>
              <a:chExt cx="1875715" cy="567233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18D5F1C-97A3-A545-80A4-2D4E46E9EB1F}"/>
                  </a:ext>
                </a:extLst>
              </p:cNvPr>
              <p:cNvSpPr/>
              <p:nvPr/>
            </p:nvSpPr>
            <p:spPr>
              <a:xfrm>
                <a:off x="3924192" y="2687621"/>
                <a:ext cx="1875715" cy="56723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err="1">
                    <a:solidFill>
                      <a:schemeClr val="tx1"/>
                    </a:solidFill>
                  </a:rPr>
                  <a:t>TransferStudents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 err="1">
                    <a:solidFill>
                      <a:schemeClr val="tx1"/>
                    </a:solidFill>
                  </a:rPr>
                  <a:t>transferred_units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E9125D1-2BF2-384F-9843-0B0C77A28F84}"/>
                  </a:ext>
                </a:extLst>
              </p:cNvPr>
              <p:cNvCxnSpPr>
                <a:cxnSpLocks/>
                <a:stCxn id="49" idx="3"/>
              </p:cNvCxnSpPr>
              <p:nvPr/>
            </p:nvCxnSpPr>
            <p:spPr>
              <a:xfrm flipH="1">
                <a:off x="3924193" y="2971238"/>
                <a:ext cx="18757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F64C021-82BE-5541-96DE-1851FE31F993}"/>
                </a:ext>
              </a:extLst>
            </p:cNvPr>
            <p:cNvGrpSpPr/>
            <p:nvPr/>
          </p:nvGrpSpPr>
          <p:grpSpPr>
            <a:xfrm rot="1908810">
              <a:off x="8516476" y="2122530"/>
              <a:ext cx="125260" cy="629146"/>
              <a:chOff x="6952411" y="1744225"/>
              <a:chExt cx="125260" cy="629146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DD8BD3D6-62E4-524D-8236-14B906FC5B2A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>
              <a:xfrm flipV="1">
                <a:off x="7015041" y="1869485"/>
                <a:ext cx="0" cy="503886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riangle 61">
                <a:extLst>
                  <a:ext uri="{FF2B5EF4-FFF2-40B4-BE49-F238E27FC236}">
                    <a16:creationId xmlns:a16="http://schemas.microsoft.com/office/drawing/2014/main" id="{99745A45-4A69-DC41-ABC9-D7E1E274BEBB}"/>
                  </a:ext>
                </a:extLst>
              </p:cNvPr>
              <p:cNvSpPr/>
              <p:nvPr/>
            </p:nvSpPr>
            <p:spPr>
              <a:xfrm>
                <a:off x="6952411" y="1744225"/>
                <a:ext cx="125260" cy="12526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06B4BCD-4710-D446-8416-243E34E835B8}"/>
                </a:ext>
              </a:extLst>
            </p:cNvPr>
            <p:cNvGrpSpPr/>
            <p:nvPr/>
          </p:nvGrpSpPr>
          <p:grpSpPr>
            <a:xfrm rot="19406238">
              <a:off x="9408267" y="2105818"/>
              <a:ext cx="125260" cy="629146"/>
              <a:chOff x="6952411" y="1744225"/>
              <a:chExt cx="125260" cy="629146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E0D9FC3F-F1B9-564F-9FCB-91C7EF5C2261}"/>
                  </a:ext>
                </a:extLst>
              </p:cNvPr>
              <p:cNvCxnSpPr>
                <a:cxnSpLocks/>
                <a:endCxn id="70" idx="3"/>
              </p:cNvCxnSpPr>
              <p:nvPr/>
            </p:nvCxnSpPr>
            <p:spPr>
              <a:xfrm flipV="1">
                <a:off x="7015041" y="1869485"/>
                <a:ext cx="0" cy="503886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riangle 69">
                <a:extLst>
                  <a:ext uri="{FF2B5EF4-FFF2-40B4-BE49-F238E27FC236}">
                    <a16:creationId xmlns:a16="http://schemas.microsoft.com/office/drawing/2014/main" id="{D2A39F5E-E402-2C49-8070-74083FC65F7B}"/>
                  </a:ext>
                </a:extLst>
              </p:cNvPr>
              <p:cNvSpPr/>
              <p:nvPr/>
            </p:nvSpPr>
            <p:spPr>
              <a:xfrm>
                <a:off x="6952411" y="1744225"/>
                <a:ext cx="125260" cy="12526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13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25224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Weak Entity Set: An entity set without a unique key</a:t>
            </a:r>
          </a:p>
          <a:p>
            <a:pPr lvl="1"/>
            <a:r>
              <a:rPr lang="en-US" dirty="0"/>
              <a:t>Double rectangle in E/R model</a:t>
            </a:r>
          </a:p>
          <a:p>
            <a:r>
              <a:rPr lang="en-US" dirty="0"/>
              <a:t>Part of its key comes from one or more entity sets it is linked to</a:t>
            </a:r>
          </a:p>
          <a:p>
            <a:pPr lvl="1"/>
            <a:r>
              <a:rPr lang="en-US" dirty="0"/>
              <a:t>Owner entity set: entity set providing part of the key</a:t>
            </a:r>
          </a:p>
          <a:p>
            <a:pPr lvl="1"/>
            <a:r>
              <a:rPr lang="en-US" dirty="0"/>
              <a:t>Identifying relationship: relationship between a weak entity set and owner entity set</a:t>
            </a:r>
          </a:p>
          <a:p>
            <a:pPr lvl="2"/>
            <a:r>
              <a:rPr lang="en-US" dirty="0"/>
              <a:t>Double diamond in E/R model</a:t>
            </a:r>
          </a:p>
          <a:p>
            <a:pPr lvl="1"/>
            <a:r>
              <a:rPr lang="en-US" dirty="0"/>
              <a:t>Discriminator: attributes in a weak entity set that become part of the key</a:t>
            </a:r>
          </a:p>
          <a:p>
            <a:pPr lvl="2"/>
            <a:r>
              <a:rPr lang="en-US" dirty="0"/>
              <a:t>Dashed underline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6912" y="2394496"/>
            <a:ext cx="1249136" cy="8207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sid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name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838183" y="2429211"/>
            <a:ext cx="1788797" cy="8573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ProjectReport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project_num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title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4057791" y="2491169"/>
            <a:ext cx="2776906" cy="626240"/>
            <a:chOff x="2691027" y="3404235"/>
            <a:chExt cx="2776906" cy="626240"/>
          </a:xfrm>
        </p:grpSpPr>
        <p:sp>
          <p:nvSpPr>
            <p:cNvPr id="101" name="Diamond 100"/>
            <p:cNvSpPr/>
            <p:nvPr/>
          </p:nvSpPr>
          <p:spPr>
            <a:xfrm>
              <a:off x="3134604" y="3404235"/>
              <a:ext cx="1740551" cy="62624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Submit</a:t>
              </a:r>
            </a:p>
          </p:txBody>
        </p:sp>
        <p:cxnSp>
          <p:nvCxnSpPr>
            <p:cNvPr id="102" name="Straight Connector 101"/>
            <p:cNvCxnSpPr>
              <a:endCxn id="101" idx="1"/>
            </p:cNvCxnSpPr>
            <p:nvPr/>
          </p:nvCxnSpPr>
          <p:spPr>
            <a:xfrm flipV="1">
              <a:off x="2691027" y="3717355"/>
              <a:ext cx="443577" cy="24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1" idx="3"/>
            </p:cNvCxnSpPr>
            <p:nvPr/>
          </p:nvCxnSpPr>
          <p:spPr>
            <a:xfrm>
              <a:off x="4875155" y="3717355"/>
              <a:ext cx="592778" cy="24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>
            <a:cxnSpLocks/>
          </p:cNvCxnSpPr>
          <p:nvPr/>
        </p:nvCxnSpPr>
        <p:spPr>
          <a:xfrm>
            <a:off x="6951254" y="2974936"/>
            <a:ext cx="116861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735114" y="2361706"/>
            <a:ext cx="1976495" cy="10162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Diamond 33"/>
          <p:cNvSpPr/>
          <p:nvPr/>
        </p:nvSpPr>
        <p:spPr>
          <a:xfrm>
            <a:off x="4354758" y="2394496"/>
            <a:ext cx="2034040" cy="819586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239019" y="2728218"/>
            <a:ext cx="496095" cy="85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CAE39-3721-8144-BEFE-EBEE1193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12</a:t>
            </a:fld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A27448-7296-7B43-8182-D4C751B30F72}"/>
              </a:ext>
            </a:extLst>
          </p:cNvPr>
          <p:cNvCxnSpPr>
            <a:cxnSpLocks/>
          </p:cNvCxnSpPr>
          <p:nvPr/>
        </p:nvCxnSpPr>
        <p:spPr>
          <a:xfrm flipH="1">
            <a:off x="2806912" y="2667111"/>
            <a:ext cx="1249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124F41D-2AC3-0842-92FD-AF888F23E4CD}"/>
              </a:ext>
            </a:extLst>
          </p:cNvPr>
          <p:cNvCxnSpPr>
            <a:cxnSpLocks/>
          </p:cNvCxnSpPr>
          <p:nvPr/>
        </p:nvCxnSpPr>
        <p:spPr>
          <a:xfrm flipH="1">
            <a:off x="6834697" y="2731731"/>
            <a:ext cx="17759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49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for Stores and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products are either “private-label products” (like Kirkland shoes at Costco) or “national-brand products” (like Kleenex Tissue)</a:t>
            </a:r>
          </a:p>
          <a:p>
            <a:r>
              <a:rPr lang="en-US" altLang="en-US" dirty="0"/>
              <a:t>Every product is manufactured by exactly one manufacturer (like 7up by Coke company, etc.)</a:t>
            </a:r>
          </a:p>
          <a:p>
            <a:r>
              <a:rPr lang="en-US" altLang="en-US" dirty="0"/>
              <a:t>Every private-label product is carried by exactly one chain store (</a:t>
            </a:r>
            <a:r>
              <a:rPr lang="en-US" altLang="en-US" dirty="0" err="1"/>
              <a:t>eg</a:t>
            </a:r>
            <a:r>
              <a:rPr lang="en-US" altLang="en-US" dirty="0"/>
              <a:t>, Kirkland shoes by Costco)</a:t>
            </a:r>
          </a:p>
          <a:p>
            <a:r>
              <a:rPr lang="en-US" altLang="en-US" dirty="0"/>
              <a:t>Some national-brand products may not be carried by any chain store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8E370-FD16-FE43-ACC1-2AC1D8D5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8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for Stores and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products are either “private-label products” or “national-brand products” </a:t>
            </a:r>
          </a:p>
          <a:p>
            <a:r>
              <a:rPr lang="en-US" altLang="en-US" dirty="0"/>
              <a:t>Every product is manufactured by exactly one manufacturer</a:t>
            </a:r>
          </a:p>
          <a:p>
            <a:r>
              <a:rPr lang="en-US" altLang="en-US" dirty="0"/>
              <a:t>Every private-label product is carried by exactly one chain store</a:t>
            </a:r>
          </a:p>
          <a:p>
            <a:r>
              <a:rPr lang="en-US" altLang="en-US" dirty="0"/>
              <a:t>Some national-brand products may not be carried by any chain store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26226" y="4177739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5016" y="4177739"/>
            <a:ext cx="1688232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Manufacturers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88594" y="4177739"/>
            <a:ext cx="1688232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Chain Stores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703248" y="4177740"/>
            <a:ext cx="2422978" cy="470030"/>
            <a:chOff x="2906448" y="4595940"/>
            <a:chExt cx="2422978" cy="470030"/>
          </a:xfrm>
        </p:grpSpPr>
        <p:sp>
          <p:nvSpPr>
            <p:cNvPr id="23" name="Diamond 22"/>
            <p:cNvSpPr/>
            <p:nvPr/>
          </p:nvSpPr>
          <p:spPr>
            <a:xfrm>
              <a:off x="3286465" y="4595940"/>
              <a:ext cx="1735478" cy="47003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MadeBy</a:t>
              </a:r>
              <a:r>
                <a:rPr lang="en-US" sz="1600" dirty="0"/>
                <a:t> </a:t>
              </a:r>
            </a:p>
          </p:txBody>
        </p:sp>
        <p:cxnSp>
          <p:nvCxnSpPr>
            <p:cNvPr id="24" name="Straight Connector 23"/>
            <p:cNvCxnSpPr>
              <a:stCxn id="17" idx="3"/>
              <a:endCxn id="23" idx="1"/>
            </p:cNvCxnSpPr>
            <p:nvPr/>
          </p:nvCxnSpPr>
          <p:spPr>
            <a:xfrm>
              <a:off x="2906448" y="4830954"/>
              <a:ext cx="380017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3" idx="3"/>
              <a:endCxn id="4" idx="1"/>
            </p:cNvCxnSpPr>
            <p:nvPr/>
          </p:nvCxnSpPr>
          <p:spPr>
            <a:xfrm flipV="1">
              <a:off x="5021943" y="4830954"/>
              <a:ext cx="307483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>
            <a:off x="6934642" y="4322964"/>
            <a:ext cx="2053952" cy="1128000"/>
            <a:chOff x="7137842" y="4741164"/>
            <a:chExt cx="2053952" cy="1128000"/>
          </a:xfrm>
        </p:grpSpPr>
        <p:sp>
          <p:nvSpPr>
            <p:cNvPr id="45" name="Diamond 44"/>
            <p:cNvSpPr/>
            <p:nvPr/>
          </p:nvSpPr>
          <p:spPr>
            <a:xfrm>
              <a:off x="7137842" y="4741164"/>
              <a:ext cx="1735478" cy="47003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NB-Carried-By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7620000" y="5251356"/>
              <a:ext cx="374954" cy="6178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8873321" y="4861045"/>
              <a:ext cx="318473" cy="1151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oup 310"/>
          <p:cNvGrpSpPr/>
          <p:nvPr/>
        </p:nvGrpSpPr>
        <p:grpSpPr>
          <a:xfrm>
            <a:off x="4856631" y="4681396"/>
            <a:ext cx="5170336" cy="1495567"/>
            <a:chOff x="5059831" y="5099596"/>
            <a:chExt cx="5170336" cy="1495567"/>
          </a:xfrm>
        </p:grpSpPr>
        <p:sp>
          <p:nvSpPr>
            <p:cNvPr id="308" name="Diamond 307"/>
            <p:cNvSpPr/>
            <p:nvPr/>
          </p:nvSpPr>
          <p:spPr>
            <a:xfrm>
              <a:off x="8494689" y="5717671"/>
              <a:ext cx="1735478" cy="47003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PL-Carried-By</a:t>
              </a:r>
            </a:p>
          </p:txBody>
        </p:sp>
        <p:cxnSp>
          <p:nvCxnSpPr>
            <p:cNvPr id="309" name="Straight Connector 308"/>
            <p:cNvCxnSpPr/>
            <p:nvPr/>
          </p:nvCxnSpPr>
          <p:spPr>
            <a:xfrm flipV="1">
              <a:off x="9373055" y="5099596"/>
              <a:ext cx="374954" cy="6178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" name="Arc 309"/>
            <p:cNvSpPr/>
            <p:nvPr/>
          </p:nvSpPr>
          <p:spPr>
            <a:xfrm rot="21428371" flipV="1">
              <a:off x="5059831" y="6043722"/>
              <a:ext cx="4302145" cy="551441"/>
            </a:xfrm>
            <a:prstGeom prst="arc">
              <a:avLst>
                <a:gd name="adj1" fmla="val 10739339"/>
                <a:gd name="adj2" fmla="val 14765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B4A769-F2C1-434E-B97E-5EC2A886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78F07F-C499-A04E-BA5D-5700F3C9F7F8}"/>
              </a:ext>
            </a:extLst>
          </p:cNvPr>
          <p:cNvGrpSpPr/>
          <p:nvPr/>
        </p:nvGrpSpPr>
        <p:grpSpPr>
          <a:xfrm>
            <a:off x="4016456" y="4667734"/>
            <a:ext cx="3734173" cy="1253260"/>
            <a:chOff x="4016456" y="4667734"/>
            <a:chExt cx="3734173" cy="1253260"/>
          </a:xfrm>
        </p:grpSpPr>
        <p:sp>
          <p:nvSpPr>
            <p:cNvPr id="5" name="Rectangle 4"/>
            <p:cNvSpPr/>
            <p:nvPr/>
          </p:nvSpPr>
          <p:spPr>
            <a:xfrm>
              <a:off x="6049326" y="5430765"/>
              <a:ext cx="1701303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National-brand Products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16456" y="5450964"/>
              <a:ext cx="1452673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Private-label Products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AE5457-F877-3B49-A6F8-90FBD7B043EF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V="1">
              <a:off x="5828671" y="4792994"/>
              <a:ext cx="0" cy="162218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563DB36-0E38-E442-A7DF-582DEE2660A5}"/>
                </a:ext>
              </a:extLst>
            </p:cNvPr>
            <p:cNvGrpSpPr/>
            <p:nvPr/>
          </p:nvGrpSpPr>
          <p:grpSpPr>
            <a:xfrm>
              <a:off x="5037226" y="4937835"/>
              <a:ext cx="1578942" cy="504320"/>
              <a:chOff x="5037226" y="4937835"/>
              <a:chExt cx="1578942" cy="260041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CA096F3-EF15-C546-BE6F-DEB6AFEA67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37226" y="4937835"/>
                <a:ext cx="5424" cy="25051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DA2047DD-193C-6D44-B262-6BA4AA8D1E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16168" y="4937835"/>
                <a:ext cx="0" cy="260041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3371871-6C0E-C245-8208-CE9521155A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42650" y="4937835"/>
              <a:ext cx="1573518" cy="309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C390EF82-FE43-D34E-A8F1-C9FA3A08FBDE}"/>
                </a:ext>
              </a:extLst>
            </p:cNvPr>
            <p:cNvSpPr/>
            <p:nvPr/>
          </p:nvSpPr>
          <p:spPr>
            <a:xfrm>
              <a:off x="5788143" y="4667734"/>
              <a:ext cx="81055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57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it is not clear what choices to make</a:t>
            </a:r>
          </a:p>
          <a:p>
            <a:pPr lvl="1"/>
            <a:r>
              <a:rPr lang="en-US" dirty="0"/>
              <a:t>One gigantic entity set with many attributes vs many smaller entity sets?</a:t>
            </a:r>
          </a:p>
          <a:p>
            <a:pPr lvl="1"/>
            <a:r>
              <a:rPr lang="en-US" dirty="0"/>
              <a:t>Attribute vs Entity set?</a:t>
            </a:r>
          </a:p>
          <a:p>
            <a:r>
              <a:rPr lang="en-US" dirty="0"/>
              <a:t>General rule of thumb for good design: avoid redundancy</a:t>
            </a:r>
          </a:p>
          <a:p>
            <a:pPr lvl="1"/>
            <a:r>
              <a:rPr lang="en-US" dirty="0"/>
              <a:t>Saying the same thing more than once</a:t>
            </a:r>
          </a:p>
          <a:p>
            <a:pPr lvl="1"/>
            <a:r>
              <a:rPr lang="en-US" dirty="0"/>
              <a:t>Space waste and potential inconsistency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AC99C-A992-144C-889D-49492104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Faculty(name, </a:t>
            </a:r>
            <a:r>
              <a:rPr lang="en-US" dirty="0" err="1"/>
              <a:t>addr</a:t>
            </a:r>
            <a:r>
              <a:rPr lang="en-US" dirty="0"/>
              <a:t>) are instructors of Class(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title)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685800" lvl="2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/>
              <a:t>Things to consider for entity set vs attribute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Do we need more attributes than keys? 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Is it one-to-one relationship?</a:t>
            </a:r>
          </a:p>
          <a:p>
            <a:pPr marL="1143000" lvl="3">
              <a:spcBef>
                <a:spcPts val="1000"/>
              </a:spcBef>
            </a:pPr>
            <a:r>
              <a:rPr lang="en-US" dirty="0"/>
              <a:t>Create multiple entity sets for many-to-many or many-to-one relationships</a:t>
            </a:r>
          </a:p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5DF31E-3616-4349-AA4E-99296D2C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16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993C555-E375-7942-A70A-3A887C5A513B}"/>
              </a:ext>
            </a:extLst>
          </p:cNvPr>
          <p:cNvGrpSpPr/>
          <p:nvPr/>
        </p:nvGrpSpPr>
        <p:grpSpPr>
          <a:xfrm>
            <a:off x="1575705" y="2065831"/>
            <a:ext cx="7182312" cy="1721192"/>
            <a:chOff x="1575705" y="2065831"/>
            <a:chExt cx="7182312" cy="1721192"/>
          </a:xfrm>
        </p:grpSpPr>
        <p:sp>
          <p:nvSpPr>
            <p:cNvPr id="4" name="Rectangle 3"/>
            <p:cNvSpPr/>
            <p:nvPr/>
          </p:nvSpPr>
          <p:spPr>
            <a:xfrm>
              <a:off x="4737707" y="2375281"/>
              <a:ext cx="1036320" cy="11969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Classes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dept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 err="1">
                  <a:solidFill>
                    <a:schemeClr val="tx1"/>
                  </a:solidFill>
                </a:rPr>
                <a:t>cnum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title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21697" y="2401140"/>
              <a:ext cx="1036320" cy="972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Faculty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name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 err="1">
                  <a:solidFill>
                    <a:schemeClr val="tx1"/>
                  </a:solidFill>
                </a:rPr>
                <a:t>addr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774028" y="2486959"/>
              <a:ext cx="1947669" cy="626240"/>
              <a:chOff x="3169798" y="3404235"/>
              <a:chExt cx="2082699" cy="626240"/>
            </a:xfrm>
          </p:grpSpPr>
          <p:sp>
            <p:nvSpPr>
              <p:cNvPr id="34" name="Diamond 33"/>
              <p:cNvSpPr/>
              <p:nvPr/>
            </p:nvSpPr>
            <p:spPr>
              <a:xfrm>
                <a:off x="3476616" y="3404235"/>
                <a:ext cx="1535452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Teach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169798" y="3710806"/>
                <a:ext cx="308786" cy="65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5002310" y="3728956"/>
                <a:ext cx="250187" cy="789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tangle 41"/>
            <p:cNvSpPr/>
            <p:nvPr/>
          </p:nvSpPr>
          <p:spPr>
            <a:xfrm>
              <a:off x="1575705" y="2065831"/>
              <a:ext cx="1146813" cy="1721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Classes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dept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 err="1">
                  <a:solidFill>
                    <a:schemeClr val="tx1"/>
                  </a:solidFill>
                </a:rPr>
                <a:t>cnum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title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 err="1">
                  <a:solidFill>
                    <a:schemeClr val="tx1"/>
                  </a:solidFill>
                </a:rPr>
                <a:t>fname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 err="1">
                  <a:solidFill>
                    <a:schemeClr val="tx1"/>
                  </a:solidFill>
                </a:rPr>
                <a:t>faddr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454332" y="2638454"/>
              <a:ext cx="551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/>
                <a:t>VS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3C46A33-AFDF-4546-A53D-64D7D25255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5705" y="2375281"/>
              <a:ext cx="11468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9FA7AD8-995C-3840-ACCC-C5084031CB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7708" y="2721639"/>
              <a:ext cx="10363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0E89DC7-07ED-7D43-90F9-9FFE40434D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21697" y="2752680"/>
              <a:ext cx="10363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75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to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E/R diagram to tables is mostly straightforward</a:t>
            </a:r>
          </a:p>
          <a:p>
            <a:pPr lvl="1"/>
            <a:r>
              <a:rPr lang="en-US" dirty="0"/>
              <a:t>Automatic conversion tools exists</a:t>
            </a:r>
          </a:p>
          <a:p>
            <a:r>
              <a:rPr lang="en-US" dirty="0"/>
              <a:t>(Strong) entity set: one table with all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A04C-7284-AF44-B86F-F15CA49B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Conversion from E/R to Relation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16585-E527-9B46-A110-8F2806B4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18</a:t>
            </a:fld>
            <a:endParaRPr lang="en-US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F78F545-0398-034B-8F13-3F7F7D59112C}"/>
              </a:ext>
            </a:extLst>
          </p:cNvPr>
          <p:cNvGrpSpPr/>
          <p:nvPr/>
        </p:nvGrpSpPr>
        <p:grpSpPr>
          <a:xfrm>
            <a:off x="288012" y="1598231"/>
            <a:ext cx="6168326" cy="4546753"/>
            <a:chOff x="288012" y="1598231"/>
            <a:chExt cx="6168326" cy="4546753"/>
          </a:xfrm>
        </p:grpSpPr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1080968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ForeignStudent</a:t>
              </a:r>
              <a:br>
                <a:rPr lang="en-US" sz="1400" dirty="0"/>
              </a:br>
              <a:r>
                <a:rPr lang="en-US" sz="1400" dirty="0"/>
                <a:t>country</a:t>
              </a: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1"/>
            <p:cNvSpPr>
              <a:spLocks noChangeArrowheads="1"/>
            </p:cNvSpPr>
            <p:nvPr/>
          </p:nvSpPr>
          <p:spPr bwMode="auto">
            <a:xfrm>
              <a:off x="3937675" y="3839651"/>
              <a:ext cx="3535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Take</a:t>
              </a:r>
              <a:endParaRPr lang="en-US" altLang="en-US"/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74"/>
            <p:cNvSpPr>
              <a:spLocks noChangeArrowheads="1"/>
            </p:cNvSpPr>
            <p:nvPr/>
          </p:nvSpPr>
          <p:spPr bwMode="auto">
            <a:xfrm>
              <a:off x="5643539" y="4757758"/>
              <a:ext cx="4603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Teach</a:t>
              </a:r>
              <a:endParaRPr lang="en-US" altLang="en-US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B0E60E0F-120B-EB4B-939A-9DAA7DA5EC9B}"/>
                </a:ext>
              </a:extLst>
            </p:cNvPr>
            <p:cNvGrpSpPr/>
            <p:nvPr/>
          </p:nvGrpSpPr>
          <p:grpSpPr>
            <a:xfrm>
              <a:off x="1656437" y="2726303"/>
              <a:ext cx="1535113" cy="574675"/>
              <a:chOff x="1535788" y="2260089"/>
              <a:chExt cx="1535113" cy="574675"/>
            </a:xfrm>
          </p:grpSpPr>
          <p:sp>
            <p:nvSpPr>
              <p:cNvPr id="8" name="Freeform 12"/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78"/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79"/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80"/>
              <p:cNvSpPr>
                <a:spLocks noChangeArrowheads="1"/>
              </p:cNvSpPr>
              <p:nvPr/>
            </p:nvSpPr>
            <p:spPr bwMode="auto">
              <a:xfrm>
                <a:off x="2037437" y="2447414"/>
                <a:ext cx="514350" cy="198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>
                    <a:solidFill>
                      <a:srgbClr val="000000"/>
                    </a:solidFill>
                    <a:latin typeface="Arial" charset="0"/>
                  </a:rPr>
                  <a:t>Submit</a:t>
                </a:r>
                <a:endParaRPr lang="en-US" altLang="en-US"/>
              </a:p>
            </p:txBody>
          </p:sp>
        </p:grp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83"/>
            <p:cNvSpPr>
              <a:spLocks noChangeArrowheads="1"/>
            </p:cNvSpPr>
            <p:nvPr/>
          </p:nvSpPr>
          <p:spPr bwMode="auto">
            <a:xfrm>
              <a:off x="584876" y="3839650"/>
              <a:ext cx="5429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Partner</a:t>
              </a:r>
              <a:endParaRPr lang="en-US" altLang="en-US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864276" y="3555489"/>
              <a:ext cx="1150937" cy="192087"/>
            </a:xfrm>
            <a:custGeom>
              <a:avLst/>
              <a:gdLst>
                <a:gd name="T0" fmla="*/ 0 w 1451"/>
                <a:gd name="T1" fmla="*/ 243 h 243"/>
                <a:gd name="T2" fmla="*/ 82 w 1451"/>
                <a:gd name="T3" fmla="*/ 191 h 243"/>
                <a:gd name="T4" fmla="*/ 162 w 1451"/>
                <a:gd name="T5" fmla="*/ 147 h 243"/>
                <a:gd name="T6" fmla="*/ 242 w 1451"/>
                <a:gd name="T7" fmla="*/ 107 h 243"/>
                <a:gd name="T8" fmla="*/ 324 w 1451"/>
                <a:gd name="T9" fmla="*/ 75 h 243"/>
                <a:gd name="T10" fmla="*/ 404 w 1451"/>
                <a:gd name="T11" fmla="*/ 48 h 243"/>
                <a:gd name="T12" fmla="*/ 484 w 1451"/>
                <a:gd name="T13" fmla="*/ 27 h 243"/>
                <a:gd name="T14" fmla="*/ 566 w 1451"/>
                <a:gd name="T15" fmla="*/ 13 h 243"/>
                <a:gd name="T16" fmla="*/ 646 w 1451"/>
                <a:gd name="T17" fmla="*/ 4 h 243"/>
                <a:gd name="T18" fmla="*/ 726 w 1451"/>
                <a:gd name="T19" fmla="*/ 0 h 243"/>
                <a:gd name="T20" fmla="*/ 808 w 1451"/>
                <a:gd name="T21" fmla="*/ 4 h 243"/>
                <a:gd name="T22" fmla="*/ 888 w 1451"/>
                <a:gd name="T23" fmla="*/ 13 h 243"/>
                <a:gd name="T24" fmla="*/ 967 w 1451"/>
                <a:gd name="T25" fmla="*/ 27 h 243"/>
                <a:gd name="T26" fmla="*/ 1049 w 1451"/>
                <a:gd name="T27" fmla="*/ 48 h 243"/>
                <a:gd name="T28" fmla="*/ 1129 w 1451"/>
                <a:gd name="T29" fmla="*/ 75 h 243"/>
                <a:gd name="T30" fmla="*/ 1209 w 1451"/>
                <a:gd name="T31" fmla="*/ 107 h 243"/>
                <a:gd name="T32" fmla="*/ 1291 w 1451"/>
                <a:gd name="T33" fmla="*/ 147 h 243"/>
                <a:gd name="T34" fmla="*/ 1371 w 1451"/>
                <a:gd name="T35" fmla="*/ 191 h 243"/>
                <a:gd name="T36" fmla="*/ 1451 w 1451"/>
                <a:gd name="T3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3">
                  <a:moveTo>
                    <a:pt x="0" y="243"/>
                  </a:moveTo>
                  <a:lnTo>
                    <a:pt x="82" y="191"/>
                  </a:lnTo>
                  <a:lnTo>
                    <a:pt x="162" y="147"/>
                  </a:lnTo>
                  <a:lnTo>
                    <a:pt x="242" y="107"/>
                  </a:lnTo>
                  <a:lnTo>
                    <a:pt x="324" y="75"/>
                  </a:lnTo>
                  <a:lnTo>
                    <a:pt x="404" y="48"/>
                  </a:lnTo>
                  <a:lnTo>
                    <a:pt x="484" y="27"/>
                  </a:lnTo>
                  <a:lnTo>
                    <a:pt x="566" y="13"/>
                  </a:lnTo>
                  <a:lnTo>
                    <a:pt x="646" y="4"/>
                  </a:lnTo>
                  <a:lnTo>
                    <a:pt x="726" y="0"/>
                  </a:lnTo>
                  <a:lnTo>
                    <a:pt x="808" y="4"/>
                  </a:lnTo>
                  <a:lnTo>
                    <a:pt x="888" y="13"/>
                  </a:lnTo>
                  <a:lnTo>
                    <a:pt x="967" y="27"/>
                  </a:lnTo>
                  <a:lnTo>
                    <a:pt x="1049" y="48"/>
                  </a:lnTo>
                  <a:lnTo>
                    <a:pt x="1129" y="75"/>
                  </a:lnTo>
                  <a:lnTo>
                    <a:pt x="1209" y="107"/>
                  </a:lnTo>
                  <a:lnTo>
                    <a:pt x="1291" y="147"/>
                  </a:lnTo>
                  <a:lnTo>
                    <a:pt x="1371" y="191"/>
                  </a:lnTo>
                  <a:lnTo>
                    <a:pt x="1451" y="24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864276" y="4131750"/>
              <a:ext cx="1150937" cy="190500"/>
            </a:xfrm>
            <a:custGeom>
              <a:avLst/>
              <a:gdLst>
                <a:gd name="T0" fmla="*/ 0 w 1451"/>
                <a:gd name="T1" fmla="*/ 0 h 241"/>
                <a:gd name="T2" fmla="*/ 82 w 1451"/>
                <a:gd name="T3" fmla="*/ 50 h 241"/>
                <a:gd name="T4" fmla="*/ 162 w 1451"/>
                <a:gd name="T5" fmla="*/ 94 h 241"/>
                <a:gd name="T6" fmla="*/ 242 w 1451"/>
                <a:gd name="T7" fmla="*/ 133 h 241"/>
                <a:gd name="T8" fmla="*/ 324 w 1451"/>
                <a:gd name="T9" fmla="*/ 166 h 241"/>
                <a:gd name="T10" fmla="*/ 404 w 1451"/>
                <a:gd name="T11" fmla="*/ 192 h 241"/>
                <a:gd name="T12" fmla="*/ 484 w 1451"/>
                <a:gd name="T13" fmla="*/ 214 h 241"/>
                <a:gd name="T14" fmla="*/ 566 w 1451"/>
                <a:gd name="T15" fmla="*/ 228 h 241"/>
                <a:gd name="T16" fmla="*/ 646 w 1451"/>
                <a:gd name="T17" fmla="*/ 237 h 241"/>
                <a:gd name="T18" fmla="*/ 726 w 1451"/>
                <a:gd name="T19" fmla="*/ 241 h 241"/>
                <a:gd name="T20" fmla="*/ 808 w 1451"/>
                <a:gd name="T21" fmla="*/ 237 h 241"/>
                <a:gd name="T22" fmla="*/ 888 w 1451"/>
                <a:gd name="T23" fmla="*/ 228 h 241"/>
                <a:gd name="T24" fmla="*/ 967 w 1451"/>
                <a:gd name="T25" fmla="*/ 214 h 241"/>
                <a:gd name="T26" fmla="*/ 1049 w 1451"/>
                <a:gd name="T27" fmla="*/ 192 h 241"/>
                <a:gd name="T28" fmla="*/ 1129 w 1451"/>
                <a:gd name="T29" fmla="*/ 166 h 241"/>
                <a:gd name="T30" fmla="*/ 1209 w 1451"/>
                <a:gd name="T31" fmla="*/ 133 h 241"/>
                <a:gd name="T32" fmla="*/ 1291 w 1451"/>
                <a:gd name="T33" fmla="*/ 94 h 241"/>
                <a:gd name="T34" fmla="*/ 1371 w 1451"/>
                <a:gd name="T35" fmla="*/ 50 h 241"/>
                <a:gd name="T36" fmla="*/ 1451 w 1451"/>
                <a:gd name="T3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1">
                  <a:moveTo>
                    <a:pt x="0" y="0"/>
                  </a:moveTo>
                  <a:lnTo>
                    <a:pt x="82" y="50"/>
                  </a:lnTo>
                  <a:lnTo>
                    <a:pt x="162" y="94"/>
                  </a:lnTo>
                  <a:lnTo>
                    <a:pt x="242" y="133"/>
                  </a:lnTo>
                  <a:lnTo>
                    <a:pt x="324" y="166"/>
                  </a:lnTo>
                  <a:lnTo>
                    <a:pt x="404" y="192"/>
                  </a:lnTo>
                  <a:lnTo>
                    <a:pt x="484" y="214"/>
                  </a:lnTo>
                  <a:lnTo>
                    <a:pt x="566" y="228"/>
                  </a:lnTo>
                  <a:lnTo>
                    <a:pt x="646" y="237"/>
                  </a:lnTo>
                  <a:lnTo>
                    <a:pt x="726" y="241"/>
                  </a:lnTo>
                  <a:lnTo>
                    <a:pt x="808" y="237"/>
                  </a:lnTo>
                  <a:lnTo>
                    <a:pt x="888" y="228"/>
                  </a:lnTo>
                  <a:lnTo>
                    <a:pt x="967" y="214"/>
                  </a:lnTo>
                  <a:lnTo>
                    <a:pt x="1049" y="192"/>
                  </a:lnTo>
                  <a:lnTo>
                    <a:pt x="1129" y="166"/>
                  </a:lnTo>
                  <a:lnTo>
                    <a:pt x="1209" y="133"/>
                  </a:lnTo>
                  <a:lnTo>
                    <a:pt x="1291" y="94"/>
                  </a:lnTo>
                  <a:lnTo>
                    <a:pt x="1371" y="50"/>
                  </a:lnTo>
                  <a:lnTo>
                    <a:pt x="145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none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>
              <a:off x="3070901" y="3938075"/>
              <a:ext cx="4794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>
              <a:off x="4701262" y="3938075"/>
              <a:ext cx="6238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 flipV="1">
              <a:off x="4126588" y="3363401"/>
              <a:ext cx="239713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4"/>
            <p:cNvSpPr>
              <a:spLocks noChangeShapeType="1"/>
            </p:cNvSpPr>
            <p:nvPr/>
          </p:nvSpPr>
          <p:spPr bwMode="auto">
            <a:xfrm>
              <a:off x="2447012" y="3300977"/>
              <a:ext cx="96839" cy="4465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07"/>
            <p:cNvSpPr>
              <a:spLocks noChangeShapeType="1"/>
            </p:cNvSpPr>
            <p:nvPr/>
          </p:nvSpPr>
          <p:spPr bwMode="auto">
            <a:xfrm>
              <a:off x="4126587" y="4131751"/>
              <a:ext cx="0" cy="239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 flipH="1">
              <a:off x="585378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11"/>
            <p:cNvSpPr>
              <a:spLocks noChangeShapeType="1"/>
            </p:cNvSpPr>
            <p:nvPr/>
          </p:nvSpPr>
          <p:spPr bwMode="auto">
            <a:xfrm flipH="1">
              <a:off x="5305399" y="5046683"/>
              <a:ext cx="548387" cy="3678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6"/>
            <p:cNvSpPr>
              <a:spLocks noChangeShapeType="1"/>
            </p:cNvSpPr>
            <p:nvPr/>
          </p:nvSpPr>
          <p:spPr bwMode="auto">
            <a:xfrm>
              <a:off x="2350055" y="2555394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120"/>
            <p:cNvSpPr txBox="1">
              <a:spLocks noChangeArrowheads="1"/>
            </p:cNvSpPr>
            <p:nvPr/>
          </p:nvSpPr>
          <p:spPr bwMode="auto">
            <a:xfrm>
              <a:off x="1173838" y="3506276"/>
              <a:ext cx="5635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dirty="0">
                  <a:latin typeface="Arial" charset="0"/>
                </a:rPr>
                <a:t>coder</a:t>
              </a:r>
            </a:p>
          </p:txBody>
        </p:sp>
        <p:sp>
          <p:nvSpPr>
            <p:cNvPr id="117" name="Text Box 121"/>
            <p:cNvSpPr txBox="1">
              <a:spLocks noChangeArrowheads="1"/>
            </p:cNvSpPr>
            <p:nvPr/>
          </p:nvSpPr>
          <p:spPr bwMode="auto">
            <a:xfrm>
              <a:off x="1173837" y="4271450"/>
              <a:ext cx="5651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Arial" charset="0"/>
                </a:rPr>
                <a:t>tester</a:t>
              </a:r>
            </a:p>
          </p:txBody>
        </p:sp>
        <p:sp>
          <p:nvSpPr>
            <p:cNvPr id="118" name="Line 110"/>
            <p:cNvSpPr>
              <a:spLocks noChangeShapeType="1"/>
            </p:cNvSpPr>
            <p:nvPr/>
          </p:nvSpPr>
          <p:spPr bwMode="auto">
            <a:xfrm flipH="1">
              <a:off x="590110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803B5E48-B53E-9140-92C6-F708AF7E398E}"/>
                </a:ext>
              </a:extLst>
            </p:cNvPr>
            <p:cNvCxnSpPr>
              <a:cxnSpLocks/>
              <a:stCxn id="19" idx="3"/>
              <a:endCxn id="19" idx="1"/>
            </p:cNvCxnSpPr>
            <p:nvPr/>
          </p:nvCxnSpPr>
          <p:spPr>
            <a:xfrm flipH="1">
              <a:off x="1080968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23">
              <a:extLst>
                <a:ext uri="{FF2B5EF4-FFF2-40B4-BE49-F238E27FC236}">
                  <a16:creationId xmlns:a16="http://schemas.microsoft.com/office/drawing/2014/main" id="{A826B089-07E1-C84A-BEBB-97101DEF3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762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HonorStudent</a:t>
              </a:r>
              <a:br>
                <a:rPr lang="en-US" sz="1400" dirty="0"/>
              </a:br>
              <a:r>
                <a:rPr lang="en-US" sz="1400" dirty="0"/>
                <a:t>fellowship</a:t>
              </a: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336030AC-2C06-D341-8D72-FF4C198EEE18}"/>
                </a:ext>
              </a:extLst>
            </p:cNvPr>
            <p:cNvCxnSpPr>
              <a:cxnSpLocks/>
              <a:stCxn id="121" idx="3"/>
              <a:endCxn id="121" idx="1"/>
            </p:cNvCxnSpPr>
            <p:nvPr/>
          </p:nvCxnSpPr>
          <p:spPr>
            <a:xfrm flipH="1">
              <a:off x="2775762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C57310B-BB5B-9A40-B027-A1B840B1617D}"/>
                </a:ext>
              </a:extLst>
            </p:cNvPr>
            <p:cNvGrpSpPr/>
            <p:nvPr/>
          </p:nvGrpSpPr>
          <p:grpSpPr>
            <a:xfrm>
              <a:off x="1993687" y="3690825"/>
              <a:ext cx="1067030" cy="718337"/>
              <a:chOff x="2003871" y="4467508"/>
              <a:chExt cx="1067030" cy="718337"/>
            </a:xfrm>
          </p:grpSpPr>
          <p:sp>
            <p:nvSpPr>
              <p:cNvPr id="123" name="Rectangle 23">
                <a:extLst>
                  <a:ext uri="{FF2B5EF4-FFF2-40B4-BE49-F238E27FC236}">
                    <a16:creationId xmlns:a16="http://schemas.microsoft.com/office/drawing/2014/main" id="{2CD39BA3-B4EA-AF4D-A274-655ED7AA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Student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40BC748C-38CF-E04E-A22E-A0DF680ADA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B4A1E2B-3489-7C49-A072-114F81A15DAD}"/>
                </a:ext>
              </a:extLst>
            </p:cNvPr>
            <p:cNvGrpSpPr/>
            <p:nvPr/>
          </p:nvGrpSpPr>
          <p:grpSpPr>
            <a:xfrm>
              <a:off x="4829676" y="5426647"/>
              <a:ext cx="1067030" cy="718337"/>
              <a:chOff x="2003871" y="4467508"/>
              <a:chExt cx="1067030" cy="718337"/>
            </a:xfrm>
          </p:grpSpPr>
          <p:sp>
            <p:nvSpPr>
              <p:cNvPr id="130" name="Rectangle 23">
                <a:extLst>
                  <a:ext uri="{FF2B5EF4-FFF2-40B4-BE49-F238E27FC236}">
                    <a16:creationId xmlns:a16="http://schemas.microsoft.com/office/drawing/2014/main" id="{BC3EF5AD-F830-514D-A5A3-681F50419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Faculty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C33CAEA-7C73-C347-93C7-1A9D56D13F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C8220B9-8F1A-FE48-B0D3-4B624092F707}"/>
                </a:ext>
              </a:extLst>
            </p:cNvPr>
            <p:cNvGrpSpPr/>
            <p:nvPr/>
          </p:nvGrpSpPr>
          <p:grpSpPr>
            <a:xfrm>
              <a:off x="3868273" y="2630951"/>
              <a:ext cx="1067030" cy="718337"/>
              <a:chOff x="2003871" y="4467508"/>
              <a:chExt cx="1067030" cy="718337"/>
            </a:xfrm>
          </p:grpSpPr>
          <p:sp>
            <p:nvSpPr>
              <p:cNvPr id="133" name="Rectangle 23">
                <a:extLst>
                  <a:ext uri="{FF2B5EF4-FFF2-40B4-BE49-F238E27FC236}">
                    <a16:creationId xmlns:a16="http://schemas.microsoft.com/office/drawing/2014/main" id="{6538F2C5-7144-1F48-8779-8089314B5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TA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E570FB48-42A4-0E4B-8419-1813B2C0B1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DC606FA-FE59-1D4C-81A6-1B9778640AFC}"/>
                </a:ext>
              </a:extLst>
            </p:cNvPr>
            <p:cNvGrpSpPr/>
            <p:nvPr/>
          </p:nvGrpSpPr>
          <p:grpSpPr>
            <a:xfrm>
              <a:off x="5325150" y="3689981"/>
              <a:ext cx="1067030" cy="718337"/>
              <a:chOff x="2003871" y="4467508"/>
              <a:chExt cx="1067030" cy="718337"/>
            </a:xfrm>
          </p:grpSpPr>
          <p:sp>
            <p:nvSpPr>
              <p:cNvPr id="136" name="Rectangle 23">
                <a:extLst>
                  <a:ext uri="{FF2B5EF4-FFF2-40B4-BE49-F238E27FC236}">
                    <a16:creationId xmlns:a16="http://schemas.microsoft.com/office/drawing/2014/main" id="{A759665E-195E-4449-B2FB-859D4CBBA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Class</a:t>
                </a:r>
                <a:br>
                  <a:rPr lang="en-US" sz="1400" dirty="0"/>
                </a:br>
                <a:r>
                  <a:rPr lang="en-US" sz="1400" u="sng" dirty="0" err="1"/>
                  <a:t>cnum</a:t>
                </a:r>
                <a:endParaRPr lang="en-US" sz="1400" u="sng" dirty="0"/>
              </a:p>
              <a:p>
                <a:r>
                  <a:rPr lang="en-US" sz="1400" dirty="0"/>
                  <a:t>title</a:t>
                </a:r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E03ACC9-C70F-4F41-9817-EB5D09684C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58FD47F-60EF-0A43-A03D-52D97AFF106C}"/>
                </a:ext>
              </a:extLst>
            </p:cNvPr>
            <p:cNvGrpSpPr/>
            <p:nvPr/>
          </p:nvGrpSpPr>
          <p:grpSpPr>
            <a:xfrm>
              <a:off x="1656437" y="1598231"/>
              <a:ext cx="1438275" cy="957162"/>
              <a:chOff x="4641047" y="1534252"/>
              <a:chExt cx="1438275" cy="957162"/>
            </a:xfrm>
          </p:grpSpPr>
          <p:sp>
            <p:nvSpPr>
              <p:cNvPr id="145" name="Rectangle 10">
                <a:extLst>
                  <a:ext uri="{FF2B5EF4-FFF2-40B4-BE49-F238E27FC236}">
                    <a16:creationId xmlns:a16="http://schemas.microsoft.com/office/drawing/2014/main" id="{12404980-5EE5-ED41-8B0D-D83C820D3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047" y="1534252"/>
                <a:ext cx="1438275" cy="957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5C1EC66C-8756-3A49-B545-8E76997A4D35}"/>
                  </a:ext>
                </a:extLst>
              </p:cNvPr>
              <p:cNvGrpSpPr/>
              <p:nvPr/>
            </p:nvGrpSpPr>
            <p:grpSpPr>
              <a:xfrm>
                <a:off x="4709196" y="1656725"/>
                <a:ext cx="1284288" cy="718337"/>
                <a:chOff x="2003871" y="4467508"/>
                <a:chExt cx="1284288" cy="718337"/>
              </a:xfrm>
            </p:grpSpPr>
            <p:sp>
              <p:nvSpPr>
                <p:cNvPr id="139" name="Rectangle 23">
                  <a:extLst>
                    <a:ext uri="{FF2B5EF4-FFF2-40B4-BE49-F238E27FC236}">
                      <a16:creationId xmlns:a16="http://schemas.microsoft.com/office/drawing/2014/main" id="{958E300B-C014-414F-8A42-0F8B0D61E0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1562" y="4467508"/>
                  <a:ext cx="1266597" cy="71833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400" dirty="0" err="1"/>
                    <a:t>ProjectReport</a:t>
                  </a:r>
                  <a:br>
                    <a:rPr lang="en-US" sz="1400" dirty="0"/>
                  </a:br>
                  <a:r>
                    <a:rPr lang="en-US" sz="1400" dirty="0"/>
                    <a:t>num</a:t>
                  </a:r>
                </a:p>
                <a:p>
                  <a:r>
                    <a:rPr lang="en-US" sz="1400" dirty="0"/>
                    <a:t>grade</a:t>
                  </a:r>
                </a:p>
              </p:txBody>
            </p: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CA6FD00E-5F19-6E4E-A2F7-86624700E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003871" y="4703413"/>
                  <a:ext cx="128428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" name="Line 119">
                <a:extLst>
                  <a:ext uri="{FF2B5EF4-FFF2-40B4-BE49-F238E27FC236}">
                    <a16:creationId xmlns:a16="http://schemas.microsoft.com/office/drawing/2014/main" id="{27C7B475-D2E6-6446-B13D-C7B0BB4AD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5994" y="2125885"/>
                <a:ext cx="3048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" name="Line 116">
              <a:extLst>
                <a:ext uri="{FF2B5EF4-FFF2-40B4-BE49-F238E27FC236}">
                  <a16:creationId xmlns:a16="http://schemas.microsoft.com/office/drawing/2014/main" id="{E50F2791-45DF-DE43-A6B7-E66BCB3E8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993" y="2544078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2C5C35C4-F01B-604E-96FD-2662EE10D112}"/>
                </a:ext>
              </a:extLst>
            </p:cNvPr>
            <p:cNvCxnSpPr>
              <a:cxnSpLocks/>
              <a:endCxn id="156" idx="3"/>
            </p:cNvCxnSpPr>
            <p:nvPr/>
          </p:nvCxnSpPr>
          <p:spPr>
            <a:xfrm rot="1908810" flipV="1">
              <a:off x="2048547" y="4500966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riangle 155">
              <a:extLst>
                <a:ext uri="{FF2B5EF4-FFF2-40B4-BE49-F238E27FC236}">
                  <a16:creationId xmlns:a16="http://schemas.microsoft.com/office/drawing/2014/main" id="{F969CA07-C2FF-3C42-894E-D344F6A48C6C}"/>
                </a:ext>
              </a:extLst>
            </p:cNvPr>
            <p:cNvSpPr/>
            <p:nvPr/>
          </p:nvSpPr>
          <p:spPr>
            <a:xfrm rot="1908810">
              <a:off x="2151746" y="4422965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3DD0940-EE2F-1442-A163-AFCFA998653C}"/>
                </a:ext>
              </a:extLst>
            </p:cNvPr>
            <p:cNvCxnSpPr>
              <a:cxnSpLocks/>
              <a:endCxn id="158" idx="3"/>
            </p:cNvCxnSpPr>
            <p:nvPr/>
          </p:nvCxnSpPr>
          <p:spPr>
            <a:xfrm rot="19406238" flipV="1">
              <a:off x="3010663" y="4481338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riangle 157">
              <a:extLst>
                <a:ext uri="{FF2B5EF4-FFF2-40B4-BE49-F238E27FC236}">
                  <a16:creationId xmlns:a16="http://schemas.microsoft.com/office/drawing/2014/main" id="{49B0EAE1-8461-3040-BA3C-688926C58A47}"/>
                </a:ext>
              </a:extLst>
            </p:cNvPr>
            <p:cNvSpPr/>
            <p:nvPr/>
          </p:nvSpPr>
          <p:spPr>
            <a:xfrm rot="19406238">
              <a:off x="2760641" y="4417984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0">
              <a:extLst>
                <a:ext uri="{FF2B5EF4-FFF2-40B4-BE49-F238E27FC236}">
                  <a16:creationId xmlns:a16="http://schemas.microsoft.com/office/drawing/2014/main" id="{3275769C-1A87-5341-9F3F-9FC6D31FE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902" y="4371068"/>
              <a:ext cx="733155" cy="2765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/>
                <a:t>quarter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6026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to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E/R diagram to tables is mostly straightforward</a:t>
            </a:r>
          </a:p>
          <a:p>
            <a:pPr lvl="1"/>
            <a:r>
              <a:rPr lang="en-US" dirty="0"/>
              <a:t>Automatic conversion tools exists</a:t>
            </a:r>
          </a:p>
          <a:p>
            <a:r>
              <a:rPr lang="en-US" dirty="0"/>
              <a:t>(Strong) entity set: one table with all attributes</a:t>
            </a:r>
          </a:p>
          <a:p>
            <a:r>
              <a:rPr lang="en-US" dirty="0"/>
              <a:t>Relationship set: one table with keys from the linked entity sets and its own attributes</a:t>
            </a:r>
          </a:p>
          <a:p>
            <a:pPr lvl="1"/>
            <a:r>
              <a:rPr lang="en-US" dirty="0"/>
              <a:t>If attribute names conflict, prefix them with entity set name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A04C-7284-AF44-B86F-F15CA49B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Entity-Relationship (E/R)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should we design tables in our database?</a:t>
            </a:r>
          </a:p>
          <a:p>
            <a:pPr lvl="1"/>
            <a:r>
              <a:rPr lang="en-US" dirty="0"/>
              <a:t>Tables are not “given”</a:t>
            </a:r>
          </a:p>
          <a:p>
            <a:pPr lvl="1"/>
            <a:r>
              <a:rPr lang="en-US" dirty="0"/>
              <a:t>“Good” tables may not be easy to come up with</a:t>
            </a:r>
          </a:p>
          <a:p>
            <a:r>
              <a:rPr lang="en-US" dirty="0"/>
              <a:t>E/R model: graphical, intuitive and “informal” representation of information on database</a:t>
            </a:r>
          </a:p>
          <a:p>
            <a:pPr lvl="1"/>
            <a:r>
              <a:rPr lang="en-US" dirty="0"/>
              <a:t>Used to “capture” what we learn from domain experts/database users</a:t>
            </a:r>
          </a:p>
          <a:p>
            <a:pPr lvl="1"/>
            <a:r>
              <a:rPr lang="en-US" dirty="0"/>
              <a:t>Not directly implemented by DBMS</a:t>
            </a:r>
          </a:p>
          <a:p>
            <a:pPr lvl="1"/>
            <a:r>
              <a:rPr lang="en-US" dirty="0"/>
              <a:t>Tools exist to automatically convert E/R model into tables</a:t>
            </a:r>
          </a:p>
          <a:p>
            <a:r>
              <a:rPr lang="en-US" dirty="0"/>
              <a:t>Two main components</a:t>
            </a:r>
          </a:p>
          <a:p>
            <a:pPr lvl="1"/>
            <a:r>
              <a:rPr lang="en-US" dirty="0"/>
              <a:t>Entity sets and relationship sets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DD750-0C8D-6F42-A17F-95977B45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9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Conversion from E/R to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932" y="1219764"/>
            <a:ext cx="5387241" cy="4493136"/>
          </a:xfrm>
        </p:spPr>
        <p:txBody>
          <a:bodyPr>
            <a:noAutofit/>
          </a:bodyPr>
          <a:lstStyle/>
          <a:p>
            <a:r>
              <a:rPr lang="en-US" sz="2400" dirty="0"/>
              <a:t>Student(name,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Class(</a:t>
            </a:r>
            <a:r>
              <a:rPr lang="en-US" sz="2400" dirty="0" err="1"/>
              <a:t>cnum</a:t>
            </a:r>
            <a:r>
              <a:rPr lang="en-US" sz="2400" dirty="0"/>
              <a:t>, title)</a:t>
            </a:r>
            <a:br>
              <a:rPr lang="en-US" sz="2400" dirty="0"/>
            </a:br>
            <a:r>
              <a:rPr lang="en-US" sz="2400" dirty="0"/>
              <a:t>TA(name,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Faculty(name,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16585-E527-9B46-A110-8F2806B4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20</a:t>
            </a:fld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44DB6E2-BF96-0143-99BC-EA4A4B07B1D9}"/>
              </a:ext>
            </a:extLst>
          </p:cNvPr>
          <p:cNvGrpSpPr/>
          <p:nvPr/>
        </p:nvGrpSpPr>
        <p:grpSpPr>
          <a:xfrm>
            <a:off x="288012" y="1598231"/>
            <a:ext cx="6168326" cy="4546753"/>
            <a:chOff x="288012" y="1598231"/>
            <a:chExt cx="6168326" cy="4546753"/>
          </a:xfrm>
        </p:grpSpPr>
        <p:sp>
          <p:nvSpPr>
            <p:cNvPr id="122" name="Rectangle 23">
              <a:extLst>
                <a:ext uri="{FF2B5EF4-FFF2-40B4-BE49-F238E27FC236}">
                  <a16:creationId xmlns:a16="http://schemas.microsoft.com/office/drawing/2014/main" id="{460645E4-D9B4-444F-9543-6198B27B8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968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ForeignStudent</a:t>
              </a:r>
              <a:br>
                <a:rPr lang="en-US" sz="1400" dirty="0"/>
              </a:br>
              <a:r>
                <a:rPr lang="en-US" sz="1400" dirty="0"/>
                <a:t>country</a:t>
              </a:r>
            </a:p>
          </p:txBody>
        </p:sp>
        <p:sp>
          <p:nvSpPr>
            <p:cNvPr id="123" name="Freeform 69">
              <a:extLst>
                <a:ext uri="{FF2B5EF4-FFF2-40B4-BE49-F238E27FC236}">
                  <a16:creationId xmlns:a16="http://schemas.microsoft.com/office/drawing/2014/main" id="{E2A02805-F274-8145-A939-7AEDF9E5E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70">
              <a:extLst>
                <a:ext uri="{FF2B5EF4-FFF2-40B4-BE49-F238E27FC236}">
                  <a16:creationId xmlns:a16="http://schemas.microsoft.com/office/drawing/2014/main" id="{F754695A-85EB-7F43-9E01-EEC53FF02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71">
              <a:extLst>
                <a:ext uri="{FF2B5EF4-FFF2-40B4-BE49-F238E27FC236}">
                  <a16:creationId xmlns:a16="http://schemas.microsoft.com/office/drawing/2014/main" id="{A9FF2F11-6B8C-D84A-A6FB-7575C6011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675" y="3839651"/>
              <a:ext cx="3535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Take</a:t>
              </a:r>
              <a:endParaRPr lang="en-US" altLang="en-US"/>
            </a:p>
          </p:txBody>
        </p:sp>
        <p:sp>
          <p:nvSpPr>
            <p:cNvPr id="126" name="Freeform 72">
              <a:extLst>
                <a:ext uri="{FF2B5EF4-FFF2-40B4-BE49-F238E27FC236}">
                  <a16:creationId xmlns:a16="http://schemas.microsoft.com/office/drawing/2014/main" id="{4FB9835C-B13C-DD4F-911E-E29EA9A22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73">
              <a:extLst>
                <a:ext uri="{FF2B5EF4-FFF2-40B4-BE49-F238E27FC236}">
                  <a16:creationId xmlns:a16="http://schemas.microsoft.com/office/drawing/2014/main" id="{9B8A2A77-8B4E-4A44-B83D-EA09C6117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74">
              <a:extLst>
                <a:ext uri="{FF2B5EF4-FFF2-40B4-BE49-F238E27FC236}">
                  <a16:creationId xmlns:a16="http://schemas.microsoft.com/office/drawing/2014/main" id="{AAF8B6AD-E084-6644-99E5-73E9A436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539" y="4757758"/>
              <a:ext cx="4603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Teach</a:t>
              </a:r>
              <a:endParaRPr lang="en-US" altLang="en-US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52DA7189-9E31-B54F-A082-964EA49C8723}"/>
                </a:ext>
              </a:extLst>
            </p:cNvPr>
            <p:cNvGrpSpPr/>
            <p:nvPr/>
          </p:nvGrpSpPr>
          <p:grpSpPr>
            <a:xfrm>
              <a:off x="1656437" y="2726303"/>
              <a:ext cx="1535113" cy="574675"/>
              <a:chOff x="1535788" y="2260089"/>
              <a:chExt cx="1535113" cy="574675"/>
            </a:xfrm>
          </p:grpSpPr>
          <p:sp>
            <p:nvSpPr>
              <p:cNvPr id="173" name="Freeform 12">
                <a:extLst>
                  <a:ext uri="{FF2B5EF4-FFF2-40B4-BE49-F238E27FC236}">
                    <a16:creationId xmlns:a16="http://schemas.microsoft.com/office/drawing/2014/main" id="{14ABF1E2-1C3B-584F-AF0D-00263706F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13">
                <a:extLst>
                  <a:ext uri="{FF2B5EF4-FFF2-40B4-BE49-F238E27FC236}">
                    <a16:creationId xmlns:a16="http://schemas.microsoft.com/office/drawing/2014/main" id="{7B4E251E-935A-854D-8639-7DB86EF5A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78">
                <a:extLst>
                  <a:ext uri="{FF2B5EF4-FFF2-40B4-BE49-F238E27FC236}">
                    <a16:creationId xmlns:a16="http://schemas.microsoft.com/office/drawing/2014/main" id="{8FCE03DF-C2DE-814D-99CE-EA4D0FF35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79">
                <a:extLst>
                  <a:ext uri="{FF2B5EF4-FFF2-40B4-BE49-F238E27FC236}">
                    <a16:creationId xmlns:a16="http://schemas.microsoft.com/office/drawing/2014/main" id="{30E68F79-2C03-CF42-936C-06DD9C9FA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Rectangle 80">
                <a:extLst>
                  <a:ext uri="{FF2B5EF4-FFF2-40B4-BE49-F238E27FC236}">
                    <a16:creationId xmlns:a16="http://schemas.microsoft.com/office/drawing/2014/main" id="{38077B4D-8A2D-4D47-A79C-EC625E032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437" y="2447414"/>
                <a:ext cx="514350" cy="198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>
                    <a:solidFill>
                      <a:srgbClr val="000000"/>
                    </a:solidFill>
                    <a:latin typeface="Arial" charset="0"/>
                  </a:rPr>
                  <a:t>Submit</a:t>
                </a:r>
                <a:endParaRPr lang="en-US" altLang="en-US"/>
              </a:p>
            </p:txBody>
          </p:sp>
        </p:grpSp>
        <p:sp>
          <p:nvSpPr>
            <p:cNvPr id="130" name="Freeform 81">
              <a:extLst>
                <a:ext uri="{FF2B5EF4-FFF2-40B4-BE49-F238E27FC236}">
                  <a16:creationId xmlns:a16="http://schemas.microsoft.com/office/drawing/2014/main" id="{E1D5994A-540B-A54B-A32C-449924969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82">
              <a:extLst>
                <a:ext uri="{FF2B5EF4-FFF2-40B4-BE49-F238E27FC236}">
                  <a16:creationId xmlns:a16="http://schemas.microsoft.com/office/drawing/2014/main" id="{22CE36DC-9DD2-8D43-BE0A-F83C44E8D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83">
              <a:extLst>
                <a:ext uri="{FF2B5EF4-FFF2-40B4-BE49-F238E27FC236}">
                  <a16:creationId xmlns:a16="http://schemas.microsoft.com/office/drawing/2014/main" id="{27A78FE1-B9CE-404D-8418-D68025830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876" y="3839650"/>
              <a:ext cx="5429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Partner</a:t>
              </a:r>
              <a:endParaRPr lang="en-US" altLang="en-US"/>
            </a:p>
          </p:txBody>
        </p:sp>
        <p:sp>
          <p:nvSpPr>
            <p:cNvPr id="133" name="Freeform 93">
              <a:extLst>
                <a:ext uri="{FF2B5EF4-FFF2-40B4-BE49-F238E27FC236}">
                  <a16:creationId xmlns:a16="http://schemas.microsoft.com/office/drawing/2014/main" id="{686CB3EF-E80D-564C-9012-A1B4BB717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76" y="3555489"/>
              <a:ext cx="1150937" cy="192087"/>
            </a:xfrm>
            <a:custGeom>
              <a:avLst/>
              <a:gdLst>
                <a:gd name="T0" fmla="*/ 0 w 1451"/>
                <a:gd name="T1" fmla="*/ 243 h 243"/>
                <a:gd name="T2" fmla="*/ 82 w 1451"/>
                <a:gd name="T3" fmla="*/ 191 h 243"/>
                <a:gd name="T4" fmla="*/ 162 w 1451"/>
                <a:gd name="T5" fmla="*/ 147 h 243"/>
                <a:gd name="T6" fmla="*/ 242 w 1451"/>
                <a:gd name="T7" fmla="*/ 107 h 243"/>
                <a:gd name="T8" fmla="*/ 324 w 1451"/>
                <a:gd name="T9" fmla="*/ 75 h 243"/>
                <a:gd name="T10" fmla="*/ 404 w 1451"/>
                <a:gd name="T11" fmla="*/ 48 h 243"/>
                <a:gd name="T12" fmla="*/ 484 w 1451"/>
                <a:gd name="T13" fmla="*/ 27 h 243"/>
                <a:gd name="T14" fmla="*/ 566 w 1451"/>
                <a:gd name="T15" fmla="*/ 13 h 243"/>
                <a:gd name="T16" fmla="*/ 646 w 1451"/>
                <a:gd name="T17" fmla="*/ 4 h 243"/>
                <a:gd name="T18" fmla="*/ 726 w 1451"/>
                <a:gd name="T19" fmla="*/ 0 h 243"/>
                <a:gd name="T20" fmla="*/ 808 w 1451"/>
                <a:gd name="T21" fmla="*/ 4 h 243"/>
                <a:gd name="T22" fmla="*/ 888 w 1451"/>
                <a:gd name="T23" fmla="*/ 13 h 243"/>
                <a:gd name="T24" fmla="*/ 967 w 1451"/>
                <a:gd name="T25" fmla="*/ 27 h 243"/>
                <a:gd name="T26" fmla="*/ 1049 w 1451"/>
                <a:gd name="T27" fmla="*/ 48 h 243"/>
                <a:gd name="T28" fmla="*/ 1129 w 1451"/>
                <a:gd name="T29" fmla="*/ 75 h 243"/>
                <a:gd name="T30" fmla="*/ 1209 w 1451"/>
                <a:gd name="T31" fmla="*/ 107 h 243"/>
                <a:gd name="T32" fmla="*/ 1291 w 1451"/>
                <a:gd name="T33" fmla="*/ 147 h 243"/>
                <a:gd name="T34" fmla="*/ 1371 w 1451"/>
                <a:gd name="T35" fmla="*/ 191 h 243"/>
                <a:gd name="T36" fmla="*/ 1451 w 1451"/>
                <a:gd name="T3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3">
                  <a:moveTo>
                    <a:pt x="0" y="243"/>
                  </a:moveTo>
                  <a:lnTo>
                    <a:pt x="82" y="191"/>
                  </a:lnTo>
                  <a:lnTo>
                    <a:pt x="162" y="147"/>
                  </a:lnTo>
                  <a:lnTo>
                    <a:pt x="242" y="107"/>
                  </a:lnTo>
                  <a:lnTo>
                    <a:pt x="324" y="75"/>
                  </a:lnTo>
                  <a:lnTo>
                    <a:pt x="404" y="48"/>
                  </a:lnTo>
                  <a:lnTo>
                    <a:pt x="484" y="27"/>
                  </a:lnTo>
                  <a:lnTo>
                    <a:pt x="566" y="13"/>
                  </a:lnTo>
                  <a:lnTo>
                    <a:pt x="646" y="4"/>
                  </a:lnTo>
                  <a:lnTo>
                    <a:pt x="726" y="0"/>
                  </a:lnTo>
                  <a:lnTo>
                    <a:pt x="808" y="4"/>
                  </a:lnTo>
                  <a:lnTo>
                    <a:pt x="888" y="13"/>
                  </a:lnTo>
                  <a:lnTo>
                    <a:pt x="967" y="27"/>
                  </a:lnTo>
                  <a:lnTo>
                    <a:pt x="1049" y="48"/>
                  </a:lnTo>
                  <a:lnTo>
                    <a:pt x="1129" y="75"/>
                  </a:lnTo>
                  <a:lnTo>
                    <a:pt x="1209" y="107"/>
                  </a:lnTo>
                  <a:lnTo>
                    <a:pt x="1291" y="147"/>
                  </a:lnTo>
                  <a:lnTo>
                    <a:pt x="1371" y="191"/>
                  </a:lnTo>
                  <a:lnTo>
                    <a:pt x="1451" y="24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94">
              <a:extLst>
                <a:ext uri="{FF2B5EF4-FFF2-40B4-BE49-F238E27FC236}">
                  <a16:creationId xmlns:a16="http://schemas.microsoft.com/office/drawing/2014/main" id="{CD1AFFB4-F855-9044-BF19-9C379B18C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76" y="4131750"/>
              <a:ext cx="1150937" cy="190500"/>
            </a:xfrm>
            <a:custGeom>
              <a:avLst/>
              <a:gdLst>
                <a:gd name="T0" fmla="*/ 0 w 1451"/>
                <a:gd name="T1" fmla="*/ 0 h 241"/>
                <a:gd name="T2" fmla="*/ 82 w 1451"/>
                <a:gd name="T3" fmla="*/ 50 h 241"/>
                <a:gd name="T4" fmla="*/ 162 w 1451"/>
                <a:gd name="T5" fmla="*/ 94 h 241"/>
                <a:gd name="T6" fmla="*/ 242 w 1451"/>
                <a:gd name="T7" fmla="*/ 133 h 241"/>
                <a:gd name="T8" fmla="*/ 324 w 1451"/>
                <a:gd name="T9" fmla="*/ 166 h 241"/>
                <a:gd name="T10" fmla="*/ 404 w 1451"/>
                <a:gd name="T11" fmla="*/ 192 h 241"/>
                <a:gd name="T12" fmla="*/ 484 w 1451"/>
                <a:gd name="T13" fmla="*/ 214 h 241"/>
                <a:gd name="T14" fmla="*/ 566 w 1451"/>
                <a:gd name="T15" fmla="*/ 228 h 241"/>
                <a:gd name="T16" fmla="*/ 646 w 1451"/>
                <a:gd name="T17" fmla="*/ 237 h 241"/>
                <a:gd name="T18" fmla="*/ 726 w 1451"/>
                <a:gd name="T19" fmla="*/ 241 h 241"/>
                <a:gd name="T20" fmla="*/ 808 w 1451"/>
                <a:gd name="T21" fmla="*/ 237 h 241"/>
                <a:gd name="T22" fmla="*/ 888 w 1451"/>
                <a:gd name="T23" fmla="*/ 228 h 241"/>
                <a:gd name="T24" fmla="*/ 967 w 1451"/>
                <a:gd name="T25" fmla="*/ 214 h 241"/>
                <a:gd name="T26" fmla="*/ 1049 w 1451"/>
                <a:gd name="T27" fmla="*/ 192 h 241"/>
                <a:gd name="T28" fmla="*/ 1129 w 1451"/>
                <a:gd name="T29" fmla="*/ 166 h 241"/>
                <a:gd name="T30" fmla="*/ 1209 w 1451"/>
                <a:gd name="T31" fmla="*/ 133 h 241"/>
                <a:gd name="T32" fmla="*/ 1291 w 1451"/>
                <a:gd name="T33" fmla="*/ 94 h 241"/>
                <a:gd name="T34" fmla="*/ 1371 w 1451"/>
                <a:gd name="T35" fmla="*/ 50 h 241"/>
                <a:gd name="T36" fmla="*/ 1451 w 1451"/>
                <a:gd name="T3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1">
                  <a:moveTo>
                    <a:pt x="0" y="0"/>
                  </a:moveTo>
                  <a:lnTo>
                    <a:pt x="82" y="50"/>
                  </a:lnTo>
                  <a:lnTo>
                    <a:pt x="162" y="94"/>
                  </a:lnTo>
                  <a:lnTo>
                    <a:pt x="242" y="133"/>
                  </a:lnTo>
                  <a:lnTo>
                    <a:pt x="324" y="166"/>
                  </a:lnTo>
                  <a:lnTo>
                    <a:pt x="404" y="192"/>
                  </a:lnTo>
                  <a:lnTo>
                    <a:pt x="484" y="214"/>
                  </a:lnTo>
                  <a:lnTo>
                    <a:pt x="566" y="228"/>
                  </a:lnTo>
                  <a:lnTo>
                    <a:pt x="646" y="237"/>
                  </a:lnTo>
                  <a:lnTo>
                    <a:pt x="726" y="241"/>
                  </a:lnTo>
                  <a:lnTo>
                    <a:pt x="808" y="237"/>
                  </a:lnTo>
                  <a:lnTo>
                    <a:pt x="888" y="228"/>
                  </a:lnTo>
                  <a:lnTo>
                    <a:pt x="967" y="214"/>
                  </a:lnTo>
                  <a:lnTo>
                    <a:pt x="1049" y="192"/>
                  </a:lnTo>
                  <a:lnTo>
                    <a:pt x="1129" y="166"/>
                  </a:lnTo>
                  <a:lnTo>
                    <a:pt x="1209" y="133"/>
                  </a:lnTo>
                  <a:lnTo>
                    <a:pt x="1291" y="94"/>
                  </a:lnTo>
                  <a:lnTo>
                    <a:pt x="1371" y="50"/>
                  </a:lnTo>
                  <a:lnTo>
                    <a:pt x="145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none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99">
              <a:extLst>
                <a:ext uri="{FF2B5EF4-FFF2-40B4-BE49-F238E27FC236}">
                  <a16:creationId xmlns:a16="http://schemas.microsoft.com/office/drawing/2014/main" id="{0287A925-A2D7-3442-8737-49206754BB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0901" y="3938075"/>
              <a:ext cx="4794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00">
              <a:extLst>
                <a:ext uri="{FF2B5EF4-FFF2-40B4-BE49-F238E27FC236}">
                  <a16:creationId xmlns:a16="http://schemas.microsoft.com/office/drawing/2014/main" id="{426C5000-7217-A746-9FAE-95484A64C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1262" y="3938075"/>
              <a:ext cx="6238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01">
              <a:extLst>
                <a:ext uri="{FF2B5EF4-FFF2-40B4-BE49-F238E27FC236}">
                  <a16:creationId xmlns:a16="http://schemas.microsoft.com/office/drawing/2014/main" id="{06FDFF9B-6915-AF44-BB38-A664EBB42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6588" y="3363401"/>
              <a:ext cx="239713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04">
              <a:extLst>
                <a:ext uri="{FF2B5EF4-FFF2-40B4-BE49-F238E27FC236}">
                  <a16:creationId xmlns:a16="http://schemas.microsoft.com/office/drawing/2014/main" id="{525897ED-20C3-BB4A-9066-53B2CB7CB2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7012" y="3300977"/>
              <a:ext cx="96839" cy="4465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07">
              <a:extLst>
                <a:ext uri="{FF2B5EF4-FFF2-40B4-BE49-F238E27FC236}">
                  <a16:creationId xmlns:a16="http://schemas.microsoft.com/office/drawing/2014/main" id="{914EF764-843C-6C42-A96C-631C9BF24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587" y="4131751"/>
              <a:ext cx="0" cy="239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10">
              <a:extLst>
                <a:ext uri="{FF2B5EF4-FFF2-40B4-BE49-F238E27FC236}">
                  <a16:creationId xmlns:a16="http://schemas.microsoft.com/office/drawing/2014/main" id="{B30CB5F6-384B-7846-B2E4-44BFB9F38E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378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11">
              <a:extLst>
                <a:ext uri="{FF2B5EF4-FFF2-40B4-BE49-F238E27FC236}">
                  <a16:creationId xmlns:a16="http://schemas.microsoft.com/office/drawing/2014/main" id="{908919C7-7AD7-1D4B-8C57-E5298A68A6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5399" y="5046683"/>
              <a:ext cx="548387" cy="3678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16">
              <a:extLst>
                <a:ext uri="{FF2B5EF4-FFF2-40B4-BE49-F238E27FC236}">
                  <a16:creationId xmlns:a16="http://schemas.microsoft.com/office/drawing/2014/main" id="{8DBE1C5B-5098-9741-8EC1-E0441991F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0055" y="2555394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Text Box 120">
              <a:extLst>
                <a:ext uri="{FF2B5EF4-FFF2-40B4-BE49-F238E27FC236}">
                  <a16:creationId xmlns:a16="http://schemas.microsoft.com/office/drawing/2014/main" id="{72A77BD0-BD05-B241-9DBD-084D1E93A7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3838" y="3506276"/>
              <a:ext cx="5635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dirty="0">
                  <a:latin typeface="Arial" charset="0"/>
                </a:rPr>
                <a:t>coder</a:t>
              </a:r>
            </a:p>
          </p:txBody>
        </p:sp>
        <p:sp>
          <p:nvSpPr>
            <p:cNvPr id="144" name="Text Box 121">
              <a:extLst>
                <a:ext uri="{FF2B5EF4-FFF2-40B4-BE49-F238E27FC236}">
                  <a16:creationId xmlns:a16="http://schemas.microsoft.com/office/drawing/2014/main" id="{9CB50506-0EF9-C343-A044-9AC19601C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3837" y="4271450"/>
              <a:ext cx="5651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Arial" charset="0"/>
                </a:rPr>
                <a:t>tester</a:t>
              </a:r>
            </a:p>
          </p:txBody>
        </p:sp>
        <p:sp>
          <p:nvSpPr>
            <p:cNvPr id="145" name="Line 110">
              <a:extLst>
                <a:ext uri="{FF2B5EF4-FFF2-40B4-BE49-F238E27FC236}">
                  <a16:creationId xmlns:a16="http://schemas.microsoft.com/office/drawing/2014/main" id="{D441754F-0C73-784F-B372-4845DB5A6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0110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C1ACBDA-556F-9245-B17D-0D8D2F635CBB}"/>
                </a:ext>
              </a:extLst>
            </p:cNvPr>
            <p:cNvCxnSpPr>
              <a:cxnSpLocks/>
              <a:stCxn id="122" idx="3"/>
              <a:endCxn id="122" idx="1"/>
            </p:cNvCxnSpPr>
            <p:nvPr/>
          </p:nvCxnSpPr>
          <p:spPr>
            <a:xfrm flipH="1">
              <a:off x="1080968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23">
              <a:extLst>
                <a:ext uri="{FF2B5EF4-FFF2-40B4-BE49-F238E27FC236}">
                  <a16:creationId xmlns:a16="http://schemas.microsoft.com/office/drawing/2014/main" id="{5F1CF7D5-48AC-CC44-AEFC-AB650C9CC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762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HonorStudent</a:t>
              </a:r>
              <a:br>
                <a:rPr lang="en-US" sz="1400" dirty="0"/>
              </a:br>
              <a:r>
                <a:rPr lang="en-US" sz="1400" dirty="0"/>
                <a:t>fellowship</a:t>
              </a:r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AC6B5B46-D451-924E-A6D7-980E956171C2}"/>
                </a:ext>
              </a:extLst>
            </p:cNvPr>
            <p:cNvCxnSpPr>
              <a:cxnSpLocks/>
              <a:stCxn id="147" idx="3"/>
              <a:endCxn id="147" idx="1"/>
            </p:cNvCxnSpPr>
            <p:nvPr/>
          </p:nvCxnSpPr>
          <p:spPr>
            <a:xfrm flipH="1">
              <a:off x="2775762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712B883F-BB40-8847-8ABD-F37673B9D119}"/>
                </a:ext>
              </a:extLst>
            </p:cNvPr>
            <p:cNvGrpSpPr/>
            <p:nvPr/>
          </p:nvGrpSpPr>
          <p:grpSpPr>
            <a:xfrm>
              <a:off x="1993687" y="3690825"/>
              <a:ext cx="1067030" cy="718337"/>
              <a:chOff x="2003871" y="4467508"/>
              <a:chExt cx="1067030" cy="718337"/>
            </a:xfrm>
          </p:grpSpPr>
          <p:sp>
            <p:nvSpPr>
              <p:cNvPr id="171" name="Rectangle 23">
                <a:extLst>
                  <a:ext uri="{FF2B5EF4-FFF2-40B4-BE49-F238E27FC236}">
                    <a16:creationId xmlns:a16="http://schemas.microsoft.com/office/drawing/2014/main" id="{0A2DE9E5-83A7-B348-B557-BF609CDA4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Student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E0E14C5-6321-6B4A-B529-CC080538D6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75DD569-A4CC-8D4B-806D-311AB3457005}"/>
                </a:ext>
              </a:extLst>
            </p:cNvPr>
            <p:cNvGrpSpPr/>
            <p:nvPr/>
          </p:nvGrpSpPr>
          <p:grpSpPr>
            <a:xfrm>
              <a:off x="4829676" y="5426647"/>
              <a:ext cx="1067030" cy="718337"/>
              <a:chOff x="2003871" y="4467508"/>
              <a:chExt cx="1067030" cy="718337"/>
            </a:xfrm>
          </p:grpSpPr>
          <p:sp>
            <p:nvSpPr>
              <p:cNvPr id="169" name="Rectangle 23">
                <a:extLst>
                  <a:ext uri="{FF2B5EF4-FFF2-40B4-BE49-F238E27FC236}">
                    <a16:creationId xmlns:a16="http://schemas.microsoft.com/office/drawing/2014/main" id="{D37A63C0-5272-C344-B3BA-49FABABC3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Faculty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C6A43E91-1954-0840-883B-1145BA0DD8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BD3B3DC-851D-6346-A527-15CDD50554B8}"/>
                </a:ext>
              </a:extLst>
            </p:cNvPr>
            <p:cNvGrpSpPr/>
            <p:nvPr/>
          </p:nvGrpSpPr>
          <p:grpSpPr>
            <a:xfrm>
              <a:off x="3868273" y="2630951"/>
              <a:ext cx="1067030" cy="718337"/>
              <a:chOff x="2003871" y="4467508"/>
              <a:chExt cx="1067030" cy="718337"/>
            </a:xfrm>
          </p:grpSpPr>
          <p:sp>
            <p:nvSpPr>
              <p:cNvPr id="167" name="Rectangle 23">
                <a:extLst>
                  <a:ext uri="{FF2B5EF4-FFF2-40B4-BE49-F238E27FC236}">
                    <a16:creationId xmlns:a16="http://schemas.microsoft.com/office/drawing/2014/main" id="{E05FABB7-063B-C74B-A469-22281843E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TA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0B3E06D5-93A7-1543-8F79-D2095E6FB1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C035165-A1AF-FC4A-B829-B6430FF1AC4D}"/>
                </a:ext>
              </a:extLst>
            </p:cNvPr>
            <p:cNvGrpSpPr/>
            <p:nvPr/>
          </p:nvGrpSpPr>
          <p:grpSpPr>
            <a:xfrm>
              <a:off x="5325150" y="3689981"/>
              <a:ext cx="1067030" cy="718337"/>
              <a:chOff x="2003871" y="4467508"/>
              <a:chExt cx="1067030" cy="718337"/>
            </a:xfrm>
          </p:grpSpPr>
          <p:sp>
            <p:nvSpPr>
              <p:cNvPr id="165" name="Rectangle 23">
                <a:extLst>
                  <a:ext uri="{FF2B5EF4-FFF2-40B4-BE49-F238E27FC236}">
                    <a16:creationId xmlns:a16="http://schemas.microsoft.com/office/drawing/2014/main" id="{6090D5DD-33BD-614C-93E6-1147A4111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Class</a:t>
                </a:r>
                <a:br>
                  <a:rPr lang="en-US" sz="1400" dirty="0"/>
                </a:br>
                <a:r>
                  <a:rPr lang="en-US" sz="1400" u="sng" dirty="0" err="1"/>
                  <a:t>cnum</a:t>
                </a:r>
                <a:endParaRPr lang="en-US" sz="1400" u="sng" dirty="0"/>
              </a:p>
              <a:p>
                <a:r>
                  <a:rPr lang="en-US" sz="1400" dirty="0"/>
                  <a:t>title</a:t>
                </a:r>
              </a:p>
            </p:txBody>
          </p: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500644C2-850C-5E4F-A73A-D095BE08B9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19CD70F3-9C3A-B24E-B150-C5416C25AC0C}"/>
                </a:ext>
              </a:extLst>
            </p:cNvPr>
            <p:cNvGrpSpPr/>
            <p:nvPr/>
          </p:nvGrpSpPr>
          <p:grpSpPr>
            <a:xfrm>
              <a:off x="1656437" y="1598231"/>
              <a:ext cx="1438275" cy="957162"/>
              <a:chOff x="4641047" y="1534252"/>
              <a:chExt cx="1438275" cy="957162"/>
            </a:xfrm>
          </p:grpSpPr>
          <p:sp>
            <p:nvSpPr>
              <p:cNvPr id="160" name="Rectangle 10">
                <a:extLst>
                  <a:ext uri="{FF2B5EF4-FFF2-40B4-BE49-F238E27FC236}">
                    <a16:creationId xmlns:a16="http://schemas.microsoft.com/office/drawing/2014/main" id="{DAAE9B42-3EB8-9D4B-BF05-6AD30A7C7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047" y="1534252"/>
                <a:ext cx="1438275" cy="957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5AD5AC77-C7CB-6B48-A63E-988972E495FD}"/>
                  </a:ext>
                </a:extLst>
              </p:cNvPr>
              <p:cNvGrpSpPr/>
              <p:nvPr/>
            </p:nvGrpSpPr>
            <p:grpSpPr>
              <a:xfrm>
                <a:off x="4709196" y="1656725"/>
                <a:ext cx="1284288" cy="718337"/>
                <a:chOff x="2003871" y="4467508"/>
                <a:chExt cx="1284288" cy="718337"/>
              </a:xfrm>
            </p:grpSpPr>
            <p:sp>
              <p:nvSpPr>
                <p:cNvPr id="163" name="Rectangle 23">
                  <a:extLst>
                    <a:ext uri="{FF2B5EF4-FFF2-40B4-BE49-F238E27FC236}">
                      <a16:creationId xmlns:a16="http://schemas.microsoft.com/office/drawing/2014/main" id="{C44E1DC4-3328-0A44-8F13-C3B6CB5625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1562" y="4467508"/>
                  <a:ext cx="1266597" cy="71833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400" dirty="0" err="1"/>
                    <a:t>ProjectReport</a:t>
                  </a:r>
                  <a:br>
                    <a:rPr lang="en-US" sz="1400" dirty="0"/>
                  </a:br>
                  <a:r>
                    <a:rPr lang="en-US" sz="1400" dirty="0"/>
                    <a:t>num</a:t>
                  </a:r>
                </a:p>
                <a:p>
                  <a:r>
                    <a:rPr lang="en-US" sz="1400" dirty="0"/>
                    <a:t>grade</a:t>
                  </a:r>
                </a:p>
              </p:txBody>
            </p: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EA29B6EC-A229-DC44-B3B4-B9BA16B586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003871" y="4703413"/>
                  <a:ext cx="128428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Line 119">
                <a:extLst>
                  <a:ext uri="{FF2B5EF4-FFF2-40B4-BE49-F238E27FC236}">
                    <a16:creationId xmlns:a16="http://schemas.microsoft.com/office/drawing/2014/main" id="{70BFFBB1-3996-674F-B04C-6E226187F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5994" y="2125885"/>
                <a:ext cx="3048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" name="Line 116">
              <a:extLst>
                <a:ext uri="{FF2B5EF4-FFF2-40B4-BE49-F238E27FC236}">
                  <a16:creationId xmlns:a16="http://schemas.microsoft.com/office/drawing/2014/main" id="{1595DC52-8D77-164E-8523-F3FFECC6B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993" y="2544078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788F712B-91B9-6742-A054-D5FF813FEFE8}"/>
                </a:ext>
              </a:extLst>
            </p:cNvPr>
            <p:cNvCxnSpPr>
              <a:cxnSpLocks/>
              <a:endCxn id="156" idx="3"/>
            </p:cNvCxnSpPr>
            <p:nvPr/>
          </p:nvCxnSpPr>
          <p:spPr>
            <a:xfrm rot="1908810" flipV="1">
              <a:off x="2048547" y="4500966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riangle 155">
              <a:extLst>
                <a:ext uri="{FF2B5EF4-FFF2-40B4-BE49-F238E27FC236}">
                  <a16:creationId xmlns:a16="http://schemas.microsoft.com/office/drawing/2014/main" id="{4774D225-A430-1F40-880C-4F6A1882A7E2}"/>
                </a:ext>
              </a:extLst>
            </p:cNvPr>
            <p:cNvSpPr/>
            <p:nvPr/>
          </p:nvSpPr>
          <p:spPr>
            <a:xfrm rot="1908810">
              <a:off x="2151746" y="4422965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C7542FC9-2DC9-264E-9594-386CD5C50A13}"/>
                </a:ext>
              </a:extLst>
            </p:cNvPr>
            <p:cNvCxnSpPr>
              <a:cxnSpLocks/>
              <a:endCxn id="158" idx="3"/>
            </p:cNvCxnSpPr>
            <p:nvPr/>
          </p:nvCxnSpPr>
          <p:spPr>
            <a:xfrm rot="19406238" flipV="1">
              <a:off x="3010663" y="4481338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riangle 157">
              <a:extLst>
                <a:ext uri="{FF2B5EF4-FFF2-40B4-BE49-F238E27FC236}">
                  <a16:creationId xmlns:a16="http://schemas.microsoft.com/office/drawing/2014/main" id="{83AFEB80-5486-1C47-B011-322A9FC66D74}"/>
                </a:ext>
              </a:extLst>
            </p:cNvPr>
            <p:cNvSpPr/>
            <p:nvPr/>
          </p:nvSpPr>
          <p:spPr>
            <a:xfrm rot="19406238">
              <a:off x="2760641" y="4417984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0">
              <a:extLst>
                <a:ext uri="{FF2B5EF4-FFF2-40B4-BE49-F238E27FC236}">
                  <a16:creationId xmlns:a16="http://schemas.microsoft.com/office/drawing/2014/main" id="{416A9FCA-4C4C-0242-A4B0-26C3B38F9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902" y="4371068"/>
              <a:ext cx="733155" cy="2765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/>
                <a:t>quarter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032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E/R to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E/R diagram to tables is mostly straightforward</a:t>
            </a:r>
          </a:p>
          <a:p>
            <a:pPr lvl="1"/>
            <a:r>
              <a:rPr lang="en-US" dirty="0"/>
              <a:t>Automatic conversion tools exists</a:t>
            </a:r>
          </a:p>
          <a:p>
            <a:r>
              <a:rPr lang="en-US" dirty="0"/>
              <a:t>(Strong) entity set: one table with all attributes</a:t>
            </a:r>
          </a:p>
          <a:p>
            <a:r>
              <a:rPr lang="en-US" dirty="0"/>
              <a:t>Relationship set: one table with keys from the linked entity sets and its own attributes</a:t>
            </a:r>
          </a:p>
          <a:p>
            <a:pPr lvl="1"/>
            <a:r>
              <a:rPr lang="en-US" dirty="0"/>
              <a:t>If attribute names conflict, prefix them with entity set name</a:t>
            </a:r>
          </a:p>
          <a:p>
            <a:r>
              <a:rPr lang="en-US" dirty="0"/>
              <a:t>Weak entity set: one table with its own attributes and keys from owner entity set</a:t>
            </a:r>
          </a:p>
          <a:p>
            <a:pPr lvl="1"/>
            <a:r>
              <a:rPr lang="en-US" dirty="0"/>
              <a:t>No table for identifying relationship set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A04C-7284-AF44-B86F-F15CA49B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Conversion from E/R to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932" y="1219764"/>
            <a:ext cx="5387241" cy="4493136"/>
          </a:xfrm>
        </p:spPr>
        <p:txBody>
          <a:bodyPr>
            <a:noAutofit/>
          </a:bodyPr>
          <a:lstStyle/>
          <a:p>
            <a:r>
              <a:rPr lang="en-US" sz="2400" dirty="0"/>
              <a:t>Student(name,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Class(</a:t>
            </a:r>
            <a:r>
              <a:rPr lang="en-US" sz="2400" dirty="0" err="1"/>
              <a:t>cnum</a:t>
            </a:r>
            <a:r>
              <a:rPr lang="en-US" sz="2400" dirty="0"/>
              <a:t>, title)</a:t>
            </a:r>
            <a:br>
              <a:rPr lang="en-US" sz="2400" dirty="0"/>
            </a:br>
            <a:r>
              <a:rPr lang="en-US" sz="2400" dirty="0"/>
              <a:t>TA(name,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Faculty(name, </a:t>
            </a:r>
            <a:r>
              <a:rPr lang="en-US" sz="2400" dirty="0" err="1"/>
              <a:t>addr</a:t>
            </a:r>
            <a:r>
              <a:rPr lang="en-US" sz="2400" dirty="0"/>
              <a:t>)</a:t>
            </a:r>
          </a:p>
          <a:p>
            <a:r>
              <a:rPr lang="en-US" sz="2400" dirty="0"/>
              <a:t>Teach(name, </a:t>
            </a:r>
            <a:r>
              <a:rPr lang="en-US" sz="2400" dirty="0" err="1"/>
              <a:t>cnum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Take(</a:t>
            </a:r>
            <a:r>
              <a:rPr lang="en-US" sz="2400" dirty="0" err="1"/>
              <a:t>Student.name</a:t>
            </a:r>
            <a:r>
              <a:rPr lang="en-US" sz="2400" dirty="0"/>
              <a:t>, </a:t>
            </a:r>
            <a:r>
              <a:rPr lang="en-US" sz="2400" dirty="0" err="1"/>
              <a:t>cnum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     </a:t>
            </a:r>
            <a:r>
              <a:rPr lang="en-US" sz="2400" dirty="0" err="1"/>
              <a:t>TA.name</a:t>
            </a:r>
            <a:r>
              <a:rPr lang="en-US" sz="2400" dirty="0"/>
              <a:t>, quarter)</a:t>
            </a:r>
            <a:br>
              <a:rPr lang="en-US" sz="2400" dirty="0"/>
            </a:br>
            <a:r>
              <a:rPr lang="en-US" sz="2400" dirty="0"/>
              <a:t>Partner(coder, tester)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16585-E527-9B46-A110-8F2806B4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22</a:t>
            </a:fld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405D3AE-DBFC-5C46-AFBC-FB11D53121D4}"/>
              </a:ext>
            </a:extLst>
          </p:cNvPr>
          <p:cNvGrpSpPr/>
          <p:nvPr/>
        </p:nvGrpSpPr>
        <p:grpSpPr>
          <a:xfrm>
            <a:off x="288012" y="1598231"/>
            <a:ext cx="6168326" cy="4546753"/>
            <a:chOff x="288012" y="1598231"/>
            <a:chExt cx="6168326" cy="4546753"/>
          </a:xfrm>
        </p:grpSpPr>
        <p:sp>
          <p:nvSpPr>
            <p:cNvPr id="120" name="Rectangle 23">
              <a:extLst>
                <a:ext uri="{FF2B5EF4-FFF2-40B4-BE49-F238E27FC236}">
                  <a16:creationId xmlns:a16="http://schemas.microsoft.com/office/drawing/2014/main" id="{8ED2C0BE-8EB8-2147-A9BE-2B5FD944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968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ForeignStudent</a:t>
              </a:r>
              <a:br>
                <a:rPr lang="en-US" sz="1400" dirty="0"/>
              </a:br>
              <a:r>
                <a:rPr lang="en-US" sz="1400" dirty="0"/>
                <a:t>country</a:t>
              </a:r>
            </a:p>
          </p:txBody>
        </p:sp>
        <p:sp>
          <p:nvSpPr>
            <p:cNvPr id="121" name="Freeform 69">
              <a:extLst>
                <a:ext uri="{FF2B5EF4-FFF2-40B4-BE49-F238E27FC236}">
                  <a16:creationId xmlns:a16="http://schemas.microsoft.com/office/drawing/2014/main" id="{A0193FDC-7EF9-8241-B114-16D77555A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70">
              <a:extLst>
                <a:ext uri="{FF2B5EF4-FFF2-40B4-BE49-F238E27FC236}">
                  <a16:creationId xmlns:a16="http://schemas.microsoft.com/office/drawing/2014/main" id="{2CA25EA9-E7C6-6642-8323-F6AE7CF20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326" y="3747576"/>
              <a:ext cx="1150937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71">
              <a:extLst>
                <a:ext uri="{FF2B5EF4-FFF2-40B4-BE49-F238E27FC236}">
                  <a16:creationId xmlns:a16="http://schemas.microsoft.com/office/drawing/2014/main" id="{52D29579-34F4-404B-8C70-3E9F8C96B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675" y="3839651"/>
              <a:ext cx="353558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Take</a:t>
              </a:r>
              <a:endParaRPr lang="en-US" altLang="en-US"/>
            </a:p>
          </p:txBody>
        </p:sp>
        <p:sp>
          <p:nvSpPr>
            <p:cNvPr id="124" name="Freeform 72">
              <a:extLst>
                <a:ext uri="{FF2B5EF4-FFF2-40B4-BE49-F238E27FC236}">
                  <a16:creationId xmlns:a16="http://schemas.microsoft.com/office/drawing/2014/main" id="{60406A0D-B672-1240-AC6A-678E5A8EF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73">
              <a:extLst>
                <a:ext uri="{FF2B5EF4-FFF2-40B4-BE49-F238E27FC236}">
                  <a16:creationId xmlns:a16="http://schemas.microsoft.com/office/drawing/2014/main" id="{485E94AC-A4E6-5446-BA0B-399A039F5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00" y="4667272"/>
              <a:ext cx="1150938" cy="384175"/>
            </a:xfrm>
            <a:custGeom>
              <a:avLst/>
              <a:gdLst>
                <a:gd name="T0" fmla="*/ 0 w 1451"/>
                <a:gd name="T1" fmla="*/ 241 h 483"/>
                <a:gd name="T2" fmla="*/ 725 w 1451"/>
                <a:gd name="T3" fmla="*/ 0 h 483"/>
                <a:gd name="T4" fmla="*/ 1451 w 1451"/>
                <a:gd name="T5" fmla="*/ 241 h 483"/>
                <a:gd name="T6" fmla="*/ 725 w 1451"/>
                <a:gd name="T7" fmla="*/ 483 h 483"/>
                <a:gd name="T8" fmla="*/ 0 w 1451"/>
                <a:gd name="T9" fmla="*/ 241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3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3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74">
              <a:extLst>
                <a:ext uri="{FF2B5EF4-FFF2-40B4-BE49-F238E27FC236}">
                  <a16:creationId xmlns:a16="http://schemas.microsoft.com/office/drawing/2014/main" id="{4C8F1545-85BC-184A-8E42-034A9F4D6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539" y="4757758"/>
              <a:ext cx="4603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Teach</a:t>
              </a:r>
              <a:endParaRPr lang="en-US" altLang="en-US"/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5C0A3FC9-0C3D-414D-A0A0-24E6C4A1C219}"/>
                </a:ext>
              </a:extLst>
            </p:cNvPr>
            <p:cNvGrpSpPr/>
            <p:nvPr/>
          </p:nvGrpSpPr>
          <p:grpSpPr>
            <a:xfrm>
              <a:off x="1656437" y="2726303"/>
              <a:ext cx="1535113" cy="574675"/>
              <a:chOff x="1535788" y="2260089"/>
              <a:chExt cx="1535113" cy="574675"/>
            </a:xfrm>
          </p:grpSpPr>
          <p:sp>
            <p:nvSpPr>
              <p:cNvPr id="171" name="Freeform 12">
                <a:extLst>
                  <a:ext uri="{FF2B5EF4-FFF2-40B4-BE49-F238E27FC236}">
                    <a16:creationId xmlns:a16="http://schemas.microsoft.com/office/drawing/2014/main" id="{534782FD-36E5-324E-A74D-1A009CFAC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3">
                <a:extLst>
                  <a:ext uri="{FF2B5EF4-FFF2-40B4-BE49-F238E27FC236}">
                    <a16:creationId xmlns:a16="http://schemas.microsoft.com/office/drawing/2014/main" id="{F342A0F9-1995-8443-991F-F2071BBE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788" y="2260089"/>
                <a:ext cx="1535113" cy="574675"/>
              </a:xfrm>
              <a:custGeom>
                <a:avLst/>
                <a:gdLst>
                  <a:gd name="T0" fmla="*/ 0 w 1934"/>
                  <a:gd name="T1" fmla="*/ 363 h 725"/>
                  <a:gd name="T2" fmla="*/ 967 w 1934"/>
                  <a:gd name="T3" fmla="*/ 0 h 725"/>
                  <a:gd name="T4" fmla="*/ 1934 w 1934"/>
                  <a:gd name="T5" fmla="*/ 363 h 725"/>
                  <a:gd name="T6" fmla="*/ 967 w 1934"/>
                  <a:gd name="T7" fmla="*/ 725 h 725"/>
                  <a:gd name="T8" fmla="*/ 0 w 1934"/>
                  <a:gd name="T9" fmla="*/ 36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725">
                    <a:moveTo>
                      <a:pt x="0" y="363"/>
                    </a:moveTo>
                    <a:lnTo>
                      <a:pt x="967" y="0"/>
                    </a:lnTo>
                    <a:lnTo>
                      <a:pt x="1934" y="363"/>
                    </a:lnTo>
                    <a:lnTo>
                      <a:pt x="967" y="725"/>
                    </a:lnTo>
                    <a:lnTo>
                      <a:pt x="0" y="363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78">
                <a:extLst>
                  <a:ext uri="{FF2B5EF4-FFF2-40B4-BE49-F238E27FC236}">
                    <a16:creationId xmlns:a16="http://schemas.microsoft.com/office/drawing/2014/main" id="{6E0292E7-4A6A-4642-AF54-E7D58C71F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79">
                <a:extLst>
                  <a:ext uri="{FF2B5EF4-FFF2-40B4-BE49-F238E27FC236}">
                    <a16:creationId xmlns:a16="http://schemas.microsoft.com/office/drawing/2014/main" id="{8014BE26-FD30-8446-9D9B-30A001AF1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876" y="2356925"/>
                <a:ext cx="1150937" cy="382588"/>
              </a:xfrm>
              <a:custGeom>
                <a:avLst/>
                <a:gdLst>
                  <a:gd name="T0" fmla="*/ 0 w 1451"/>
                  <a:gd name="T1" fmla="*/ 241 h 481"/>
                  <a:gd name="T2" fmla="*/ 726 w 1451"/>
                  <a:gd name="T3" fmla="*/ 0 h 481"/>
                  <a:gd name="T4" fmla="*/ 1451 w 1451"/>
                  <a:gd name="T5" fmla="*/ 241 h 481"/>
                  <a:gd name="T6" fmla="*/ 726 w 1451"/>
                  <a:gd name="T7" fmla="*/ 481 h 481"/>
                  <a:gd name="T8" fmla="*/ 0 w 1451"/>
                  <a:gd name="T9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" h="481">
                    <a:moveTo>
                      <a:pt x="0" y="241"/>
                    </a:moveTo>
                    <a:lnTo>
                      <a:pt x="726" y="0"/>
                    </a:lnTo>
                    <a:lnTo>
                      <a:pt x="1451" y="241"/>
                    </a:lnTo>
                    <a:lnTo>
                      <a:pt x="726" y="481"/>
                    </a:lnTo>
                    <a:lnTo>
                      <a:pt x="0" y="24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Rectangle 80">
                <a:extLst>
                  <a:ext uri="{FF2B5EF4-FFF2-40B4-BE49-F238E27FC236}">
                    <a16:creationId xmlns:a16="http://schemas.microsoft.com/office/drawing/2014/main" id="{499115C1-192B-FC41-AE8B-01D62E535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437" y="2447414"/>
                <a:ext cx="514350" cy="198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>
                    <a:solidFill>
                      <a:srgbClr val="000000"/>
                    </a:solidFill>
                    <a:latin typeface="Arial" charset="0"/>
                  </a:rPr>
                  <a:t>Submit</a:t>
                </a:r>
                <a:endParaRPr lang="en-US" altLang="en-US"/>
              </a:p>
            </p:txBody>
          </p:sp>
        </p:grpSp>
        <p:sp>
          <p:nvSpPr>
            <p:cNvPr id="128" name="Freeform 81">
              <a:extLst>
                <a:ext uri="{FF2B5EF4-FFF2-40B4-BE49-F238E27FC236}">
                  <a16:creationId xmlns:a16="http://schemas.microsoft.com/office/drawing/2014/main" id="{A336000D-46DB-8C40-B0F9-D4E362F68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82">
              <a:extLst>
                <a:ext uri="{FF2B5EF4-FFF2-40B4-BE49-F238E27FC236}">
                  <a16:creationId xmlns:a16="http://schemas.microsoft.com/office/drawing/2014/main" id="{AABC4A89-BC1F-A04D-892D-E8CF034C4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12" y="3747576"/>
              <a:ext cx="1150938" cy="384175"/>
            </a:xfrm>
            <a:custGeom>
              <a:avLst/>
              <a:gdLst>
                <a:gd name="T0" fmla="*/ 0 w 1451"/>
                <a:gd name="T1" fmla="*/ 241 h 484"/>
                <a:gd name="T2" fmla="*/ 725 w 1451"/>
                <a:gd name="T3" fmla="*/ 0 h 484"/>
                <a:gd name="T4" fmla="*/ 1451 w 1451"/>
                <a:gd name="T5" fmla="*/ 241 h 484"/>
                <a:gd name="T6" fmla="*/ 725 w 1451"/>
                <a:gd name="T7" fmla="*/ 484 h 484"/>
                <a:gd name="T8" fmla="*/ 0 w 1451"/>
                <a:gd name="T9" fmla="*/ 24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1" h="484">
                  <a:moveTo>
                    <a:pt x="0" y="241"/>
                  </a:moveTo>
                  <a:lnTo>
                    <a:pt x="725" y="0"/>
                  </a:lnTo>
                  <a:lnTo>
                    <a:pt x="1451" y="241"/>
                  </a:lnTo>
                  <a:lnTo>
                    <a:pt x="725" y="484"/>
                  </a:lnTo>
                  <a:lnTo>
                    <a:pt x="0" y="24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83">
              <a:extLst>
                <a:ext uri="{FF2B5EF4-FFF2-40B4-BE49-F238E27FC236}">
                  <a16:creationId xmlns:a16="http://schemas.microsoft.com/office/drawing/2014/main" id="{89086AFF-BC94-AD4A-8A33-650F152F1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876" y="3839650"/>
              <a:ext cx="5429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" charset="0"/>
                </a:rPr>
                <a:t>Partner</a:t>
              </a:r>
              <a:endParaRPr lang="en-US" altLang="en-US"/>
            </a:p>
          </p:txBody>
        </p:sp>
        <p:sp>
          <p:nvSpPr>
            <p:cNvPr id="131" name="Freeform 93">
              <a:extLst>
                <a:ext uri="{FF2B5EF4-FFF2-40B4-BE49-F238E27FC236}">
                  <a16:creationId xmlns:a16="http://schemas.microsoft.com/office/drawing/2014/main" id="{BB846BDE-589F-514A-8636-E6ACD4AAC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76" y="3555489"/>
              <a:ext cx="1150937" cy="192087"/>
            </a:xfrm>
            <a:custGeom>
              <a:avLst/>
              <a:gdLst>
                <a:gd name="T0" fmla="*/ 0 w 1451"/>
                <a:gd name="T1" fmla="*/ 243 h 243"/>
                <a:gd name="T2" fmla="*/ 82 w 1451"/>
                <a:gd name="T3" fmla="*/ 191 h 243"/>
                <a:gd name="T4" fmla="*/ 162 w 1451"/>
                <a:gd name="T5" fmla="*/ 147 h 243"/>
                <a:gd name="T6" fmla="*/ 242 w 1451"/>
                <a:gd name="T7" fmla="*/ 107 h 243"/>
                <a:gd name="T8" fmla="*/ 324 w 1451"/>
                <a:gd name="T9" fmla="*/ 75 h 243"/>
                <a:gd name="T10" fmla="*/ 404 w 1451"/>
                <a:gd name="T11" fmla="*/ 48 h 243"/>
                <a:gd name="T12" fmla="*/ 484 w 1451"/>
                <a:gd name="T13" fmla="*/ 27 h 243"/>
                <a:gd name="T14" fmla="*/ 566 w 1451"/>
                <a:gd name="T15" fmla="*/ 13 h 243"/>
                <a:gd name="T16" fmla="*/ 646 w 1451"/>
                <a:gd name="T17" fmla="*/ 4 h 243"/>
                <a:gd name="T18" fmla="*/ 726 w 1451"/>
                <a:gd name="T19" fmla="*/ 0 h 243"/>
                <a:gd name="T20" fmla="*/ 808 w 1451"/>
                <a:gd name="T21" fmla="*/ 4 h 243"/>
                <a:gd name="T22" fmla="*/ 888 w 1451"/>
                <a:gd name="T23" fmla="*/ 13 h 243"/>
                <a:gd name="T24" fmla="*/ 967 w 1451"/>
                <a:gd name="T25" fmla="*/ 27 h 243"/>
                <a:gd name="T26" fmla="*/ 1049 w 1451"/>
                <a:gd name="T27" fmla="*/ 48 h 243"/>
                <a:gd name="T28" fmla="*/ 1129 w 1451"/>
                <a:gd name="T29" fmla="*/ 75 h 243"/>
                <a:gd name="T30" fmla="*/ 1209 w 1451"/>
                <a:gd name="T31" fmla="*/ 107 h 243"/>
                <a:gd name="T32" fmla="*/ 1291 w 1451"/>
                <a:gd name="T33" fmla="*/ 147 h 243"/>
                <a:gd name="T34" fmla="*/ 1371 w 1451"/>
                <a:gd name="T35" fmla="*/ 191 h 243"/>
                <a:gd name="T36" fmla="*/ 1451 w 1451"/>
                <a:gd name="T3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3">
                  <a:moveTo>
                    <a:pt x="0" y="243"/>
                  </a:moveTo>
                  <a:lnTo>
                    <a:pt x="82" y="191"/>
                  </a:lnTo>
                  <a:lnTo>
                    <a:pt x="162" y="147"/>
                  </a:lnTo>
                  <a:lnTo>
                    <a:pt x="242" y="107"/>
                  </a:lnTo>
                  <a:lnTo>
                    <a:pt x="324" y="75"/>
                  </a:lnTo>
                  <a:lnTo>
                    <a:pt x="404" y="48"/>
                  </a:lnTo>
                  <a:lnTo>
                    <a:pt x="484" y="27"/>
                  </a:lnTo>
                  <a:lnTo>
                    <a:pt x="566" y="13"/>
                  </a:lnTo>
                  <a:lnTo>
                    <a:pt x="646" y="4"/>
                  </a:lnTo>
                  <a:lnTo>
                    <a:pt x="726" y="0"/>
                  </a:lnTo>
                  <a:lnTo>
                    <a:pt x="808" y="4"/>
                  </a:lnTo>
                  <a:lnTo>
                    <a:pt x="888" y="13"/>
                  </a:lnTo>
                  <a:lnTo>
                    <a:pt x="967" y="27"/>
                  </a:lnTo>
                  <a:lnTo>
                    <a:pt x="1049" y="48"/>
                  </a:lnTo>
                  <a:lnTo>
                    <a:pt x="1129" y="75"/>
                  </a:lnTo>
                  <a:lnTo>
                    <a:pt x="1209" y="107"/>
                  </a:lnTo>
                  <a:lnTo>
                    <a:pt x="1291" y="147"/>
                  </a:lnTo>
                  <a:lnTo>
                    <a:pt x="1371" y="191"/>
                  </a:lnTo>
                  <a:lnTo>
                    <a:pt x="1451" y="24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94">
              <a:extLst>
                <a:ext uri="{FF2B5EF4-FFF2-40B4-BE49-F238E27FC236}">
                  <a16:creationId xmlns:a16="http://schemas.microsoft.com/office/drawing/2014/main" id="{2AEF8236-C8F8-CB41-A090-D6A05FCED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76" y="4131750"/>
              <a:ext cx="1150937" cy="190500"/>
            </a:xfrm>
            <a:custGeom>
              <a:avLst/>
              <a:gdLst>
                <a:gd name="T0" fmla="*/ 0 w 1451"/>
                <a:gd name="T1" fmla="*/ 0 h 241"/>
                <a:gd name="T2" fmla="*/ 82 w 1451"/>
                <a:gd name="T3" fmla="*/ 50 h 241"/>
                <a:gd name="T4" fmla="*/ 162 w 1451"/>
                <a:gd name="T5" fmla="*/ 94 h 241"/>
                <a:gd name="T6" fmla="*/ 242 w 1451"/>
                <a:gd name="T7" fmla="*/ 133 h 241"/>
                <a:gd name="T8" fmla="*/ 324 w 1451"/>
                <a:gd name="T9" fmla="*/ 166 h 241"/>
                <a:gd name="T10" fmla="*/ 404 w 1451"/>
                <a:gd name="T11" fmla="*/ 192 h 241"/>
                <a:gd name="T12" fmla="*/ 484 w 1451"/>
                <a:gd name="T13" fmla="*/ 214 h 241"/>
                <a:gd name="T14" fmla="*/ 566 w 1451"/>
                <a:gd name="T15" fmla="*/ 228 h 241"/>
                <a:gd name="T16" fmla="*/ 646 w 1451"/>
                <a:gd name="T17" fmla="*/ 237 h 241"/>
                <a:gd name="T18" fmla="*/ 726 w 1451"/>
                <a:gd name="T19" fmla="*/ 241 h 241"/>
                <a:gd name="T20" fmla="*/ 808 w 1451"/>
                <a:gd name="T21" fmla="*/ 237 h 241"/>
                <a:gd name="T22" fmla="*/ 888 w 1451"/>
                <a:gd name="T23" fmla="*/ 228 h 241"/>
                <a:gd name="T24" fmla="*/ 967 w 1451"/>
                <a:gd name="T25" fmla="*/ 214 h 241"/>
                <a:gd name="T26" fmla="*/ 1049 w 1451"/>
                <a:gd name="T27" fmla="*/ 192 h 241"/>
                <a:gd name="T28" fmla="*/ 1129 w 1451"/>
                <a:gd name="T29" fmla="*/ 166 h 241"/>
                <a:gd name="T30" fmla="*/ 1209 w 1451"/>
                <a:gd name="T31" fmla="*/ 133 h 241"/>
                <a:gd name="T32" fmla="*/ 1291 w 1451"/>
                <a:gd name="T33" fmla="*/ 94 h 241"/>
                <a:gd name="T34" fmla="*/ 1371 w 1451"/>
                <a:gd name="T35" fmla="*/ 50 h 241"/>
                <a:gd name="T36" fmla="*/ 1451 w 1451"/>
                <a:gd name="T3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51" h="241">
                  <a:moveTo>
                    <a:pt x="0" y="0"/>
                  </a:moveTo>
                  <a:lnTo>
                    <a:pt x="82" y="50"/>
                  </a:lnTo>
                  <a:lnTo>
                    <a:pt x="162" y="94"/>
                  </a:lnTo>
                  <a:lnTo>
                    <a:pt x="242" y="133"/>
                  </a:lnTo>
                  <a:lnTo>
                    <a:pt x="324" y="166"/>
                  </a:lnTo>
                  <a:lnTo>
                    <a:pt x="404" y="192"/>
                  </a:lnTo>
                  <a:lnTo>
                    <a:pt x="484" y="214"/>
                  </a:lnTo>
                  <a:lnTo>
                    <a:pt x="566" y="228"/>
                  </a:lnTo>
                  <a:lnTo>
                    <a:pt x="646" y="237"/>
                  </a:lnTo>
                  <a:lnTo>
                    <a:pt x="726" y="241"/>
                  </a:lnTo>
                  <a:lnTo>
                    <a:pt x="808" y="237"/>
                  </a:lnTo>
                  <a:lnTo>
                    <a:pt x="888" y="228"/>
                  </a:lnTo>
                  <a:lnTo>
                    <a:pt x="967" y="214"/>
                  </a:lnTo>
                  <a:lnTo>
                    <a:pt x="1049" y="192"/>
                  </a:lnTo>
                  <a:lnTo>
                    <a:pt x="1129" y="166"/>
                  </a:lnTo>
                  <a:lnTo>
                    <a:pt x="1209" y="133"/>
                  </a:lnTo>
                  <a:lnTo>
                    <a:pt x="1291" y="94"/>
                  </a:lnTo>
                  <a:lnTo>
                    <a:pt x="1371" y="50"/>
                  </a:lnTo>
                  <a:lnTo>
                    <a:pt x="145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none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9">
              <a:extLst>
                <a:ext uri="{FF2B5EF4-FFF2-40B4-BE49-F238E27FC236}">
                  <a16:creationId xmlns:a16="http://schemas.microsoft.com/office/drawing/2014/main" id="{29CDA841-A8CE-EF4B-930A-53E8E5692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0901" y="3938075"/>
              <a:ext cx="4794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00">
              <a:extLst>
                <a:ext uri="{FF2B5EF4-FFF2-40B4-BE49-F238E27FC236}">
                  <a16:creationId xmlns:a16="http://schemas.microsoft.com/office/drawing/2014/main" id="{8E1C59BF-90C2-E543-86C0-521B687B4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1262" y="3938075"/>
              <a:ext cx="6238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01">
              <a:extLst>
                <a:ext uri="{FF2B5EF4-FFF2-40B4-BE49-F238E27FC236}">
                  <a16:creationId xmlns:a16="http://schemas.microsoft.com/office/drawing/2014/main" id="{F9A071D6-C2FE-FB41-851F-3B7A77438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6588" y="3363401"/>
              <a:ext cx="239713" cy="384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04">
              <a:extLst>
                <a:ext uri="{FF2B5EF4-FFF2-40B4-BE49-F238E27FC236}">
                  <a16:creationId xmlns:a16="http://schemas.microsoft.com/office/drawing/2014/main" id="{29BB588B-653B-CF4C-84C7-1FA0D25E3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7012" y="3300977"/>
              <a:ext cx="96839" cy="4465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07">
              <a:extLst>
                <a:ext uri="{FF2B5EF4-FFF2-40B4-BE49-F238E27FC236}">
                  <a16:creationId xmlns:a16="http://schemas.microsoft.com/office/drawing/2014/main" id="{628D7B80-C1CB-8E4A-9D60-9860F0489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6587" y="4131751"/>
              <a:ext cx="0" cy="239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0">
              <a:extLst>
                <a:ext uri="{FF2B5EF4-FFF2-40B4-BE49-F238E27FC236}">
                  <a16:creationId xmlns:a16="http://schemas.microsoft.com/office/drawing/2014/main" id="{49D39C13-2046-EF45-9E97-C7E81B9C77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378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11">
              <a:extLst>
                <a:ext uri="{FF2B5EF4-FFF2-40B4-BE49-F238E27FC236}">
                  <a16:creationId xmlns:a16="http://schemas.microsoft.com/office/drawing/2014/main" id="{F02CAD27-099D-BC45-B263-D054CB6BC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5399" y="5046683"/>
              <a:ext cx="548387" cy="3678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16">
              <a:extLst>
                <a:ext uri="{FF2B5EF4-FFF2-40B4-BE49-F238E27FC236}">
                  <a16:creationId xmlns:a16="http://schemas.microsoft.com/office/drawing/2014/main" id="{CCD54D18-27B2-EB44-B112-F7DB52323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0055" y="2555394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120">
              <a:extLst>
                <a:ext uri="{FF2B5EF4-FFF2-40B4-BE49-F238E27FC236}">
                  <a16:creationId xmlns:a16="http://schemas.microsoft.com/office/drawing/2014/main" id="{F6CC5624-6777-D34D-B5E3-339BBF7B6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3838" y="3506276"/>
              <a:ext cx="5635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dirty="0">
                  <a:latin typeface="Arial" charset="0"/>
                </a:rPr>
                <a:t>coder</a:t>
              </a:r>
            </a:p>
          </p:txBody>
        </p:sp>
        <p:sp>
          <p:nvSpPr>
            <p:cNvPr id="142" name="Text Box 121">
              <a:extLst>
                <a:ext uri="{FF2B5EF4-FFF2-40B4-BE49-F238E27FC236}">
                  <a16:creationId xmlns:a16="http://schemas.microsoft.com/office/drawing/2014/main" id="{A0204E24-55CE-344F-9410-0A89542A9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3837" y="4271450"/>
              <a:ext cx="5651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Arial" charset="0"/>
                </a:rPr>
                <a:t>tester</a:t>
              </a:r>
            </a:p>
          </p:txBody>
        </p:sp>
        <p:sp>
          <p:nvSpPr>
            <p:cNvPr id="143" name="Line 110">
              <a:extLst>
                <a:ext uri="{FF2B5EF4-FFF2-40B4-BE49-F238E27FC236}">
                  <a16:creationId xmlns:a16="http://schemas.microsoft.com/office/drawing/2014/main" id="{BEA597B9-B5C1-074E-B7CE-1B9578D30B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01107" y="4274735"/>
              <a:ext cx="0" cy="392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0B06B56-6AAF-F54A-A5C9-FEFD28398E11}"/>
                </a:ext>
              </a:extLst>
            </p:cNvPr>
            <p:cNvCxnSpPr>
              <a:cxnSpLocks/>
              <a:stCxn id="120" idx="3"/>
              <a:endCxn id="120" idx="1"/>
            </p:cNvCxnSpPr>
            <p:nvPr/>
          </p:nvCxnSpPr>
          <p:spPr>
            <a:xfrm flipH="1">
              <a:off x="1080968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23">
              <a:extLst>
                <a:ext uri="{FF2B5EF4-FFF2-40B4-BE49-F238E27FC236}">
                  <a16:creationId xmlns:a16="http://schemas.microsoft.com/office/drawing/2014/main" id="{24723CA0-BDA7-1E4C-8704-CDD40F834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762" y="496940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HonorStudent</a:t>
              </a:r>
              <a:br>
                <a:rPr lang="en-US" sz="1400" dirty="0"/>
              </a:br>
              <a:r>
                <a:rPr lang="en-US" sz="1400" dirty="0"/>
                <a:t>fellowship</a:t>
              </a: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8B0F439-636C-4845-8F9F-329ED8DC4AC6}"/>
                </a:ext>
              </a:extLst>
            </p:cNvPr>
            <p:cNvCxnSpPr>
              <a:cxnSpLocks/>
              <a:stCxn id="145" idx="3"/>
              <a:endCxn id="145" idx="1"/>
            </p:cNvCxnSpPr>
            <p:nvPr/>
          </p:nvCxnSpPr>
          <p:spPr>
            <a:xfrm flipH="1">
              <a:off x="2775762" y="523293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A07BC049-1167-5342-BE43-3BDB7B4550DD}"/>
                </a:ext>
              </a:extLst>
            </p:cNvPr>
            <p:cNvGrpSpPr/>
            <p:nvPr/>
          </p:nvGrpSpPr>
          <p:grpSpPr>
            <a:xfrm>
              <a:off x="1993687" y="3690825"/>
              <a:ext cx="1067030" cy="718337"/>
              <a:chOff x="2003871" y="4467508"/>
              <a:chExt cx="1067030" cy="718337"/>
            </a:xfrm>
          </p:grpSpPr>
          <p:sp>
            <p:nvSpPr>
              <p:cNvPr id="169" name="Rectangle 23">
                <a:extLst>
                  <a:ext uri="{FF2B5EF4-FFF2-40B4-BE49-F238E27FC236}">
                    <a16:creationId xmlns:a16="http://schemas.microsoft.com/office/drawing/2014/main" id="{36E0FDBF-2126-4C43-8168-B15A77874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Student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28BA6A06-1FC2-A948-8275-16F4C15D30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AD217757-84B9-A24C-9F74-96A33E582B6E}"/>
                </a:ext>
              </a:extLst>
            </p:cNvPr>
            <p:cNvGrpSpPr/>
            <p:nvPr/>
          </p:nvGrpSpPr>
          <p:grpSpPr>
            <a:xfrm>
              <a:off x="4829676" y="5426647"/>
              <a:ext cx="1067030" cy="718337"/>
              <a:chOff x="2003871" y="4467508"/>
              <a:chExt cx="1067030" cy="718337"/>
            </a:xfrm>
          </p:grpSpPr>
          <p:sp>
            <p:nvSpPr>
              <p:cNvPr id="167" name="Rectangle 23">
                <a:extLst>
                  <a:ext uri="{FF2B5EF4-FFF2-40B4-BE49-F238E27FC236}">
                    <a16:creationId xmlns:a16="http://schemas.microsoft.com/office/drawing/2014/main" id="{44DC5612-1611-A348-A77D-8E2467D4B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Faculty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90DF1A21-7EC5-D04A-B9FD-1EC7F01AA0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0413029-D609-F745-AA78-C9A70BECF94D}"/>
                </a:ext>
              </a:extLst>
            </p:cNvPr>
            <p:cNvGrpSpPr/>
            <p:nvPr/>
          </p:nvGrpSpPr>
          <p:grpSpPr>
            <a:xfrm>
              <a:off x="3868273" y="2630951"/>
              <a:ext cx="1067030" cy="718337"/>
              <a:chOff x="2003871" y="4467508"/>
              <a:chExt cx="1067030" cy="718337"/>
            </a:xfrm>
          </p:grpSpPr>
          <p:sp>
            <p:nvSpPr>
              <p:cNvPr id="165" name="Rectangle 23">
                <a:extLst>
                  <a:ext uri="{FF2B5EF4-FFF2-40B4-BE49-F238E27FC236}">
                    <a16:creationId xmlns:a16="http://schemas.microsoft.com/office/drawing/2014/main" id="{3B048756-16DA-084A-83FD-CD22224DC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TA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3F8D0E74-BACA-2C4E-86E8-F002CE0639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03E96961-7EC0-1D43-9752-C0AA4D7B5989}"/>
                </a:ext>
              </a:extLst>
            </p:cNvPr>
            <p:cNvGrpSpPr/>
            <p:nvPr/>
          </p:nvGrpSpPr>
          <p:grpSpPr>
            <a:xfrm>
              <a:off x="5325150" y="3689981"/>
              <a:ext cx="1067030" cy="718337"/>
              <a:chOff x="2003871" y="4467508"/>
              <a:chExt cx="1067030" cy="718337"/>
            </a:xfrm>
          </p:grpSpPr>
          <p:sp>
            <p:nvSpPr>
              <p:cNvPr id="163" name="Rectangle 23">
                <a:extLst>
                  <a:ext uri="{FF2B5EF4-FFF2-40B4-BE49-F238E27FC236}">
                    <a16:creationId xmlns:a16="http://schemas.microsoft.com/office/drawing/2014/main" id="{1DC9976B-5833-244B-8DA3-C63F481DE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Class</a:t>
                </a:r>
                <a:br>
                  <a:rPr lang="en-US" sz="1400" dirty="0"/>
                </a:br>
                <a:r>
                  <a:rPr lang="en-US" sz="1400" u="sng" dirty="0" err="1"/>
                  <a:t>cnum</a:t>
                </a:r>
                <a:endParaRPr lang="en-US" sz="1400" u="sng" dirty="0"/>
              </a:p>
              <a:p>
                <a:r>
                  <a:rPr lang="en-US" sz="1400" dirty="0"/>
                  <a:t>title</a:t>
                </a:r>
              </a:p>
            </p:txBody>
          </p: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56C88D2A-F342-0842-A3A1-5F5B177CFE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FD4C8A04-F5E0-8447-B7BA-4C5FE78E446A}"/>
                </a:ext>
              </a:extLst>
            </p:cNvPr>
            <p:cNvGrpSpPr/>
            <p:nvPr/>
          </p:nvGrpSpPr>
          <p:grpSpPr>
            <a:xfrm>
              <a:off x="1656437" y="1598231"/>
              <a:ext cx="1438275" cy="957162"/>
              <a:chOff x="4641047" y="1534252"/>
              <a:chExt cx="1438275" cy="957162"/>
            </a:xfrm>
          </p:grpSpPr>
          <p:sp>
            <p:nvSpPr>
              <p:cNvPr id="158" name="Rectangle 10">
                <a:extLst>
                  <a:ext uri="{FF2B5EF4-FFF2-40B4-BE49-F238E27FC236}">
                    <a16:creationId xmlns:a16="http://schemas.microsoft.com/office/drawing/2014/main" id="{07F4A235-E3DC-A149-AD96-C4F6907A0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047" y="1534252"/>
                <a:ext cx="1438275" cy="957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7679B589-F8BF-A640-B86E-B99646D004D7}"/>
                  </a:ext>
                </a:extLst>
              </p:cNvPr>
              <p:cNvGrpSpPr/>
              <p:nvPr/>
            </p:nvGrpSpPr>
            <p:grpSpPr>
              <a:xfrm>
                <a:off x="4709196" y="1656725"/>
                <a:ext cx="1284288" cy="718337"/>
                <a:chOff x="2003871" y="4467508"/>
                <a:chExt cx="1284288" cy="718337"/>
              </a:xfrm>
            </p:grpSpPr>
            <p:sp>
              <p:nvSpPr>
                <p:cNvPr id="161" name="Rectangle 23">
                  <a:extLst>
                    <a:ext uri="{FF2B5EF4-FFF2-40B4-BE49-F238E27FC236}">
                      <a16:creationId xmlns:a16="http://schemas.microsoft.com/office/drawing/2014/main" id="{1F2C2A7F-91A6-0D49-86AB-7F36EEBCD0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1562" y="4467508"/>
                  <a:ext cx="1266597" cy="71833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400" dirty="0" err="1"/>
                    <a:t>ProjectReport</a:t>
                  </a:r>
                  <a:br>
                    <a:rPr lang="en-US" sz="1400" dirty="0"/>
                  </a:br>
                  <a:r>
                    <a:rPr lang="en-US" sz="1400" dirty="0"/>
                    <a:t>num</a:t>
                  </a:r>
                </a:p>
                <a:p>
                  <a:r>
                    <a:rPr lang="en-US" sz="1400" dirty="0"/>
                    <a:t>grade</a:t>
                  </a:r>
                </a:p>
              </p:txBody>
            </p: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098C536F-EA75-B54E-93CC-08678B6FFD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003871" y="4703413"/>
                  <a:ext cx="128428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Line 119">
                <a:extLst>
                  <a:ext uri="{FF2B5EF4-FFF2-40B4-BE49-F238E27FC236}">
                    <a16:creationId xmlns:a16="http://schemas.microsoft.com/office/drawing/2014/main" id="{2D0BEF18-DCB1-2C40-B133-9224D50C2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5994" y="2125885"/>
                <a:ext cx="3048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" name="Line 116">
              <a:extLst>
                <a:ext uri="{FF2B5EF4-FFF2-40B4-BE49-F238E27FC236}">
                  <a16:creationId xmlns:a16="http://schemas.microsoft.com/office/drawing/2014/main" id="{9BC4BF91-E114-EE4C-8FDC-27F4FB6DB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993" y="2544078"/>
              <a:ext cx="49212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A01FD40E-90D8-A349-9E29-F6916B9EDA55}"/>
                </a:ext>
              </a:extLst>
            </p:cNvPr>
            <p:cNvCxnSpPr>
              <a:cxnSpLocks/>
              <a:endCxn id="154" idx="3"/>
            </p:cNvCxnSpPr>
            <p:nvPr/>
          </p:nvCxnSpPr>
          <p:spPr>
            <a:xfrm rot="1908810" flipV="1">
              <a:off x="2048547" y="4500966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riangle 153">
              <a:extLst>
                <a:ext uri="{FF2B5EF4-FFF2-40B4-BE49-F238E27FC236}">
                  <a16:creationId xmlns:a16="http://schemas.microsoft.com/office/drawing/2014/main" id="{4C76B8D3-726F-834A-91C2-C69FF39E8B84}"/>
                </a:ext>
              </a:extLst>
            </p:cNvPr>
            <p:cNvSpPr/>
            <p:nvPr/>
          </p:nvSpPr>
          <p:spPr>
            <a:xfrm rot="1908810">
              <a:off x="2151746" y="4422965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4E41ECE7-371B-C748-83F2-F3301787866A}"/>
                </a:ext>
              </a:extLst>
            </p:cNvPr>
            <p:cNvCxnSpPr>
              <a:cxnSpLocks/>
              <a:endCxn id="156" idx="3"/>
            </p:cNvCxnSpPr>
            <p:nvPr/>
          </p:nvCxnSpPr>
          <p:spPr>
            <a:xfrm rot="19406238" flipV="1">
              <a:off x="3010663" y="4481338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riangle 155">
              <a:extLst>
                <a:ext uri="{FF2B5EF4-FFF2-40B4-BE49-F238E27FC236}">
                  <a16:creationId xmlns:a16="http://schemas.microsoft.com/office/drawing/2014/main" id="{8AAE59EB-5A64-A540-9C77-D4238059D5F7}"/>
                </a:ext>
              </a:extLst>
            </p:cNvPr>
            <p:cNvSpPr/>
            <p:nvPr/>
          </p:nvSpPr>
          <p:spPr>
            <a:xfrm rot="19406238">
              <a:off x="2760641" y="4417984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0">
              <a:extLst>
                <a:ext uri="{FF2B5EF4-FFF2-40B4-BE49-F238E27FC236}">
                  <a16:creationId xmlns:a16="http://schemas.microsoft.com/office/drawing/2014/main" id="{FE990769-F844-3B45-B942-58E5D3FA5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902" y="4371068"/>
              <a:ext cx="733155" cy="2765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/>
                <a:t>quarter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457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of Subclass(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8103848" cy="4761118"/>
          </a:xfrm>
        </p:spPr>
        <p:txBody>
          <a:bodyPr/>
          <a:lstStyle/>
          <a:p>
            <a:r>
              <a:rPr lang="en-US" dirty="0"/>
              <a:t>Two popular approaches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One table for each subclass with its own attributes and the key of its superclass</a:t>
            </a:r>
          </a:p>
          <a:p>
            <a:pPr lvl="2"/>
            <a:r>
              <a:rPr lang="en-US" dirty="0"/>
              <a:t>Student(name, </a:t>
            </a:r>
            <a:r>
              <a:rPr lang="en-US" dirty="0" err="1"/>
              <a:t>addr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ForeignStudent</a:t>
            </a:r>
            <a:r>
              <a:rPr lang="en-US" dirty="0"/>
              <a:t>(name, country)</a:t>
            </a:r>
            <a:br>
              <a:rPr lang="en-US" dirty="0"/>
            </a:br>
            <a:r>
              <a:rPr lang="en-US" dirty="0" err="1"/>
              <a:t>HonorStudent</a:t>
            </a:r>
            <a:r>
              <a:rPr lang="en-US" dirty="0"/>
              <a:t>(name, fellowship)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One gigantic table for the super class that includes all attributes</a:t>
            </a:r>
          </a:p>
          <a:p>
            <a:pPr lvl="2"/>
            <a:r>
              <a:rPr lang="en-US" dirty="0"/>
              <a:t>Student(name, </a:t>
            </a:r>
            <a:r>
              <a:rPr lang="en-US" dirty="0" err="1"/>
              <a:t>addr</a:t>
            </a:r>
            <a:r>
              <a:rPr lang="en-US" dirty="0"/>
              <a:t>, country, fellowship)</a:t>
            </a:r>
          </a:p>
          <a:p>
            <a:pPr lvl="3"/>
            <a:r>
              <a:rPr lang="en-US" dirty="0"/>
              <a:t>NULL values for missing attributes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C5305CF5-276E-4041-A554-D56B0D6E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23</a:t>
            </a:fld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F1EDFB-13CB-AE48-9537-8DD780B1838C}"/>
              </a:ext>
            </a:extLst>
          </p:cNvPr>
          <p:cNvGrpSpPr/>
          <p:nvPr/>
        </p:nvGrpSpPr>
        <p:grpSpPr>
          <a:xfrm>
            <a:off x="8714565" y="1811585"/>
            <a:ext cx="3037819" cy="1805632"/>
            <a:chOff x="8054165" y="3112065"/>
            <a:chExt cx="3037819" cy="1805632"/>
          </a:xfrm>
        </p:grpSpPr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FFDA4126-D9C1-8942-8F64-695EA56F7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4165" y="439064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ForeignStudent</a:t>
              </a:r>
              <a:br>
                <a:rPr lang="en-US" sz="1400" dirty="0"/>
              </a:br>
              <a:r>
                <a:rPr lang="en-US" sz="1400" dirty="0"/>
                <a:t>country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66CA78B-1480-D84D-9D2E-ABCE75F97385}"/>
                </a:ext>
              </a:extLst>
            </p:cNvPr>
            <p:cNvCxnSpPr>
              <a:cxnSpLocks/>
              <a:stCxn id="52" idx="3"/>
              <a:endCxn id="52" idx="1"/>
            </p:cNvCxnSpPr>
            <p:nvPr/>
          </p:nvCxnSpPr>
          <p:spPr>
            <a:xfrm flipH="1">
              <a:off x="8054165" y="465417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23">
              <a:extLst>
                <a:ext uri="{FF2B5EF4-FFF2-40B4-BE49-F238E27FC236}">
                  <a16:creationId xmlns:a16="http://schemas.microsoft.com/office/drawing/2014/main" id="{2BA26DD0-05C3-5F45-9D88-DD9296AFF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8959" y="4390648"/>
              <a:ext cx="1343025" cy="5270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/>
                <a:t>HonorStudent</a:t>
              </a:r>
              <a:br>
                <a:rPr lang="en-US" sz="1400" dirty="0"/>
              </a:br>
              <a:r>
                <a:rPr lang="en-US" sz="1400" dirty="0"/>
                <a:t>fellowship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66051E8-3276-4044-B1CE-7D0C384A5E02}"/>
                </a:ext>
              </a:extLst>
            </p:cNvPr>
            <p:cNvCxnSpPr>
              <a:cxnSpLocks/>
              <a:stCxn id="54" idx="3"/>
              <a:endCxn id="54" idx="1"/>
            </p:cNvCxnSpPr>
            <p:nvPr/>
          </p:nvCxnSpPr>
          <p:spPr>
            <a:xfrm flipH="1">
              <a:off x="9748959" y="4654173"/>
              <a:ext cx="13430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915C8DA-6EDE-FD45-B44A-7946F5D88828}"/>
                </a:ext>
              </a:extLst>
            </p:cNvPr>
            <p:cNvGrpSpPr/>
            <p:nvPr/>
          </p:nvGrpSpPr>
          <p:grpSpPr>
            <a:xfrm>
              <a:off x="8966884" y="3112065"/>
              <a:ext cx="1067030" cy="718337"/>
              <a:chOff x="2003871" y="4467508"/>
              <a:chExt cx="1067030" cy="718337"/>
            </a:xfrm>
          </p:grpSpPr>
          <p:sp>
            <p:nvSpPr>
              <p:cNvPr id="61" name="Rectangle 23">
                <a:extLst>
                  <a:ext uri="{FF2B5EF4-FFF2-40B4-BE49-F238E27FC236}">
                    <a16:creationId xmlns:a16="http://schemas.microsoft.com/office/drawing/2014/main" id="{F9845E7F-24ED-A54A-8EC9-B47751B9D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563" y="4467508"/>
                <a:ext cx="1049338" cy="71833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 dirty="0"/>
                  <a:t>Student</a:t>
                </a:r>
                <a:br>
                  <a:rPr lang="en-US" sz="1400" dirty="0"/>
                </a:br>
                <a:r>
                  <a:rPr lang="en-US" sz="1400" u="sng" dirty="0"/>
                  <a:t>name</a:t>
                </a:r>
              </a:p>
              <a:p>
                <a:r>
                  <a:rPr lang="en-US" sz="1400" dirty="0" err="1"/>
                  <a:t>addr</a:t>
                </a:r>
                <a:endParaRPr lang="en-US" sz="1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7E5C385-1AAD-534D-AA75-6C993599730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3871" y="4703413"/>
                <a:ext cx="10493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CB01162-487F-264C-92F8-011519A9088F}"/>
                </a:ext>
              </a:extLst>
            </p:cNvPr>
            <p:cNvCxnSpPr>
              <a:cxnSpLocks/>
              <a:endCxn id="58" idx="3"/>
            </p:cNvCxnSpPr>
            <p:nvPr/>
          </p:nvCxnSpPr>
          <p:spPr>
            <a:xfrm rot="1908810" flipV="1">
              <a:off x="9021744" y="3922206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BB6B042F-23E1-7B4F-8730-D20B57AB92E9}"/>
                </a:ext>
              </a:extLst>
            </p:cNvPr>
            <p:cNvSpPr/>
            <p:nvPr/>
          </p:nvSpPr>
          <p:spPr>
            <a:xfrm rot="1908810">
              <a:off x="9124943" y="3844205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C9D71FD-B3CB-FF40-9F8C-8DEBEB35B9C6}"/>
                </a:ext>
              </a:extLst>
            </p:cNvPr>
            <p:cNvCxnSpPr>
              <a:cxnSpLocks/>
              <a:endCxn id="60" idx="3"/>
            </p:cNvCxnSpPr>
            <p:nvPr/>
          </p:nvCxnSpPr>
          <p:spPr>
            <a:xfrm rot="19406238" flipV="1">
              <a:off x="9983860" y="3902578"/>
              <a:ext cx="0" cy="503886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C1D8815F-B396-714B-A2AE-F94BE269AA37}"/>
                </a:ext>
              </a:extLst>
            </p:cNvPr>
            <p:cNvSpPr/>
            <p:nvPr/>
          </p:nvSpPr>
          <p:spPr>
            <a:xfrm rot="19406238">
              <a:off x="9733838" y="3839224"/>
              <a:ext cx="125260" cy="12526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37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2807812"/>
          </a:xfrm>
        </p:spPr>
        <p:txBody>
          <a:bodyPr>
            <a:normAutofit/>
          </a:bodyPr>
          <a:lstStyle/>
          <a:p>
            <a:r>
              <a:rPr lang="en-US" dirty="0"/>
              <a:t>Entity: “thing” or “object” in real world</a:t>
            </a:r>
          </a:p>
          <a:p>
            <a:pPr lvl="1"/>
            <a:r>
              <a:rPr lang="en-US" dirty="0"/>
              <a:t>E.g., I, this book, UCLA</a:t>
            </a:r>
          </a:p>
          <a:p>
            <a:r>
              <a:rPr lang="en-US" dirty="0"/>
              <a:t>Entity set: a set of entities (objects). Like a class in OOP</a:t>
            </a:r>
          </a:p>
          <a:p>
            <a:pPr lvl="1"/>
            <a:r>
              <a:rPr lang="en-US" dirty="0"/>
              <a:t>Rectangle in ER</a:t>
            </a:r>
          </a:p>
          <a:p>
            <a:pPr lvl="1"/>
            <a:r>
              <a:rPr lang="en-US" dirty="0"/>
              <a:t>Consists of “name” and “attributes”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3995D-0E74-064B-AE4F-207571A1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E2A4129-324F-374F-96B7-F47226FF6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83664"/>
              </p:ext>
            </p:extLst>
          </p:nvPr>
        </p:nvGraphicFramePr>
        <p:xfrm>
          <a:off x="1012217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  <a:p>
                      <a:r>
                        <a:rPr lang="en-US" dirty="0"/>
                        <a:t>age</a:t>
                      </a:r>
                    </a:p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68" name="Table 9">
            <a:extLst>
              <a:ext uri="{FF2B5EF4-FFF2-40B4-BE49-F238E27FC236}">
                <a16:creationId xmlns:a16="http://schemas.microsoft.com/office/drawing/2014/main" id="{BE7893E9-CE6A-504C-A4AF-BA4463805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14"/>
              </p:ext>
            </p:extLst>
          </p:nvPr>
        </p:nvGraphicFramePr>
        <p:xfrm>
          <a:off x="5351865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dept</a:t>
                      </a:r>
                    </a:p>
                    <a:p>
                      <a:r>
                        <a:rPr lang="en-US" dirty="0" err="1"/>
                        <a:t>cnum</a:t>
                      </a:r>
                      <a:endParaRPr lang="en-US" dirty="0"/>
                    </a:p>
                    <a:p>
                      <a:r>
                        <a:rPr lang="en-US" dirty="0"/>
                        <a:t>sec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70" name="Table 9">
            <a:extLst>
              <a:ext uri="{FF2B5EF4-FFF2-40B4-BE49-F238E27FC236}">
                <a16:creationId xmlns:a16="http://schemas.microsoft.com/office/drawing/2014/main" id="{35784E57-BC1C-964E-9996-6A2BC2846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32334"/>
              </p:ext>
            </p:extLst>
          </p:nvPr>
        </p:nvGraphicFramePr>
        <p:xfrm>
          <a:off x="9500140" y="4270812"/>
          <a:ext cx="119758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office</a:t>
                      </a:r>
                    </a:p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2807812"/>
          </a:xfrm>
        </p:spPr>
        <p:txBody>
          <a:bodyPr>
            <a:normAutofit/>
          </a:bodyPr>
          <a:lstStyle/>
          <a:p>
            <a:r>
              <a:rPr lang="en-US" dirty="0"/>
              <a:t>Entities with attributes can be thought as “tuples” (or records)</a:t>
            </a:r>
          </a:p>
          <a:p>
            <a:pPr lvl="1"/>
            <a:r>
              <a:rPr lang="en-US" dirty="0"/>
              <a:t>(301, John, 13 Hilgard, 18, 3.3), (303, James, 12 De Neve, 19, 2.5), …</a:t>
            </a:r>
          </a:p>
          <a:p>
            <a:r>
              <a:rPr lang="en-US" dirty="0"/>
              <a:t>Key: a set of attributes that uniquely identifies an entity in an entity set</a:t>
            </a:r>
          </a:p>
          <a:p>
            <a:pPr lvl="1"/>
            <a:r>
              <a:rPr lang="en-US" dirty="0"/>
              <a:t>Underline in E/R</a:t>
            </a:r>
          </a:p>
          <a:p>
            <a:pPr lvl="1"/>
            <a:r>
              <a:rPr lang="en-US" b="1" i="1" dirty="0"/>
              <a:t>All entity sets</a:t>
            </a:r>
            <a:r>
              <a:rPr lang="en-US" dirty="0"/>
              <a:t> in E/R need a key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434FD-7347-7F4A-ACA3-4CFDE396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2" name="Table 9">
            <a:extLst>
              <a:ext uri="{FF2B5EF4-FFF2-40B4-BE49-F238E27FC236}">
                <a16:creationId xmlns:a16="http://schemas.microsoft.com/office/drawing/2014/main" id="{E8A06045-7566-7F4E-BFB9-53E995A91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76256"/>
              </p:ext>
            </p:extLst>
          </p:nvPr>
        </p:nvGraphicFramePr>
        <p:xfrm>
          <a:off x="1012217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  <a:p>
                      <a:r>
                        <a:rPr lang="en-US" dirty="0"/>
                        <a:t>age</a:t>
                      </a:r>
                    </a:p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53" name="Table 9">
            <a:extLst>
              <a:ext uri="{FF2B5EF4-FFF2-40B4-BE49-F238E27FC236}">
                <a16:creationId xmlns:a16="http://schemas.microsoft.com/office/drawing/2014/main" id="{B2B8BAEF-5B48-5246-AFF2-405248D13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4205"/>
              </p:ext>
            </p:extLst>
          </p:nvPr>
        </p:nvGraphicFramePr>
        <p:xfrm>
          <a:off x="5351865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dept</a:t>
                      </a:r>
                    </a:p>
                    <a:p>
                      <a:r>
                        <a:rPr lang="en-US" dirty="0" err="1"/>
                        <a:t>cnum</a:t>
                      </a:r>
                      <a:endParaRPr lang="en-US" dirty="0"/>
                    </a:p>
                    <a:p>
                      <a:r>
                        <a:rPr lang="en-US" dirty="0"/>
                        <a:t>sec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54" name="Table 9">
            <a:extLst>
              <a:ext uri="{FF2B5EF4-FFF2-40B4-BE49-F238E27FC236}">
                <a16:creationId xmlns:a16="http://schemas.microsoft.com/office/drawing/2014/main" id="{5FD76FC7-11F6-6347-BD1C-854611006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54657"/>
              </p:ext>
            </p:extLst>
          </p:nvPr>
        </p:nvGraphicFramePr>
        <p:xfrm>
          <a:off x="9500140" y="4270812"/>
          <a:ext cx="119758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office</a:t>
                      </a:r>
                    </a:p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7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Relationship: “connection” between entities</a:t>
            </a:r>
          </a:p>
          <a:p>
            <a:r>
              <a:rPr lang="en-US" dirty="0"/>
              <a:t>Relationship set: a set </a:t>
            </a:r>
            <a:r>
              <a:rPr lang="en-US"/>
              <a:t>of relationships </a:t>
            </a:r>
            <a:r>
              <a:rPr lang="en-US" dirty="0"/>
              <a:t>of the same kind</a:t>
            </a:r>
          </a:p>
          <a:p>
            <a:pPr lvl="1"/>
            <a:r>
              <a:rPr lang="en-US" dirty="0"/>
              <a:t>Diamond in ER</a:t>
            </a:r>
          </a:p>
          <a:p>
            <a:pPr lvl="1"/>
            <a:r>
              <a:rPr lang="en-US" dirty="0"/>
              <a:t>Relationships can be thought as “edges” between entities</a:t>
            </a:r>
          </a:p>
          <a:p>
            <a:r>
              <a:rPr lang="en-US" dirty="0"/>
              <a:t>Relationships can have attributes</a:t>
            </a:r>
          </a:p>
          <a:p>
            <a:r>
              <a:rPr lang="en-US" dirty="0"/>
              <a:t>Not all entities have to participate in a relationship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6849D-44B6-F645-9B34-8BDAF4EE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0" name="Table 9">
            <a:extLst>
              <a:ext uri="{FF2B5EF4-FFF2-40B4-BE49-F238E27FC236}">
                <a16:creationId xmlns:a16="http://schemas.microsoft.com/office/drawing/2014/main" id="{41F4C92D-D463-144D-A92E-F79125C28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22599"/>
              </p:ext>
            </p:extLst>
          </p:nvPr>
        </p:nvGraphicFramePr>
        <p:xfrm>
          <a:off x="1012217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  <a:p>
                      <a:r>
                        <a:rPr lang="en-US" dirty="0"/>
                        <a:t>age</a:t>
                      </a:r>
                    </a:p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71" name="Table 9">
            <a:extLst>
              <a:ext uri="{FF2B5EF4-FFF2-40B4-BE49-F238E27FC236}">
                <a16:creationId xmlns:a16="http://schemas.microsoft.com/office/drawing/2014/main" id="{C2150D43-625F-E448-B09F-9FD406767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45535"/>
              </p:ext>
            </p:extLst>
          </p:nvPr>
        </p:nvGraphicFramePr>
        <p:xfrm>
          <a:off x="5351865" y="4270812"/>
          <a:ext cx="11975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dept</a:t>
                      </a:r>
                    </a:p>
                    <a:p>
                      <a:r>
                        <a:rPr lang="en-US" dirty="0" err="1"/>
                        <a:t>cnum</a:t>
                      </a:r>
                      <a:endParaRPr lang="en-US" dirty="0"/>
                    </a:p>
                    <a:p>
                      <a:r>
                        <a:rPr lang="en-US" dirty="0"/>
                        <a:t>sec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aphicFrame>
        <p:nvGraphicFramePr>
          <p:cNvPr id="72" name="Table 9">
            <a:extLst>
              <a:ext uri="{FF2B5EF4-FFF2-40B4-BE49-F238E27FC236}">
                <a16:creationId xmlns:a16="http://schemas.microsoft.com/office/drawing/2014/main" id="{42E1EA96-26E8-5944-B947-9C8AFF06D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08098"/>
              </p:ext>
            </p:extLst>
          </p:nvPr>
        </p:nvGraphicFramePr>
        <p:xfrm>
          <a:off x="9500140" y="4270812"/>
          <a:ext cx="1197583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83">
                  <a:extLst>
                    <a:ext uri="{9D8B030D-6E8A-4147-A177-3AD203B41FA5}">
                      <a16:colId xmlns:a16="http://schemas.microsoft.com/office/drawing/2014/main" val="33883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8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/>
                        <a:t>title</a:t>
                      </a:r>
                    </a:p>
                    <a:p>
                      <a:r>
                        <a:rPr lang="en-US" dirty="0"/>
                        <a:t>office</a:t>
                      </a:r>
                    </a:p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72794"/>
                  </a:ext>
                </a:extLst>
              </a:tr>
            </a:tbl>
          </a:graphicData>
        </a:graphic>
      </p:graphicFrame>
      <p:grpSp>
        <p:nvGrpSpPr>
          <p:cNvPr id="82" name="Group 81">
            <a:extLst>
              <a:ext uri="{FF2B5EF4-FFF2-40B4-BE49-F238E27FC236}">
                <a16:creationId xmlns:a16="http://schemas.microsoft.com/office/drawing/2014/main" id="{47453381-F0E0-7C43-A734-43D9F3956C21}"/>
              </a:ext>
            </a:extLst>
          </p:cNvPr>
          <p:cNvGrpSpPr/>
          <p:nvPr/>
        </p:nvGrpSpPr>
        <p:grpSpPr>
          <a:xfrm>
            <a:off x="2209800" y="4519623"/>
            <a:ext cx="7290340" cy="715573"/>
            <a:chOff x="2209800" y="4829965"/>
            <a:chExt cx="7290340" cy="715573"/>
          </a:xfrm>
        </p:grpSpPr>
        <p:sp>
          <p:nvSpPr>
            <p:cNvPr id="56" name="Decision 55">
              <a:extLst>
                <a:ext uri="{FF2B5EF4-FFF2-40B4-BE49-F238E27FC236}">
                  <a16:creationId xmlns:a16="http://schemas.microsoft.com/office/drawing/2014/main" id="{74E3B801-ACD5-B944-B072-338AAEF776D3}"/>
                </a:ext>
              </a:extLst>
            </p:cNvPr>
            <p:cNvSpPr/>
            <p:nvPr/>
          </p:nvSpPr>
          <p:spPr>
            <a:xfrm>
              <a:off x="2889332" y="4829965"/>
              <a:ext cx="1591628" cy="715573"/>
            </a:xfrm>
            <a:prstGeom prst="flowChartDecis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75000"/>
                    </a:schemeClr>
                  </a:solidFill>
                </a:rPr>
                <a:t>Take</a:t>
              </a:r>
            </a:p>
          </p:txBody>
        </p:sp>
        <p:sp>
          <p:nvSpPr>
            <p:cNvPr id="69" name="Decision 68">
              <a:extLst>
                <a:ext uri="{FF2B5EF4-FFF2-40B4-BE49-F238E27FC236}">
                  <a16:creationId xmlns:a16="http://schemas.microsoft.com/office/drawing/2014/main" id="{B0FDCF9E-961F-C540-95B6-C213A4C79FEC}"/>
                </a:ext>
              </a:extLst>
            </p:cNvPr>
            <p:cNvSpPr/>
            <p:nvPr/>
          </p:nvSpPr>
          <p:spPr>
            <a:xfrm>
              <a:off x="7252435" y="4829965"/>
              <a:ext cx="1591628" cy="715573"/>
            </a:xfrm>
            <a:prstGeom prst="flowChartDecis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75000"/>
                    </a:schemeClr>
                  </a:solidFill>
                </a:rPr>
                <a:t>Teach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8C958BB-B5D1-CF4F-A9D7-DC7B14723B82}"/>
                </a:ext>
              </a:extLst>
            </p:cNvPr>
            <p:cNvCxnSpPr>
              <a:stCxn id="56" idx="1"/>
              <a:endCxn id="70" idx="3"/>
            </p:cNvCxnSpPr>
            <p:nvPr/>
          </p:nvCxnSpPr>
          <p:spPr>
            <a:xfrm flipH="1">
              <a:off x="2209800" y="5187752"/>
              <a:ext cx="6795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FA2825B-1C69-1443-B9AC-560C0BE4D341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 flipH="1" flipV="1">
              <a:off x="4480961" y="5187418"/>
              <a:ext cx="870904" cy="33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8B1E07E-B01E-9249-BD46-DAB398B29C40}"/>
                </a:ext>
              </a:extLst>
            </p:cNvPr>
            <p:cNvCxnSpPr>
              <a:cxnSpLocks/>
              <a:stCxn id="69" idx="1"/>
            </p:cNvCxnSpPr>
            <p:nvPr/>
          </p:nvCxnSpPr>
          <p:spPr>
            <a:xfrm flipH="1" flipV="1">
              <a:off x="6549449" y="5184228"/>
              <a:ext cx="702986" cy="35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4944DC0-1CCF-1541-A6EB-CDD46D3291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67216" y="5183894"/>
              <a:ext cx="632924" cy="33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02A1D74-3DE4-8847-BD97-8BDCD9CB1A1C}"/>
              </a:ext>
            </a:extLst>
          </p:cNvPr>
          <p:cNvGrpSpPr/>
          <p:nvPr/>
        </p:nvGrpSpPr>
        <p:grpSpPr>
          <a:xfrm>
            <a:off x="3064213" y="5235196"/>
            <a:ext cx="5596878" cy="964508"/>
            <a:chOff x="3064213" y="5235196"/>
            <a:chExt cx="5596878" cy="96450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20CE94-0301-584A-8141-0569CFFD6428}"/>
                </a:ext>
              </a:extLst>
            </p:cNvPr>
            <p:cNvSpPr txBox="1"/>
            <p:nvPr/>
          </p:nvSpPr>
          <p:spPr>
            <a:xfrm>
              <a:off x="3064213" y="5830372"/>
              <a:ext cx="1225685" cy="369332"/>
            </a:xfrm>
            <a:prstGeom prst="rect">
              <a:avLst/>
            </a:prstGeom>
            <a:noFill/>
            <a:ln w="349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grade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0A953B9-1FFE-A34D-9116-5A2C6C0B32C2}"/>
                </a:ext>
              </a:extLst>
            </p:cNvPr>
            <p:cNvSpPr txBox="1"/>
            <p:nvPr/>
          </p:nvSpPr>
          <p:spPr>
            <a:xfrm>
              <a:off x="7435406" y="5830372"/>
              <a:ext cx="1225685" cy="369332"/>
            </a:xfrm>
            <a:prstGeom prst="rect">
              <a:avLst/>
            </a:prstGeom>
            <a:noFill/>
            <a:ln w="3492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quarter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14838D1-C6C2-7843-AFCF-E0B945989BF4}"/>
                </a:ext>
              </a:extLst>
            </p:cNvPr>
            <p:cNvCxnSpPr>
              <a:stCxn id="56" idx="2"/>
              <a:endCxn id="83" idx="0"/>
            </p:cNvCxnSpPr>
            <p:nvPr/>
          </p:nvCxnSpPr>
          <p:spPr>
            <a:xfrm flipH="1">
              <a:off x="3677056" y="5235196"/>
              <a:ext cx="8090" cy="59517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EEA883E-AEBF-8148-8C62-6C720B258497}"/>
                </a:ext>
              </a:extLst>
            </p:cNvPr>
            <p:cNvCxnSpPr>
              <a:cxnSpLocks/>
              <a:stCxn id="69" idx="2"/>
              <a:endCxn id="85" idx="0"/>
            </p:cNvCxnSpPr>
            <p:nvPr/>
          </p:nvCxnSpPr>
          <p:spPr>
            <a:xfrm>
              <a:off x="8048249" y="5235196"/>
              <a:ext cx="0" cy="59517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76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Cardinality: how many times entities participate in a relationship?</a:t>
            </a:r>
          </a:p>
          <a:p>
            <a:pPr lvl="1"/>
            <a:r>
              <a:rPr lang="en-US" dirty="0"/>
              <a:t>One-to-one                         One-to-many                       Many-to-many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Cardinality: Add arrow on the “one” side</a:t>
            </a:r>
          </a:p>
          <a:p>
            <a:r>
              <a:rPr lang="en-US" dirty="0"/>
              <a:t>Total participation</a:t>
            </a:r>
          </a:p>
          <a:p>
            <a:pPr lvl="1"/>
            <a:r>
              <a:rPr lang="en-US" dirty="0"/>
              <a:t>every entity participates in the relationship </a:t>
            </a:r>
            <a:r>
              <a:rPr lang="en-US" b="1" i="1" dirty="0"/>
              <a:t>at least once</a:t>
            </a:r>
          </a:p>
          <a:p>
            <a:pPr lvl="1"/>
            <a:r>
              <a:rPr lang="en-US" dirty="0"/>
              <a:t>Double line in E/R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 of Relationships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03746" y="2260383"/>
            <a:ext cx="2241566" cy="626240"/>
            <a:chOff x="2453098" y="3406645"/>
            <a:chExt cx="2241566" cy="626240"/>
          </a:xfrm>
        </p:grpSpPr>
        <p:sp>
          <p:nvSpPr>
            <p:cNvPr id="4" name="Rectangle 3"/>
            <p:cNvSpPr/>
            <p:nvPr/>
          </p:nvSpPr>
          <p:spPr>
            <a:xfrm>
              <a:off x="2453098" y="3491902"/>
              <a:ext cx="538842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88820" y="3491902"/>
              <a:ext cx="505844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E2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991940" y="3406645"/>
              <a:ext cx="1196879" cy="626240"/>
              <a:chOff x="2880427" y="3399493"/>
              <a:chExt cx="1196879" cy="626240"/>
            </a:xfrm>
          </p:grpSpPr>
          <p:sp>
            <p:nvSpPr>
              <p:cNvPr id="7" name="Diamond 6"/>
              <p:cNvSpPr/>
              <p:nvPr/>
            </p:nvSpPr>
            <p:spPr>
              <a:xfrm>
                <a:off x="3153230" y="3399493"/>
                <a:ext cx="604731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  <p:cxnSp>
            <p:nvCxnSpPr>
              <p:cNvPr id="8" name="Straight Connector 7"/>
              <p:cNvCxnSpPr>
                <a:stCxn id="4" idx="3"/>
                <a:endCxn id="7" idx="1"/>
              </p:cNvCxnSpPr>
              <p:nvPr/>
            </p:nvCxnSpPr>
            <p:spPr>
              <a:xfrm flipV="1">
                <a:off x="2880427" y="3712613"/>
                <a:ext cx="272803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7" idx="3"/>
              </p:cNvCxnSpPr>
              <p:nvPr/>
            </p:nvCxnSpPr>
            <p:spPr>
              <a:xfrm>
                <a:off x="3757961" y="3712613"/>
                <a:ext cx="319345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1827448" y="3001831"/>
            <a:ext cx="1865764" cy="1163551"/>
            <a:chOff x="1751248" y="3222542"/>
            <a:chExt cx="1865764" cy="1163551"/>
          </a:xfrm>
        </p:grpSpPr>
        <p:sp>
          <p:nvSpPr>
            <p:cNvPr id="21" name="Oval 20"/>
            <p:cNvSpPr/>
            <p:nvPr/>
          </p:nvSpPr>
          <p:spPr>
            <a:xfrm>
              <a:off x="1751248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751248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751248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751248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525675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525675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525675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525675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40860" y="2260383"/>
            <a:ext cx="2241566" cy="626240"/>
            <a:chOff x="2453098" y="3406645"/>
            <a:chExt cx="2241566" cy="626240"/>
          </a:xfrm>
        </p:grpSpPr>
        <p:sp>
          <p:nvSpPr>
            <p:cNvPr id="48" name="Rectangle 47"/>
            <p:cNvSpPr/>
            <p:nvPr/>
          </p:nvSpPr>
          <p:spPr>
            <a:xfrm>
              <a:off x="2453098" y="3491902"/>
              <a:ext cx="538842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88820" y="3491902"/>
              <a:ext cx="505844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E2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991940" y="3406645"/>
              <a:ext cx="1196879" cy="626240"/>
              <a:chOff x="2880427" y="3399493"/>
              <a:chExt cx="1196879" cy="626240"/>
            </a:xfrm>
          </p:grpSpPr>
          <p:sp>
            <p:nvSpPr>
              <p:cNvPr id="51" name="Diamond 50"/>
              <p:cNvSpPr/>
              <p:nvPr/>
            </p:nvSpPr>
            <p:spPr>
              <a:xfrm>
                <a:off x="3153230" y="3399493"/>
                <a:ext cx="604731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  <p:cxnSp>
            <p:nvCxnSpPr>
              <p:cNvPr id="52" name="Straight Connector 51"/>
              <p:cNvCxnSpPr>
                <a:stCxn id="48" idx="3"/>
                <a:endCxn id="51" idx="1"/>
              </p:cNvCxnSpPr>
              <p:nvPr/>
            </p:nvCxnSpPr>
            <p:spPr>
              <a:xfrm flipV="1">
                <a:off x="2880427" y="3712613"/>
                <a:ext cx="272803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51" idx="3"/>
              </p:cNvCxnSpPr>
              <p:nvPr/>
            </p:nvCxnSpPr>
            <p:spPr>
              <a:xfrm>
                <a:off x="3757961" y="3712613"/>
                <a:ext cx="319345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4764562" y="3001831"/>
            <a:ext cx="1865764" cy="1163551"/>
            <a:chOff x="1751248" y="3222542"/>
            <a:chExt cx="1865764" cy="1163551"/>
          </a:xfrm>
        </p:grpSpPr>
        <p:sp>
          <p:nvSpPr>
            <p:cNvPr id="55" name="Oval 54"/>
            <p:cNvSpPr/>
            <p:nvPr/>
          </p:nvSpPr>
          <p:spPr>
            <a:xfrm>
              <a:off x="1751248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1751248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751248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751248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3525675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3525675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525675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525675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909380" y="2267535"/>
            <a:ext cx="2241566" cy="626240"/>
            <a:chOff x="2453098" y="3406645"/>
            <a:chExt cx="2241566" cy="626240"/>
          </a:xfrm>
        </p:grpSpPr>
        <p:sp>
          <p:nvSpPr>
            <p:cNvPr id="64" name="Rectangle 63"/>
            <p:cNvSpPr/>
            <p:nvPr/>
          </p:nvSpPr>
          <p:spPr>
            <a:xfrm>
              <a:off x="2453098" y="3491902"/>
              <a:ext cx="538842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88820" y="3491902"/>
              <a:ext cx="505844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E2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991940" y="3406645"/>
              <a:ext cx="1196879" cy="626240"/>
              <a:chOff x="2880427" y="3399493"/>
              <a:chExt cx="1196879" cy="626240"/>
            </a:xfrm>
          </p:grpSpPr>
          <p:sp>
            <p:nvSpPr>
              <p:cNvPr id="67" name="Diamond 66"/>
              <p:cNvSpPr/>
              <p:nvPr/>
            </p:nvSpPr>
            <p:spPr>
              <a:xfrm>
                <a:off x="3153230" y="3399493"/>
                <a:ext cx="604731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  <p:cxnSp>
            <p:nvCxnSpPr>
              <p:cNvPr id="68" name="Straight Connector 67"/>
              <p:cNvCxnSpPr>
                <a:stCxn id="64" idx="3"/>
                <a:endCxn id="67" idx="1"/>
              </p:cNvCxnSpPr>
              <p:nvPr/>
            </p:nvCxnSpPr>
            <p:spPr>
              <a:xfrm flipV="1">
                <a:off x="2880427" y="3712613"/>
                <a:ext cx="272803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7" idx="3"/>
              </p:cNvCxnSpPr>
              <p:nvPr/>
            </p:nvCxnSpPr>
            <p:spPr>
              <a:xfrm>
                <a:off x="3757961" y="3712613"/>
                <a:ext cx="319345" cy="7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8133082" y="3008983"/>
            <a:ext cx="1865764" cy="1163551"/>
            <a:chOff x="1751248" y="3222542"/>
            <a:chExt cx="1865764" cy="1163551"/>
          </a:xfrm>
        </p:grpSpPr>
        <p:sp>
          <p:nvSpPr>
            <p:cNvPr id="71" name="Oval 70"/>
            <p:cNvSpPr/>
            <p:nvPr/>
          </p:nvSpPr>
          <p:spPr>
            <a:xfrm>
              <a:off x="1751248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1751248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1751248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1751248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3525675" y="3594223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525675" y="3944207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525675" y="4290551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3525675" y="3222542"/>
              <a:ext cx="91337" cy="9554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DFB6281-E4F2-424D-84D1-C38A3A1E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Cardinality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What does it mean</a:t>
            </a:r>
          </a:p>
          <a:p>
            <a:pPr lvl="1"/>
            <a:r>
              <a:rPr lang="en-US" dirty="0"/>
              <a:t>Many-to-one in Teach?</a:t>
            </a:r>
          </a:p>
          <a:p>
            <a:pPr lvl="1"/>
            <a:r>
              <a:rPr lang="en-US" dirty="0"/>
              <a:t>One-to-one in Teach?</a:t>
            </a:r>
          </a:p>
          <a:p>
            <a:pPr lvl="1"/>
            <a:r>
              <a:rPr lang="en-US" dirty="0"/>
              <a:t>Double-line between Classes and Teach?</a:t>
            </a:r>
          </a:p>
          <a:p>
            <a:pPr lvl="1"/>
            <a:r>
              <a:rPr lang="en-US" dirty="0"/>
              <a:t>Double-line and arrow between Teach and Faculty?</a:t>
            </a:r>
          </a:p>
          <a:p>
            <a:pPr lvl="1"/>
            <a:r>
              <a:rPr lang="en-US" dirty="0"/>
              <a:t>Double lines at both sides of Teach vs one-to-one of Teach. Are they the same?</a:t>
            </a:r>
          </a:p>
          <a:p>
            <a:pPr lvl="1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222941" y="4891779"/>
            <a:ext cx="6746089" cy="630050"/>
            <a:chOff x="1441891" y="3402835"/>
            <a:chExt cx="6746089" cy="630050"/>
          </a:xfrm>
        </p:grpSpPr>
        <p:sp>
          <p:nvSpPr>
            <p:cNvPr id="4" name="Rectangle 3"/>
            <p:cNvSpPr/>
            <p:nvPr/>
          </p:nvSpPr>
          <p:spPr>
            <a:xfrm>
              <a:off x="1441891" y="3484750"/>
              <a:ext cx="1249136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Students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271776" y="3480940"/>
              <a:ext cx="1036320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Classes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51660" y="3484750"/>
              <a:ext cx="1036320" cy="470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Faculty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91027" y="3406645"/>
              <a:ext cx="1580749" cy="626240"/>
              <a:chOff x="2691027" y="3406645"/>
              <a:chExt cx="2961752" cy="626240"/>
            </a:xfrm>
          </p:grpSpPr>
          <p:sp>
            <p:nvSpPr>
              <p:cNvPr id="8" name="Diamond 7"/>
              <p:cNvSpPr/>
              <p:nvPr/>
            </p:nvSpPr>
            <p:spPr>
              <a:xfrm>
                <a:off x="3107852" y="3406645"/>
                <a:ext cx="2241166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Take</a:t>
                </a:r>
              </a:p>
            </p:txBody>
          </p:sp>
          <p:cxnSp>
            <p:nvCxnSpPr>
              <p:cNvPr id="71" name="Straight Connector 70"/>
              <p:cNvCxnSpPr>
                <a:stCxn id="4" idx="3"/>
                <a:endCxn id="8" idx="1"/>
              </p:cNvCxnSpPr>
              <p:nvPr/>
            </p:nvCxnSpPr>
            <p:spPr>
              <a:xfrm>
                <a:off x="2691027" y="3719765"/>
                <a:ext cx="4168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8" idx="3"/>
                <a:endCxn id="5" idx="1"/>
              </p:cNvCxnSpPr>
              <p:nvPr/>
            </p:nvCxnSpPr>
            <p:spPr>
              <a:xfrm flipV="1">
                <a:off x="5349017" y="3715955"/>
                <a:ext cx="303762" cy="381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5308094" y="3402835"/>
              <a:ext cx="1843565" cy="626240"/>
              <a:chOff x="3326251" y="3404235"/>
              <a:chExt cx="1784989" cy="626240"/>
            </a:xfrm>
          </p:grpSpPr>
          <p:sp>
            <p:nvSpPr>
              <p:cNvPr id="74" name="Diamond 73"/>
              <p:cNvSpPr/>
              <p:nvPr/>
            </p:nvSpPr>
            <p:spPr>
              <a:xfrm>
                <a:off x="3476616" y="3404235"/>
                <a:ext cx="1419226" cy="626240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Teach</a:t>
                </a:r>
              </a:p>
            </p:txBody>
          </p:sp>
          <p:cxnSp>
            <p:nvCxnSpPr>
              <p:cNvPr id="75" name="Straight Connector 74"/>
              <p:cNvCxnSpPr>
                <a:stCxn id="5" idx="3"/>
              </p:cNvCxnSpPr>
              <p:nvPr/>
            </p:nvCxnSpPr>
            <p:spPr>
              <a:xfrm>
                <a:off x="3326251" y="3717355"/>
                <a:ext cx="150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74" idx="3"/>
                <a:endCxn id="40" idx="1"/>
              </p:cNvCxnSpPr>
              <p:nvPr/>
            </p:nvCxnSpPr>
            <p:spPr>
              <a:xfrm>
                <a:off x="4895841" y="3717355"/>
                <a:ext cx="215399" cy="381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/>
              <p14:cNvContentPartPr/>
              <p14:nvPr/>
            </p14:nvContentPartPr>
            <p14:xfrm>
              <a:off x="2641680" y="4419720"/>
              <a:ext cx="360" cy="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2320" y="441036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AF5F1-8C79-0B43-B9C1-F1DF4DA8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52992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Label an edge with “</a:t>
            </a:r>
            <a:r>
              <a:rPr lang="en-US" dirty="0" err="1"/>
              <a:t>a..b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The entity participates in the relationship between a through b times</a:t>
            </a:r>
          </a:p>
          <a:p>
            <a:pPr lvl="1"/>
            <a:r>
              <a:rPr lang="en-US" dirty="0"/>
              <a:t>* means unlimited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Don’t get confused: for one-to-many relationship, “0..*” appears on the “one” side and “0..1” appears on the “many” side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Cardinality Notation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08114" y="3613711"/>
            <a:ext cx="3754630" cy="1875244"/>
            <a:chOff x="2522389" y="3776228"/>
            <a:chExt cx="3754630" cy="1875244"/>
          </a:xfrm>
        </p:grpSpPr>
        <p:grpSp>
          <p:nvGrpSpPr>
            <p:cNvPr id="12" name="Group 11"/>
            <p:cNvGrpSpPr/>
            <p:nvPr/>
          </p:nvGrpSpPr>
          <p:grpSpPr>
            <a:xfrm>
              <a:off x="2522389" y="3776228"/>
              <a:ext cx="3754630" cy="1166290"/>
              <a:chOff x="2522389" y="3776228"/>
              <a:chExt cx="3754630" cy="116629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522389" y="3778967"/>
                <a:ext cx="91337" cy="1163551"/>
                <a:chOff x="2027089" y="3570814"/>
                <a:chExt cx="91337" cy="1163551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027089" y="3942495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027089" y="4292479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027089" y="4638823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027089" y="3570814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185682" y="3776228"/>
                <a:ext cx="91337" cy="1163551"/>
                <a:chOff x="3801516" y="3570814"/>
                <a:chExt cx="91337" cy="116355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3801516" y="3942495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3801516" y="4292479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801516" y="4638823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01516" y="3570814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79" name="Group 78"/>
            <p:cNvGrpSpPr/>
            <p:nvPr/>
          </p:nvGrpSpPr>
          <p:grpSpPr>
            <a:xfrm>
              <a:off x="2522389" y="5181510"/>
              <a:ext cx="3754630" cy="469962"/>
              <a:chOff x="2522389" y="3776228"/>
              <a:chExt cx="3754630" cy="469962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2522389" y="3778967"/>
                <a:ext cx="91337" cy="467223"/>
                <a:chOff x="2027089" y="3570814"/>
                <a:chExt cx="91337" cy="467223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2027089" y="3942495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2027089" y="3570814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6185682" y="3776228"/>
                <a:ext cx="91337" cy="467223"/>
                <a:chOff x="3801516" y="3570814"/>
                <a:chExt cx="91337" cy="467223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3801516" y="3942495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3801516" y="3570814"/>
                  <a:ext cx="91337" cy="9554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AF25D01-99F8-A546-9B4D-70C55678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8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34FC29-48EC-1941-917F-8A5BB67C6A2C}"/>
              </a:ext>
            </a:extLst>
          </p:cNvPr>
          <p:cNvGrpSpPr/>
          <p:nvPr/>
        </p:nvGrpSpPr>
        <p:grpSpPr>
          <a:xfrm>
            <a:off x="1931685" y="2536771"/>
            <a:ext cx="4916789" cy="663434"/>
            <a:chOff x="1931685" y="2536771"/>
            <a:chExt cx="4916789" cy="663434"/>
          </a:xfrm>
        </p:grpSpPr>
        <p:grpSp>
          <p:nvGrpSpPr>
            <p:cNvPr id="20" name="Group 19"/>
            <p:cNvGrpSpPr/>
            <p:nvPr/>
          </p:nvGrpSpPr>
          <p:grpSpPr>
            <a:xfrm>
              <a:off x="1931685" y="2573965"/>
              <a:ext cx="4916789" cy="626240"/>
              <a:chOff x="2453098" y="3406645"/>
              <a:chExt cx="2241566" cy="6262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53098" y="3491902"/>
                <a:ext cx="538842" cy="47003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E1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188820" y="3491902"/>
                <a:ext cx="505844" cy="47003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E2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991940" y="3406645"/>
                <a:ext cx="1196879" cy="626240"/>
                <a:chOff x="2880427" y="3399493"/>
                <a:chExt cx="1196879" cy="626240"/>
              </a:xfrm>
            </p:grpSpPr>
            <p:sp>
              <p:nvSpPr>
                <p:cNvPr id="7" name="Diamond 6"/>
                <p:cNvSpPr/>
                <p:nvPr/>
              </p:nvSpPr>
              <p:spPr>
                <a:xfrm>
                  <a:off x="3153230" y="3399493"/>
                  <a:ext cx="604731" cy="626240"/>
                </a:xfrm>
                <a:prstGeom prst="diamon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R</a:t>
                  </a:r>
                </a:p>
              </p:txBody>
            </p:sp>
            <p:cxnSp>
              <p:nvCxnSpPr>
                <p:cNvPr id="8" name="Straight Connector 7"/>
                <p:cNvCxnSpPr>
                  <a:stCxn id="4" idx="3"/>
                  <a:endCxn id="7" idx="1"/>
                </p:cNvCxnSpPr>
                <p:nvPr/>
              </p:nvCxnSpPr>
              <p:spPr>
                <a:xfrm flipV="1">
                  <a:off x="2880427" y="3712613"/>
                  <a:ext cx="272803" cy="715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>
                  <a:stCxn id="7" idx="3"/>
                </p:cNvCxnSpPr>
                <p:nvPr/>
              </p:nvCxnSpPr>
              <p:spPr>
                <a:xfrm>
                  <a:off x="3757961" y="3712613"/>
                  <a:ext cx="319345" cy="715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88C88E-0042-3040-A72B-316070B5B38F}"/>
                </a:ext>
              </a:extLst>
            </p:cNvPr>
            <p:cNvSpPr txBox="1"/>
            <p:nvPr/>
          </p:nvSpPr>
          <p:spPr>
            <a:xfrm>
              <a:off x="3244323" y="2536771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0..*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33A86E-C47D-424E-B160-C5BAFD4E7BA9}"/>
                </a:ext>
              </a:extLst>
            </p:cNvPr>
            <p:cNvSpPr txBox="1"/>
            <p:nvPr/>
          </p:nvSpPr>
          <p:spPr>
            <a:xfrm>
              <a:off x="5099216" y="2573770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0..1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80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</a:t>
            </a:r>
            <a:r>
              <a:rPr lang="en-US" dirty="0" err="1"/>
              <a:t>ary</a:t>
            </a:r>
            <a:r>
              <a:rPr lang="en-US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may need more than binary relationship sometimes</a:t>
            </a:r>
          </a:p>
          <a:p>
            <a:r>
              <a:rPr lang="en-US" dirty="0"/>
              <a:t>Example: Students, TA’s, and Classes</a:t>
            </a:r>
          </a:p>
          <a:p>
            <a:pPr lvl="1"/>
            <a:r>
              <a:rPr lang="en-US" dirty="0"/>
              <a:t>All TA’s help all students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Each student is assigned to a particular TA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7814" y="2938170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9509" y="2938170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0214" y="3771794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87814" y="4996145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9509" y="4996145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10214" y="5706933"/>
            <a:ext cx="1249136" cy="4700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D3DE9-B08E-E443-9D48-F56282C4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1507</Words>
  <Application>Microsoft Macintosh PowerPoint</Application>
  <PresentationFormat>Widescreen</PresentationFormat>
  <Paragraphs>355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CS143 Entity-Relationship Model </vt:lpstr>
      <vt:lpstr>Entity-Relationship (E/R) Model</vt:lpstr>
      <vt:lpstr>Entity Set</vt:lpstr>
      <vt:lpstr>Entity Set</vt:lpstr>
      <vt:lpstr>Relationship Set</vt:lpstr>
      <vt:lpstr>Cardinality of Relationships</vt:lpstr>
      <vt:lpstr>Meaning of Cardinality</vt:lpstr>
      <vt:lpstr>General Cardinality Notation</vt:lpstr>
      <vt:lpstr>N-ary Relationship</vt:lpstr>
      <vt:lpstr>Roles</vt:lpstr>
      <vt:lpstr>Superclass and Subclass</vt:lpstr>
      <vt:lpstr>Weak Entity Set</vt:lpstr>
      <vt:lpstr>E/R for Stores and Products</vt:lpstr>
      <vt:lpstr>E/R for Stores and Products</vt:lpstr>
      <vt:lpstr>E/R Design Principles</vt:lpstr>
      <vt:lpstr>E/R Design Example</vt:lpstr>
      <vt:lpstr>E/R to Relation</vt:lpstr>
      <vt:lpstr>Example Conversion from E/R to Relation</vt:lpstr>
      <vt:lpstr>E/R to Relation</vt:lpstr>
      <vt:lpstr>Example Conversion from E/R to Relation</vt:lpstr>
      <vt:lpstr>E/R to Relation</vt:lpstr>
      <vt:lpstr>Example Conversion from E/R to Relation</vt:lpstr>
      <vt:lpstr>Conversion of Subclass(es)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Joins</dc:title>
  <dc:creator>Junghoo Cho</dc:creator>
  <cp:lastModifiedBy>Junghoo Cho</cp:lastModifiedBy>
  <cp:revision>156</cp:revision>
  <dcterms:created xsi:type="dcterms:W3CDTF">2016-10-27T17:24:59Z</dcterms:created>
  <dcterms:modified xsi:type="dcterms:W3CDTF">2021-10-18T19:04:05Z</dcterms:modified>
</cp:coreProperties>
</file>