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50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75" r:id="rId11"/>
    <p:sldId id="376" r:id="rId12"/>
    <p:sldId id="359" r:id="rId13"/>
    <p:sldId id="360" r:id="rId14"/>
    <p:sldId id="361" r:id="rId15"/>
    <p:sldId id="362" r:id="rId16"/>
    <p:sldId id="363" r:id="rId17"/>
    <p:sldId id="364" r:id="rId18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640"/>
    <p:restoredTop sz="93276" autoAdjust="0"/>
  </p:normalViewPr>
  <p:slideViewPr>
    <p:cSldViewPr snapToGrid="0" snapToObjects="1">
      <p:cViewPr varScale="1">
        <p:scale>
          <a:sx n="78" d="100"/>
          <a:sy n="78" d="100"/>
        </p:scale>
        <p:origin x="192" y="1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F541315-7419-4236-8987-A2FD337F2808}" type="datetimeFigureOut">
              <a:rPr lang="en-US" smtClean="0"/>
              <a:t>11/8/21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448B2B-364F-46C6-9161-22E68498D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34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00BC86-2364-B747-A7E9-1B4F50B0817D}" type="datetimeFigureOut">
              <a:rPr lang="en-US" smtClean="0"/>
              <a:t>11/8/21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D0C737-BF89-F44D-8FF5-F3F9E5ABA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9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F6411A6-AF56-4124-8455-E37B1241E1F7}" type="slidenum">
              <a:rPr lang="en-US" altLang="en-US" sz="1300"/>
              <a:pPr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2397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2778460-ED88-48C5-8F07-613D58B0B475}" type="slidenum">
              <a:rPr lang="en-US" altLang="en-US" sz="1300"/>
              <a:pPr>
                <a:spcBef>
                  <a:spcPct val="0"/>
                </a:spcBef>
              </a:pPr>
              <a:t>13</a:t>
            </a:fld>
            <a:endParaRPr lang="en-US" altLang="en-US" sz="13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59747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C814782-8ADA-442C-981A-7C50E92A4E27}" type="slidenum">
              <a:rPr lang="en-US" altLang="en-US" sz="1300"/>
              <a:pPr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524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77C8B36-3EFE-434A-8C94-157B545B286C}" type="slidenum">
              <a:rPr lang="en-US" altLang="en-US" sz="1300"/>
              <a:pPr>
                <a:spcBef>
                  <a:spcPct val="0"/>
                </a:spcBef>
              </a:pPr>
              <a:t>15</a:t>
            </a:fld>
            <a:endParaRPr lang="en-US" altLang="en-US" sz="13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84974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283C17E-2747-4A22-9457-04073BDB11FA}" type="slidenum">
              <a:rPr lang="en-US" altLang="en-US" sz="1300"/>
              <a:pPr>
                <a:spcBef>
                  <a:spcPct val="0"/>
                </a:spcBef>
              </a:pPr>
              <a:t>16</a:t>
            </a:fld>
            <a:endParaRPr lang="en-US" altLang="en-US" sz="13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83398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4F8676B-CB37-4559-932A-69C3EB002ABF}" type="slidenum">
              <a:rPr lang="en-US" altLang="en-US" sz="1300"/>
              <a:pPr>
                <a:spcBef>
                  <a:spcPct val="0"/>
                </a:spcBef>
              </a:pPr>
              <a:t>17</a:t>
            </a:fld>
            <a:endParaRPr lang="en-US" altLang="en-US" sz="13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2651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E275015-E8F3-4638-90D4-EFB45B979E40}" type="slidenum">
              <a:rPr lang="en-US" altLang="en-US" sz="1300"/>
              <a:pPr>
                <a:spcBef>
                  <a:spcPct val="0"/>
                </a:spcBef>
              </a:pPr>
              <a:t>3</a:t>
            </a:fld>
            <a:endParaRPr lang="en-US" altLang="en-US" sz="13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3731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2B7C065-2612-4498-B957-348EA43413C6}" type="slidenum">
              <a:rPr lang="en-US" altLang="en-US" sz="1300"/>
              <a:pPr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4230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8768260-467C-4799-AFBD-963E2ECF996A}" type="slidenum">
              <a:rPr lang="en-US" altLang="en-US" sz="1300"/>
              <a:pPr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575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288B583-6129-469E-A280-83F1B755CB38}" type="slidenum">
              <a:rPr lang="en-US" altLang="en-US" sz="1300"/>
              <a:pPr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2127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0DE5DEA-1DA9-40AD-BCEF-0DDC2F8E722C}" type="slidenum">
              <a:rPr lang="en-US" altLang="en-US" sz="1300"/>
              <a:pPr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0976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350A290-64E1-49AF-833B-52CBD7C58BF9}" type="slidenum">
              <a:rPr lang="en-US" altLang="en-US" sz="1300"/>
              <a:pPr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7941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5D77EC8-B10A-4996-9591-F1B67C70EA69}" type="slidenum">
              <a:rPr lang="en-US" altLang="en-US" sz="1300"/>
              <a:pPr>
                <a:spcBef>
                  <a:spcPct val="0"/>
                </a:spcBef>
              </a:pPr>
              <a:t>9</a:t>
            </a:fld>
            <a:endParaRPr lang="en-US" altLang="en-US" sz="13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1432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7066" indent="-291179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717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604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491" indent="-232943" defTabSz="985157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2377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264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4151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0038" indent="-232943" defTabSz="9851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B085107-483E-4CCC-AF4B-8F18DACFFE3E}" type="slidenum">
              <a:rPr lang="en-US" altLang="en-US" sz="1300"/>
              <a:pPr>
                <a:spcBef>
                  <a:spcPct val="0"/>
                </a:spcBef>
              </a:pPr>
              <a:t>12</a:t>
            </a:fld>
            <a:endParaRPr lang="en-US" altLang="en-US" sz="13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7226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4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8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31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2AF45A-2105-4597-A6D2-91201BE5B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37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8384"/>
            <a:ext cx="10515600" cy="1001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288"/>
            <a:ext cx="10515600" cy="4771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9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11/8/21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7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11/8/21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5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11/8/21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8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1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4E8-98E7-4E42-9D44-1458FE5C58D3}" type="datetimeFigureOut">
              <a:rPr lang="en-US" smtClean="0"/>
              <a:t>11/8/21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2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C14E8-98E7-4E42-9D44-1458FE5C58D3}" type="datetimeFigureOut">
              <a:rPr lang="en-US" smtClean="0"/>
              <a:t>11/8/21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5FDC7-3C0F-2944-9FA6-D52DB8CB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0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CS143: Files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Professor Junghoo “John” Cho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7A5C82C6-72B9-014E-87FB-3156A870A7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00740" y="557173"/>
            <a:ext cx="2185755" cy="102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793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83561-3524-4F4B-B357-BF0CAF664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Column-Oriented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75B5B-5065-2D41-9F16-836305DA5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name FROM Students WHERE GPA &gt; 3.7</a:t>
            </a:r>
          </a:p>
          <a:p>
            <a:r>
              <a:rPr lang="en-US" dirty="0"/>
              <a:t>For analytical queries, reading the entire row of a tuple may not be needed</a:t>
            </a:r>
          </a:p>
          <a:p>
            <a:pPr lvl="1"/>
            <a:r>
              <a:rPr lang="en-US" dirty="0"/>
              <a:t>Row-oriented storage forces us to read the entire row even if most columns are not needed for query processing</a:t>
            </a:r>
          </a:p>
          <a:p>
            <a:endParaRPr lang="en-US" dirty="0"/>
          </a:p>
        </p:txBody>
      </p:sp>
      <p:graphicFrame>
        <p:nvGraphicFramePr>
          <p:cNvPr id="34" name="Table 37">
            <a:extLst>
              <a:ext uri="{FF2B5EF4-FFF2-40B4-BE49-F238E27FC236}">
                <a16:creationId xmlns:a16="http://schemas.microsoft.com/office/drawing/2014/main" id="{493B9530-A156-C54C-96E4-6F034CFED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941455"/>
              </p:ext>
            </p:extLst>
          </p:nvPr>
        </p:nvGraphicFramePr>
        <p:xfrm>
          <a:off x="2315781" y="3892753"/>
          <a:ext cx="6649545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6515">
                  <a:extLst>
                    <a:ext uri="{9D8B030D-6E8A-4147-A177-3AD203B41FA5}">
                      <a16:colId xmlns:a16="http://schemas.microsoft.com/office/drawing/2014/main" val="2679478800"/>
                    </a:ext>
                  </a:extLst>
                </a:gridCol>
                <a:gridCol w="2216515">
                  <a:extLst>
                    <a:ext uri="{9D8B030D-6E8A-4147-A177-3AD203B41FA5}">
                      <a16:colId xmlns:a16="http://schemas.microsoft.com/office/drawing/2014/main" val="511538382"/>
                    </a:ext>
                  </a:extLst>
                </a:gridCol>
                <a:gridCol w="2216515">
                  <a:extLst>
                    <a:ext uri="{9D8B030D-6E8A-4147-A177-3AD203B41FA5}">
                      <a16:colId xmlns:a16="http://schemas.microsoft.com/office/drawing/2014/main" val="3774477529"/>
                    </a:ext>
                  </a:extLst>
                </a:gridCol>
              </a:tblGrid>
              <a:tr h="393115">
                <a:tc>
                  <a:txBody>
                    <a:bodyPr/>
                    <a:lstStyle/>
                    <a:p>
                      <a:r>
                        <a:rPr lang="en-US" sz="2000" dirty="0"/>
                        <a:t>Elaine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Le Conte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7496"/>
                  </a:ext>
                </a:extLst>
              </a:tr>
              <a:tr h="393115">
                <a:tc>
                  <a:txBody>
                    <a:bodyPr/>
                    <a:lstStyle/>
                    <a:p>
                      <a:r>
                        <a:rPr lang="en-US" sz="2000" dirty="0"/>
                        <a:t>James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 Mississippi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724226"/>
                  </a:ext>
                </a:extLst>
              </a:tr>
              <a:tr h="393115">
                <a:tc>
                  <a:txBody>
                    <a:bodyPr/>
                    <a:lstStyle/>
                    <a:p>
                      <a:r>
                        <a:rPr lang="en-US" sz="2000" dirty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12 Wilshire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247987"/>
                  </a:ext>
                </a:extLst>
              </a:tr>
              <a:tr h="393115">
                <a:tc>
                  <a:txBody>
                    <a:bodyPr/>
                    <a:lstStyle/>
                    <a:p>
                      <a:r>
                        <a:rPr lang="en-US" sz="2000" dirty="0"/>
                        <a:t>Peter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 Olympic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777498"/>
                  </a:ext>
                </a:extLst>
              </a:tr>
              <a:tr h="393115">
                <a:tc>
                  <a:txBody>
                    <a:bodyPr/>
                    <a:lstStyle/>
                    <a:p>
                      <a:r>
                        <a:rPr lang="en-US" sz="2000" dirty="0"/>
                        <a:t>Susan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7 Pico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885420"/>
                  </a:ext>
                </a:extLst>
              </a:tr>
              <a:tr h="393115">
                <a:tc>
                  <a:txBody>
                    <a:bodyPr/>
                    <a:lstStyle/>
                    <a:p>
                      <a:r>
                        <a:rPr lang="en-US" sz="2000" dirty="0"/>
                        <a:t>Tony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12 Sunset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442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702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31C3-2CC0-2740-B634-EFA4291A0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Column-Oriented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8D14D-7C13-5F42-B505-CFDC93C2F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 by column, not by row</a:t>
            </a:r>
          </a:p>
          <a:p>
            <a:r>
              <a:rPr lang="en-US" dirty="0"/>
              <a:t>Unneeded Columns can be skipped for query processing</a:t>
            </a:r>
          </a:p>
          <a:p>
            <a:pPr lvl="1"/>
            <a:r>
              <a:rPr lang="en-US" dirty="0"/>
              <a:t>Better compression and caching behavior</a:t>
            </a:r>
          </a:p>
          <a:p>
            <a:r>
              <a:rPr lang="en-US" dirty="0"/>
              <a:t>But</a:t>
            </a:r>
          </a:p>
          <a:p>
            <a:pPr lvl="1"/>
            <a:r>
              <a:rPr lang="en-US" dirty="0"/>
              <a:t>Column values of matching rows must be “joined” </a:t>
            </a:r>
          </a:p>
          <a:p>
            <a:pPr lvl="1"/>
            <a:r>
              <a:rPr lang="en-US" dirty="0"/>
              <a:t>Insertion/update of a row is more expensive (multiple IOs per row)</a:t>
            </a:r>
          </a:p>
        </p:txBody>
      </p:sp>
      <p:graphicFrame>
        <p:nvGraphicFramePr>
          <p:cNvPr id="38" name="Table 38">
            <a:extLst>
              <a:ext uri="{FF2B5EF4-FFF2-40B4-BE49-F238E27FC236}">
                <a16:creationId xmlns:a16="http://schemas.microsoft.com/office/drawing/2014/main" id="{5298704A-10B1-A54A-9532-092E0C71F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607896"/>
              </p:ext>
            </p:extLst>
          </p:nvPr>
        </p:nvGraphicFramePr>
        <p:xfrm>
          <a:off x="1790262" y="4182176"/>
          <a:ext cx="1184507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4507">
                  <a:extLst>
                    <a:ext uri="{9D8B030D-6E8A-4147-A177-3AD203B41FA5}">
                      <a16:colId xmlns:a16="http://schemas.microsoft.com/office/drawing/2014/main" val="1797608473"/>
                    </a:ext>
                  </a:extLst>
                </a:gridCol>
              </a:tblGrid>
              <a:tr h="378594">
                <a:tc>
                  <a:txBody>
                    <a:bodyPr/>
                    <a:lstStyle/>
                    <a:p>
                      <a:r>
                        <a:rPr lang="en-US" sz="2000" dirty="0"/>
                        <a:t>Elaine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254877"/>
                  </a:ext>
                </a:extLst>
              </a:tr>
              <a:tr h="378594">
                <a:tc>
                  <a:txBody>
                    <a:bodyPr/>
                    <a:lstStyle/>
                    <a:p>
                      <a:r>
                        <a:rPr lang="en-US" sz="2000" dirty="0"/>
                        <a:t>James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142358"/>
                  </a:ext>
                </a:extLst>
              </a:tr>
              <a:tr h="378594">
                <a:tc>
                  <a:txBody>
                    <a:bodyPr/>
                    <a:lstStyle/>
                    <a:p>
                      <a:r>
                        <a:rPr lang="en-US" sz="2000" dirty="0"/>
                        <a:t>John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975973"/>
                  </a:ext>
                </a:extLst>
              </a:tr>
              <a:tr h="378594">
                <a:tc>
                  <a:txBody>
                    <a:bodyPr/>
                    <a:lstStyle/>
                    <a:p>
                      <a:r>
                        <a:rPr lang="en-US" sz="2000" dirty="0"/>
                        <a:t>Peter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957930"/>
                  </a:ext>
                </a:extLst>
              </a:tr>
              <a:tr h="378594">
                <a:tc>
                  <a:txBody>
                    <a:bodyPr/>
                    <a:lstStyle/>
                    <a:p>
                      <a:r>
                        <a:rPr lang="en-US" sz="2000" dirty="0"/>
                        <a:t>Susan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633839"/>
                  </a:ext>
                </a:extLst>
              </a:tr>
              <a:tr h="378594">
                <a:tc>
                  <a:txBody>
                    <a:bodyPr/>
                    <a:lstStyle/>
                    <a:p>
                      <a:r>
                        <a:rPr lang="en-US" sz="2000" dirty="0"/>
                        <a:t>Tony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605841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478845F2-0F13-DF45-8880-F7CE4D6D6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959925"/>
              </p:ext>
            </p:extLst>
          </p:nvPr>
        </p:nvGraphicFramePr>
        <p:xfrm>
          <a:off x="4575722" y="4182176"/>
          <a:ext cx="1865946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5946">
                  <a:extLst>
                    <a:ext uri="{9D8B030D-6E8A-4147-A177-3AD203B41FA5}">
                      <a16:colId xmlns:a16="http://schemas.microsoft.com/office/drawing/2014/main" val="1797608473"/>
                    </a:ext>
                  </a:extLst>
                </a:gridCol>
              </a:tblGrid>
              <a:tr h="378594">
                <a:tc>
                  <a:txBody>
                    <a:bodyPr/>
                    <a:lstStyle/>
                    <a:p>
                      <a:r>
                        <a:rPr lang="en-US" sz="2000" dirty="0"/>
                        <a:t>1 Le Conte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254877"/>
                  </a:ext>
                </a:extLst>
              </a:tr>
              <a:tr h="378594">
                <a:tc>
                  <a:txBody>
                    <a:bodyPr/>
                    <a:lstStyle/>
                    <a:p>
                      <a:r>
                        <a:rPr lang="en-US" sz="2000" dirty="0"/>
                        <a:t>3 Mississippi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142358"/>
                  </a:ext>
                </a:extLst>
              </a:tr>
              <a:tr h="378594">
                <a:tc>
                  <a:txBody>
                    <a:bodyPr/>
                    <a:lstStyle/>
                    <a:p>
                      <a:r>
                        <a:rPr lang="en-US" sz="2000" dirty="0"/>
                        <a:t>12 Wilshire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975973"/>
                  </a:ext>
                </a:extLst>
              </a:tr>
              <a:tr h="378594">
                <a:tc>
                  <a:txBody>
                    <a:bodyPr/>
                    <a:lstStyle/>
                    <a:p>
                      <a:r>
                        <a:rPr lang="en-US" sz="2000" dirty="0"/>
                        <a:t>4 Olympic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957930"/>
                  </a:ext>
                </a:extLst>
              </a:tr>
              <a:tr h="378594">
                <a:tc>
                  <a:txBody>
                    <a:bodyPr/>
                    <a:lstStyle/>
                    <a:p>
                      <a:r>
                        <a:rPr lang="en-US" sz="2000" dirty="0"/>
                        <a:t>7 Pico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633839"/>
                  </a:ext>
                </a:extLst>
              </a:tr>
              <a:tr h="378594">
                <a:tc>
                  <a:txBody>
                    <a:bodyPr/>
                    <a:lstStyle/>
                    <a:p>
                      <a:r>
                        <a:rPr lang="en-US" sz="2000" dirty="0"/>
                        <a:t>12 Sunset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605841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7E1251B6-B253-CD4F-B53E-366CE9B0CA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644877"/>
              </p:ext>
            </p:extLst>
          </p:nvPr>
        </p:nvGraphicFramePr>
        <p:xfrm>
          <a:off x="8236277" y="4182176"/>
          <a:ext cx="813130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3130">
                  <a:extLst>
                    <a:ext uri="{9D8B030D-6E8A-4147-A177-3AD203B41FA5}">
                      <a16:colId xmlns:a16="http://schemas.microsoft.com/office/drawing/2014/main" val="661984245"/>
                    </a:ext>
                  </a:extLst>
                </a:gridCol>
              </a:tblGrid>
              <a:tr h="378594">
                <a:tc>
                  <a:txBody>
                    <a:bodyPr/>
                    <a:lstStyle/>
                    <a:p>
                      <a:r>
                        <a:rPr lang="en-US" sz="2000" dirty="0"/>
                        <a:t>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57625"/>
                  </a:ext>
                </a:extLst>
              </a:tr>
              <a:tr h="378594">
                <a:tc>
                  <a:txBody>
                    <a:bodyPr/>
                    <a:lstStyle/>
                    <a:p>
                      <a:r>
                        <a:rPr lang="en-US" sz="2000" dirty="0"/>
                        <a:t>2.8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839991"/>
                  </a:ext>
                </a:extLst>
              </a:tr>
              <a:tr h="378594">
                <a:tc>
                  <a:txBody>
                    <a:bodyPr/>
                    <a:lstStyle/>
                    <a:p>
                      <a:r>
                        <a:rPr lang="en-US" sz="2000" dirty="0"/>
                        <a:t>1.8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193453"/>
                  </a:ext>
                </a:extLst>
              </a:tr>
              <a:tr h="378594">
                <a:tc>
                  <a:txBody>
                    <a:bodyPr/>
                    <a:lstStyle/>
                    <a:p>
                      <a:r>
                        <a:rPr lang="en-US" sz="2000" dirty="0"/>
                        <a:t>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875163"/>
                  </a:ext>
                </a:extLst>
              </a:tr>
              <a:tr h="378594">
                <a:tc>
                  <a:txBody>
                    <a:bodyPr/>
                    <a:lstStyle/>
                    <a:p>
                      <a:r>
                        <a:rPr lang="en-US" sz="2000" dirty="0"/>
                        <a:t>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157279"/>
                  </a:ext>
                </a:extLst>
              </a:tr>
              <a:tr h="378594">
                <a:tc>
                  <a:txBody>
                    <a:bodyPr/>
                    <a:lstStyle/>
                    <a:p>
                      <a:r>
                        <a:rPr lang="en-US" sz="2000" dirty="0"/>
                        <a:t>2.4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557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401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0151D1-5A7D-4E95-A1A7-E08C8D6BB1A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Sequential File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Tuples are ordered by certain attribute(s) (search key)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marL="457200" lvl="1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457200" lvl="1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Search key: Name</a:t>
            </a:r>
          </a:p>
        </p:txBody>
      </p:sp>
      <p:graphicFrame>
        <p:nvGraphicFramePr>
          <p:cNvPr id="35" name="Table 37">
            <a:extLst>
              <a:ext uri="{FF2B5EF4-FFF2-40B4-BE49-F238E27FC236}">
                <a16:creationId xmlns:a16="http://schemas.microsoft.com/office/drawing/2014/main" id="{A532E268-D6EB-E344-9204-B68879CD0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154165"/>
              </p:ext>
            </p:extLst>
          </p:nvPr>
        </p:nvGraphicFramePr>
        <p:xfrm>
          <a:off x="2126595" y="2158546"/>
          <a:ext cx="6649545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6515">
                  <a:extLst>
                    <a:ext uri="{9D8B030D-6E8A-4147-A177-3AD203B41FA5}">
                      <a16:colId xmlns:a16="http://schemas.microsoft.com/office/drawing/2014/main" val="2679478800"/>
                    </a:ext>
                  </a:extLst>
                </a:gridCol>
                <a:gridCol w="2216515">
                  <a:extLst>
                    <a:ext uri="{9D8B030D-6E8A-4147-A177-3AD203B41FA5}">
                      <a16:colId xmlns:a16="http://schemas.microsoft.com/office/drawing/2014/main" val="511538382"/>
                    </a:ext>
                  </a:extLst>
                </a:gridCol>
                <a:gridCol w="2216515">
                  <a:extLst>
                    <a:ext uri="{9D8B030D-6E8A-4147-A177-3AD203B41FA5}">
                      <a16:colId xmlns:a16="http://schemas.microsoft.com/office/drawing/2014/main" val="3774477529"/>
                    </a:ext>
                  </a:extLst>
                </a:gridCol>
              </a:tblGrid>
              <a:tr h="393115">
                <a:tc>
                  <a:txBody>
                    <a:bodyPr/>
                    <a:lstStyle/>
                    <a:p>
                      <a:r>
                        <a:rPr lang="en-US" sz="2000" dirty="0"/>
                        <a:t>Elaine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Le Conte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7496"/>
                  </a:ext>
                </a:extLst>
              </a:tr>
              <a:tr h="393115">
                <a:tc>
                  <a:txBody>
                    <a:bodyPr/>
                    <a:lstStyle/>
                    <a:p>
                      <a:r>
                        <a:rPr lang="en-US" sz="2000" dirty="0"/>
                        <a:t>James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 Mississippi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724226"/>
                  </a:ext>
                </a:extLst>
              </a:tr>
              <a:tr h="393115">
                <a:tc>
                  <a:txBody>
                    <a:bodyPr/>
                    <a:lstStyle/>
                    <a:p>
                      <a:r>
                        <a:rPr lang="en-US" sz="2000" dirty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12 Wilshire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247987"/>
                  </a:ext>
                </a:extLst>
              </a:tr>
              <a:tr h="393115">
                <a:tc>
                  <a:txBody>
                    <a:bodyPr/>
                    <a:lstStyle/>
                    <a:p>
                      <a:r>
                        <a:rPr lang="en-US" sz="2000" dirty="0"/>
                        <a:t>Peter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 Olympic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777498"/>
                  </a:ext>
                </a:extLst>
              </a:tr>
              <a:tr h="393115">
                <a:tc>
                  <a:txBody>
                    <a:bodyPr/>
                    <a:lstStyle/>
                    <a:p>
                      <a:r>
                        <a:rPr lang="en-US" sz="2000" dirty="0"/>
                        <a:t>Susan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7 Pico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885420"/>
                  </a:ext>
                </a:extLst>
              </a:tr>
              <a:tr h="393115">
                <a:tc>
                  <a:txBody>
                    <a:bodyPr/>
                    <a:lstStyle/>
                    <a:p>
                      <a:r>
                        <a:rPr lang="en-US" sz="2000" dirty="0"/>
                        <a:t>Tony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12 Sunset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442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181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270000" y="3657600"/>
            <a:ext cx="2743200" cy="342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Tahoma" panose="020B0604030504040204" pitchFamily="34" charset="0"/>
            </a:endParaRP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1C5710-4422-4085-9658-63A01C6287B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Sequencing Tuples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Inserting a new tuple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Easy case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1270000" y="2628900"/>
            <a:ext cx="2743200" cy="342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T1</a:t>
            </a:r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1270000" y="2971800"/>
            <a:ext cx="2743200" cy="342900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ahoma" panose="020B060403050404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70000" y="3314700"/>
            <a:ext cx="2743200" cy="685800"/>
            <a:chOff x="3454400" y="3486150"/>
            <a:chExt cx="2743200" cy="685800"/>
          </a:xfrm>
        </p:grpSpPr>
        <p:sp>
          <p:nvSpPr>
            <p:cNvPr id="37895" name="Rectangle 6"/>
            <p:cNvSpPr>
              <a:spLocks noChangeArrowheads="1"/>
            </p:cNvSpPr>
            <p:nvPr/>
          </p:nvSpPr>
          <p:spPr bwMode="auto">
            <a:xfrm>
              <a:off x="3454400" y="3486150"/>
              <a:ext cx="2743200" cy="3429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latin typeface="Tahoma" panose="020B0604030504040204" pitchFamily="34" charset="0"/>
                </a:rPr>
                <a:t>T3</a:t>
              </a:r>
            </a:p>
          </p:txBody>
        </p:sp>
        <p:sp>
          <p:nvSpPr>
            <p:cNvPr id="37896" name="Rectangle 7"/>
            <p:cNvSpPr>
              <a:spLocks noChangeArrowheads="1"/>
            </p:cNvSpPr>
            <p:nvPr/>
          </p:nvSpPr>
          <p:spPr bwMode="auto">
            <a:xfrm>
              <a:off x="3454400" y="3829050"/>
              <a:ext cx="2743200" cy="3429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T6</a:t>
              </a:r>
            </a:p>
          </p:txBody>
        </p:sp>
      </p:grpSp>
      <p:sp>
        <p:nvSpPr>
          <p:cNvPr id="37897" name="Rectangle 8"/>
          <p:cNvSpPr>
            <a:spLocks noChangeArrowheads="1"/>
          </p:cNvSpPr>
          <p:nvPr/>
        </p:nvSpPr>
        <p:spPr bwMode="auto">
          <a:xfrm>
            <a:off x="1270000" y="4000500"/>
            <a:ext cx="2743200" cy="342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T8</a:t>
            </a:r>
          </a:p>
        </p:txBody>
      </p:sp>
      <p:sp>
        <p:nvSpPr>
          <p:cNvPr id="37898" name="Rectangle 9"/>
          <p:cNvSpPr>
            <a:spLocks noChangeArrowheads="1"/>
          </p:cNvSpPr>
          <p:nvPr/>
        </p:nvSpPr>
        <p:spPr bwMode="auto">
          <a:xfrm>
            <a:off x="3708400" y="5353914"/>
            <a:ext cx="2743200" cy="342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  <a:ea typeface="Gulim" panose="020B0600000101010101" pitchFamily="34" charset="-127"/>
              </a:rPr>
              <a:t>T7</a:t>
            </a:r>
          </a:p>
        </p:txBody>
      </p:sp>
      <p:sp>
        <p:nvSpPr>
          <p:cNvPr id="37899" name="Line 10"/>
          <p:cNvSpPr>
            <a:spLocks noChangeShapeType="1"/>
          </p:cNvSpPr>
          <p:nvPr/>
        </p:nvSpPr>
        <p:spPr bwMode="auto">
          <a:xfrm flipH="1" flipV="1">
            <a:off x="3352800" y="4523483"/>
            <a:ext cx="914400" cy="628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Text Box 11"/>
          <p:cNvSpPr txBox="1">
            <a:spLocks noChangeArrowheads="1"/>
          </p:cNvSpPr>
          <p:nvPr/>
        </p:nvSpPr>
        <p:spPr bwMode="auto">
          <a:xfrm>
            <a:off x="4230334" y="4444247"/>
            <a:ext cx="470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57888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8030B4-DDFD-4C9B-9FFE-FA19472CF42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Two Options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1173480" y="2125982"/>
            <a:ext cx="2743200" cy="342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T1</a:t>
            </a:r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1173480" y="2468882"/>
            <a:ext cx="2743200" cy="342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T3</a:t>
            </a:r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1173480" y="2811782"/>
            <a:ext cx="2743200" cy="342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T6</a:t>
            </a:r>
          </a:p>
        </p:txBody>
      </p:sp>
      <p:sp>
        <p:nvSpPr>
          <p:cNvPr id="38920" name="Rectangle 7"/>
          <p:cNvSpPr>
            <a:spLocks noChangeArrowheads="1"/>
          </p:cNvSpPr>
          <p:nvPr/>
        </p:nvSpPr>
        <p:spPr bwMode="auto">
          <a:xfrm>
            <a:off x="1173480" y="3154682"/>
            <a:ext cx="2743200" cy="342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T7</a:t>
            </a:r>
          </a:p>
        </p:txBody>
      </p:sp>
      <p:sp>
        <p:nvSpPr>
          <p:cNvPr id="38921" name="Rectangle 8"/>
          <p:cNvSpPr>
            <a:spLocks noChangeArrowheads="1"/>
          </p:cNvSpPr>
          <p:nvPr/>
        </p:nvSpPr>
        <p:spPr bwMode="auto">
          <a:xfrm>
            <a:off x="1173480" y="3497582"/>
            <a:ext cx="2743200" cy="342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T8</a:t>
            </a:r>
          </a:p>
        </p:txBody>
      </p:sp>
      <p:sp>
        <p:nvSpPr>
          <p:cNvPr id="38922" name="Text Box 9"/>
          <p:cNvSpPr txBox="1">
            <a:spLocks noChangeArrowheads="1"/>
          </p:cNvSpPr>
          <p:nvPr/>
        </p:nvSpPr>
        <p:spPr bwMode="auto">
          <a:xfrm>
            <a:off x="1021080" y="1363983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1) Rearrange</a:t>
            </a:r>
          </a:p>
        </p:txBody>
      </p:sp>
      <p:sp>
        <p:nvSpPr>
          <p:cNvPr id="38923" name="Rectangle 10"/>
          <p:cNvSpPr>
            <a:spLocks noChangeArrowheads="1"/>
          </p:cNvSpPr>
          <p:nvPr/>
        </p:nvSpPr>
        <p:spPr bwMode="auto">
          <a:xfrm>
            <a:off x="4604067" y="2128524"/>
            <a:ext cx="2743200" cy="342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T1</a:t>
            </a:r>
          </a:p>
        </p:txBody>
      </p:sp>
      <p:sp>
        <p:nvSpPr>
          <p:cNvPr id="38924" name="Rectangle 11"/>
          <p:cNvSpPr>
            <a:spLocks noChangeArrowheads="1"/>
          </p:cNvSpPr>
          <p:nvPr/>
        </p:nvSpPr>
        <p:spPr bwMode="auto">
          <a:xfrm>
            <a:off x="4604067" y="2471424"/>
            <a:ext cx="2743200" cy="342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T7</a:t>
            </a:r>
          </a:p>
        </p:txBody>
      </p:sp>
      <p:sp>
        <p:nvSpPr>
          <p:cNvPr id="38925" name="Rectangle 12"/>
          <p:cNvSpPr>
            <a:spLocks noChangeArrowheads="1"/>
          </p:cNvSpPr>
          <p:nvPr/>
        </p:nvSpPr>
        <p:spPr bwMode="auto">
          <a:xfrm>
            <a:off x="4604067" y="2814324"/>
            <a:ext cx="2743200" cy="342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T3</a:t>
            </a:r>
          </a:p>
        </p:txBody>
      </p:sp>
      <p:sp>
        <p:nvSpPr>
          <p:cNvPr id="38926" name="Rectangle 13"/>
          <p:cNvSpPr>
            <a:spLocks noChangeArrowheads="1"/>
          </p:cNvSpPr>
          <p:nvPr/>
        </p:nvSpPr>
        <p:spPr bwMode="auto">
          <a:xfrm>
            <a:off x="4604067" y="3157224"/>
            <a:ext cx="2743200" cy="342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T6</a:t>
            </a:r>
          </a:p>
        </p:txBody>
      </p:sp>
      <p:sp>
        <p:nvSpPr>
          <p:cNvPr id="38927" name="Rectangle 14"/>
          <p:cNvSpPr>
            <a:spLocks noChangeArrowheads="1"/>
          </p:cNvSpPr>
          <p:nvPr/>
        </p:nvSpPr>
        <p:spPr bwMode="auto">
          <a:xfrm>
            <a:off x="4604067" y="3500124"/>
            <a:ext cx="2743200" cy="342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T8</a:t>
            </a:r>
          </a:p>
        </p:txBody>
      </p:sp>
      <p:sp>
        <p:nvSpPr>
          <p:cNvPr id="38928" name="Text Box 15"/>
          <p:cNvSpPr txBox="1">
            <a:spLocks noChangeArrowheads="1"/>
          </p:cNvSpPr>
          <p:nvPr/>
        </p:nvSpPr>
        <p:spPr bwMode="auto">
          <a:xfrm>
            <a:off x="4451667" y="1363983"/>
            <a:ext cx="218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2) Linked list</a:t>
            </a:r>
          </a:p>
        </p:txBody>
      </p:sp>
      <p:sp>
        <p:nvSpPr>
          <p:cNvPr id="38929" name="Line 16"/>
          <p:cNvSpPr>
            <a:spLocks noChangeShapeType="1"/>
          </p:cNvSpPr>
          <p:nvPr/>
        </p:nvSpPr>
        <p:spPr bwMode="auto">
          <a:xfrm>
            <a:off x="6966267" y="2128524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Arc 17"/>
          <p:cNvSpPr>
            <a:spLocks/>
          </p:cNvSpPr>
          <p:nvPr/>
        </p:nvSpPr>
        <p:spPr bwMode="auto">
          <a:xfrm>
            <a:off x="7194867" y="2282512"/>
            <a:ext cx="381000" cy="608012"/>
          </a:xfrm>
          <a:custGeom>
            <a:avLst/>
            <a:gdLst>
              <a:gd name="T0" fmla="*/ 2147483647 w 21779"/>
              <a:gd name="T1" fmla="*/ 0 h 43200"/>
              <a:gd name="T2" fmla="*/ 0 w 21779"/>
              <a:gd name="T3" fmla="*/ 2147483647 h 43200"/>
              <a:gd name="T4" fmla="*/ 2147483647 w 21779"/>
              <a:gd name="T5" fmla="*/ 2147483647 h 43200"/>
              <a:gd name="T6" fmla="*/ 0 60000 65536"/>
              <a:gd name="T7" fmla="*/ 0 60000 65536"/>
              <a:gd name="T8" fmla="*/ 0 60000 65536"/>
              <a:gd name="T9" fmla="*/ 0 w 21779"/>
              <a:gd name="T10" fmla="*/ 0 h 43200"/>
              <a:gd name="T11" fmla="*/ 21779 w 21779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9" h="43200" fill="none" extrusionOk="0">
                <a:moveTo>
                  <a:pt x="178" y="0"/>
                </a:moveTo>
                <a:cubicBezTo>
                  <a:pt x="12108" y="0"/>
                  <a:pt x="21779" y="9670"/>
                  <a:pt x="21779" y="21600"/>
                </a:cubicBezTo>
                <a:cubicBezTo>
                  <a:pt x="21779" y="33529"/>
                  <a:pt x="12108" y="43200"/>
                  <a:pt x="179" y="43200"/>
                </a:cubicBezTo>
                <a:cubicBezTo>
                  <a:pt x="119" y="43200"/>
                  <a:pt x="59" y="43199"/>
                  <a:pt x="-1" y="43199"/>
                </a:cubicBezTo>
              </a:path>
              <a:path w="21779" h="43200" stroke="0" extrusionOk="0">
                <a:moveTo>
                  <a:pt x="178" y="0"/>
                </a:moveTo>
                <a:cubicBezTo>
                  <a:pt x="12108" y="0"/>
                  <a:pt x="21779" y="9670"/>
                  <a:pt x="21779" y="21600"/>
                </a:cubicBezTo>
                <a:cubicBezTo>
                  <a:pt x="21779" y="33529"/>
                  <a:pt x="12108" y="43200"/>
                  <a:pt x="179" y="43200"/>
                </a:cubicBezTo>
                <a:cubicBezTo>
                  <a:pt x="119" y="43200"/>
                  <a:pt x="59" y="43199"/>
                  <a:pt x="-1" y="43199"/>
                </a:cubicBezTo>
                <a:lnTo>
                  <a:pt x="179" y="21600"/>
                </a:lnTo>
                <a:lnTo>
                  <a:pt x="178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Arc 18"/>
          <p:cNvSpPr>
            <a:spLocks/>
          </p:cNvSpPr>
          <p:nvPr/>
        </p:nvSpPr>
        <p:spPr bwMode="auto">
          <a:xfrm>
            <a:off x="7194867" y="2966724"/>
            <a:ext cx="381000" cy="304800"/>
          </a:xfrm>
          <a:custGeom>
            <a:avLst/>
            <a:gdLst>
              <a:gd name="T0" fmla="*/ 2147483647 w 21779"/>
              <a:gd name="T1" fmla="*/ 0 h 43200"/>
              <a:gd name="T2" fmla="*/ 0 w 21779"/>
              <a:gd name="T3" fmla="*/ 2147483647 h 43200"/>
              <a:gd name="T4" fmla="*/ 2147483647 w 21779"/>
              <a:gd name="T5" fmla="*/ 2147483647 h 43200"/>
              <a:gd name="T6" fmla="*/ 0 60000 65536"/>
              <a:gd name="T7" fmla="*/ 0 60000 65536"/>
              <a:gd name="T8" fmla="*/ 0 60000 65536"/>
              <a:gd name="T9" fmla="*/ 0 w 21779"/>
              <a:gd name="T10" fmla="*/ 0 h 43200"/>
              <a:gd name="T11" fmla="*/ 21779 w 21779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79" h="43200" fill="none" extrusionOk="0">
                <a:moveTo>
                  <a:pt x="178" y="0"/>
                </a:moveTo>
                <a:cubicBezTo>
                  <a:pt x="12108" y="0"/>
                  <a:pt x="21779" y="9670"/>
                  <a:pt x="21779" y="21600"/>
                </a:cubicBezTo>
                <a:cubicBezTo>
                  <a:pt x="21779" y="33529"/>
                  <a:pt x="12108" y="43200"/>
                  <a:pt x="179" y="43200"/>
                </a:cubicBezTo>
                <a:cubicBezTo>
                  <a:pt x="119" y="43200"/>
                  <a:pt x="59" y="43199"/>
                  <a:pt x="-1" y="43199"/>
                </a:cubicBezTo>
              </a:path>
              <a:path w="21779" h="43200" stroke="0" extrusionOk="0">
                <a:moveTo>
                  <a:pt x="178" y="0"/>
                </a:moveTo>
                <a:cubicBezTo>
                  <a:pt x="12108" y="0"/>
                  <a:pt x="21779" y="9670"/>
                  <a:pt x="21779" y="21600"/>
                </a:cubicBezTo>
                <a:cubicBezTo>
                  <a:pt x="21779" y="33529"/>
                  <a:pt x="12108" y="43200"/>
                  <a:pt x="179" y="43200"/>
                </a:cubicBezTo>
                <a:cubicBezTo>
                  <a:pt x="119" y="43200"/>
                  <a:pt x="59" y="43199"/>
                  <a:pt x="-1" y="43199"/>
                </a:cubicBezTo>
                <a:lnTo>
                  <a:pt x="179" y="21600"/>
                </a:lnTo>
                <a:lnTo>
                  <a:pt x="178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2" name="Arc 19"/>
          <p:cNvSpPr>
            <a:spLocks/>
          </p:cNvSpPr>
          <p:nvPr/>
        </p:nvSpPr>
        <p:spPr bwMode="auto">
          <a:xfrm flipV="1">
            <a:off x="7193280" y="2585725"/>
            <a:ext cx="685800" cy="836613"/>
          </a:xfrm>
          <a:custGeom>
            <a:avLst/>
            <a:gdLst>
              <a:gd name="T0" fmla="*/ 2147483647 w 21804"/>
              <a:gd name="T1" fmla="*/ 0 h 43149"/>
              <a:gd name="T2" fmla="*/ 0 w 21804"/>
              <a:gd name="T3" fmla="*/ 2147483647 h 43149"/>
              <a:gd name="T4" fmla="*/ 2147483647 w 21804"/>
              <a:gd name="T5" fmla="*/ 2147483647 h 43149"/>
              <a:gd name="T6" fmla="*/ 0 60000 65536"/>
              <a:gd name="T7" fmla="*/ 0 60000 65536"/>
              <a:gd name="T8" fmla="*/ 0 60000 65536"/>
              <a:gd name="T9" fmla="*/ 0 w 21804"/>
              <a:gd name="T10" fmla="*/ 0 h 43149"/>
              <a:gd name="T11" fmla="*/ 21804 w 21804"/>
              <a:gd name="T12" fmla="*/ 43149 h 431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04" h="43149" fill="none" extrusionOk="0">
                <a:moveTo>
                  <a:pt x="1685" y="-1"/>
                </a:moveTo>
                <a:cubicBezTo>
                  <a:pt x="13012" y="778"/>
                  <a:pt x="21804" y="10194"/>
                  <a:pt x="21804" y="21549"/>
                </a:cubicBezTo>
                <a:cubicBezTo>
                  <a:pt x="21804" y="33478"/>
                  <a:pt x="12133" y="43149"/>
                  <a:pt x="204" y="43149"/>
                </a:cubicBezTo>
                <a:cubicBezTo>
                  <a:pt x="135" y="43149"/>
                  <a:pt x="67" y="43148"/>
                  <a:pt x="-1" y="43148"/>
                </a:cubicBezTo>
              </a:path>
              <a:path w="21804" h="43149" stroke="0" extrusionOk="0">
                <a:moveTo>
                  <a:pt x="1685" y="-1"/>
                </a:moveTo>
                <a:cubicBezTo>
                  <a:pt x="13012" y="778"/>
                  <a:pt x="21804" y="10194"/>
                  <a:pt x="21804" y="21549"/>
                </a:cubicBezTo>
                <a:cubicBezTo>
                  <a:pt x="21804" y="33478"/>
                  <a:pt x="12133" y="43149"/>
                  <a:pt x="204" y="43149"/>
                </a:cubicBezTo>
                <a:cubicBezTo>
                  <a:pt x="135" y="43149"/>
                  <a:pt x="67" y="43148"/>
                  <a:pt x="-1" y="43148"/>
                </a:cubicBezTo>
                <a:lnTo>
                  <a:pt x="204" y="21549"/>
                </a:lnTo>
                <a:lnTo>
                  <a:pt x="1685" y="-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Arc 20"/>
          <p:cNvSpPr>
            <a:spLocks/>
          </p:cNvSpPr>
          <p:nvPr/>
        </p:nvSpPr>
        <p:spPr bwMode="auto">
          <a:xfrm>
            <a:off x="7204393" y="2661924"/>
            <a:ext cx="449263" cy="1066800"/>
          </a:xfrm>
          <a:custGeom>
            <a:avLst/>
            <a:gdLst>
              <a:gd name="T0" fmla="*/ 0 w 25748"/>
              <a:gd name="T1" fmla="*/ 2147483647 h 43200"/>
              <a:gd name="T2" fmla="*/ 2147483647 w 25748"/>
              <a:gd name="T3" fmla="*/ 2147483647 h 43200"/>
              <a:gd name="T4" fmla="*/ 2147483647 w 25748"/>
              <a:gd name="T5" fmla="*/ 2147483647 h 43200"/>
              <a:gd name="T6" fmla="*/ 0 60000 65536"/>
              <a:gd name="T7" fmla="*/ 0 60000 65536"/>
              <a:gd name="T8" fmla="*/ 0 60000 65536"/>
              <a:gd name="T9" fmla="*/ 0 w 25748"/>
              <a:gd name="T10" fmla="*/ 0 h 43200"/>
              <a:gd name="T11" fmla="*/ 25748 w 25748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748" h="43200" fill="none" extrusionOk="0">
                <a:moveTo>
                  <a:pt x="0" y="402"/>
                </a:moveTo>
                <a:cubicBezTo>
                  <a:pt x="1366" y="134"/>
                  <a:pt x="2755" y="-1"/>
                  <a:pt x="4148" y="0"/>
                </a:cubicBezTo>
                <a:cubicBezTo>
                  <a:pt x="16077" y="0"/>
                  <a:pt x="25748" y="9670"/>
                  <a:pt x="25748" y="21600"/>
                </a:cubicBezTo>
                <a:cubicBezTo>
                  <a:pt x="25748" y="33529"/>
                  <a:pt x="16077" y="43200"/>
                  <a:pt x="4148" y="43200"/>
                </a:cubicBezTo>
                <a:cubicBezTo>
                  <a:pt x="2822" y="43200"/>
                  <a:pt x="1499" y="43077"/>
                  <a:pt x="195" y="42835"/>
                </a:cubicBezTo>
              </a:path>
              <a:path w="25748" h="43200" stroke="0" extrusionOk="0">
                <a:moveTo>
                  <a:pt x="0" y="402"/>
                </a:moveTo>
                <a:cubicBezTo>
                  <a:pt x="1366" y="134"/>
                  <a:pt x="2755" y="-1"/>
                  <a:pt x="4148" y="0"/>
                </a:cubicBezTo>
                <a:cubicBezTo>
                  <a:pt x="16077" y="0"/>
                  <a:pt x="25748" y="9670"/>
                  <a:pt x="25748" y="21600"/>
                </a:cubicBezTo>
                <a:cubicBezTo>
                  <a:pt x="25748" y="33529"/>
                  <a:pt x="16077" y="43200"/>
                  <a:pt x="4148" y="43200"/>
                </a:cubicBezTo>
                <a:cubicBezTo>
                  <a:pt x="2822" y="43200"/>
                  <a:pt x="1499" y="43077"/>
                  <a:pt x="195" y="42835"/>
                </a:cubicBezTo>
                <a:lnTo>
                  <a:pt x="4148" y="21600"/>
                </a:lnTo>
                <a:lnTo>
                  <a:pt x="0" y="402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65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863544-4716-4B37-BFFD-957F1B9A7F0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Sequencing Tuples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Inserting a new tuple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Difficult case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1198563" y="2457450"/>
            <a:ext cx="2743200" cy="342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T1</a:t>
            </a:r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1198563" y="2800350"/>
            <a:ext cx="2743200" cy="342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T4</a:t>
            </a:r>
          </a:p>
        </p:txBody>
      </p: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1198563" y="3143250"/>
            <a:ext cx="2743200" cy="342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T5</a:t>
            </a:r>
          </a:p>
        </p:txBody>
      </p:sp>
      <p:sp>
        <p:nvSpPr>
          <p:cNvPr id="39944" name="Rectangle 7"/>
          <p:cNvSpPr>
            <a:spLocks noChangeArrowheads="1"/>
          </p:cNvSpPr>
          <p:nvPr/>
        </p:nvSpPr>
        <p:spPr bwMode="auto">
          <a:xfrm>
            <a:off x="1198563" y="3486150"/>
            <a:ext cx="2743200" cy="342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T8</a:t>
            </a:r>
          </a:p>
        </p:txBody>
      </p:sp>
      <p:sp>
        <p:nvSpPr>
          <p:cNvPr id="39945" name="Rectangle 8"/>
          <p:cNvSpPr>
            <a:spLocks noChangeArrowheads="1"/>
          </p:cNvSpPr>
          <p:nvPr/>
        </p:nvSpPr>
        <p:spPr bwMode="auto">
          <a:xfrm>
            <a:off x="1198563" y="3829050"/>
            <a:ext cx="2743200" cy="342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T9</a:t>
            </a:r>
          </a:p>
        </p:txBody>
      </p:sp>
      <p:sp>
        <p:nvSpPr>
          <p:cNvPr id="39946" name="Rectangle 9"/>
          <p:cNvSpPr>
            <a:spLocks noChangeArrowheads="1"/>
          </p:cNvSpPr>
          <p:nvPr/>
        </p:nvSpPr>
        <p:spPr bwMode="auto">
          <a:xfrm>
            <a:off x="3535363" y="5174457"/>
            <a:ext cx="2743200" cy="342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  <a:ea typeface="Gulim" panose="020B0600000101010101" pitchFamily="34" charset="-127"/>
              </a:rPr>
              <a:t>T7</a:t>
            </a:r>
          </a:p>
        </p:txBody>
      </p:sp>
      <p:sp>
        <p:nvSpPr>
          <p:cNvPr id="39947" name="Line 10"/>
          <p:cNvSpPr>
            <a:spLocks noChangeShapeType="1"/>
          </p:cNvSpPr>
          <p:nvPr/>
        </p:nvSpPr>
        <p:spPr bwMode="auto">
          <a:xfrm flipH="1" flipV="1">
            <a:off x="2925763" y="4431507"/>
            <a:ext cx="914400" cy="628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Text Box 11"/>
          <p:cNvSpPr txBox="1">
            <a:spLocks noChangeArrowheads="1"/>
          </p:cNvSpPr>
          <p:nvPr/>
        </p:nvSpPr>
        <p:spPr bwMode="auto">
          <a:xfrm>
            <a:off x="3787726" y="4328131"/>
            <a:ext cx="470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06243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769090-5BDE-4345-834A-67CD0ADCB40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Sequencing Tuples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Overflow page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Reserving free space to avoid overflow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PCTFREE in DBMS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CREATE TABLE R(a </a:t>
            </a:r>
            <a:r>
              <a:rPr lang="en-US" altLang="en-US" dirty="0" err="1">
                <a:ea typeface="ＭＳ Ｐゴシック" panose="020B0600070205080204" pitchFamily="34" charset="-128"/>
              </a:rPr>
              <a:t>int</a:t>
            </a:r>
            <a:r>
              <a:rPr lang="en-US" altLang="en-US" dirty="0">
                <a:ea typeface="ＭＳ Ｐゴシック" panose="020B0600070205080204" pitchFamily="34" charset="-128"/>
              </a:rPr>
              <a:t>) PCTFREE 40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1593933" y="2404766"/>
            <a:ext cx="2743200" cy="342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T1</a:t>
            </a:r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1593933" y="2747666"/>
            <a:ext cx="2743200" cy="342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T2</a:t>
            </a:r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1593933" y="3090566"/>
            <a:ext cx="2743200" cy="342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T4</a:t>
            </a:r>
          </a:p>
        </p:txBody>
      </p:sp>
      <p:sp>
        <p:nvSpPr>
          <p:cNvPr id="40968" name="Rectangle 7"/>
          <p:cNvSpPr>
            <a:spLocks noChangeArrowheads="1"/>
          </p:cNvSpPr>
          <p:nvPr/>
        </p:nvSpPr>
        <p:spPr bwMode="auto">
          <a:xfrm>
            <a:off x="1593933" y="3433466"/>
            <a:ext cx="2743200" cy="342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T6</a:t>
            </a:r>
          </a:p>
        </p:txBody>
      </p:sp>
      <p:sp>
        <p:nvSpPr>
          <p:cNvPr id="40969" name="Rectangle 8"/>
          <p:cNvSpPr>
            <a:spLocks noChangeArrowheads="1"/>
          </p:cNvSpPr>
          <p:nvPr/>
        </p:nvSpPr>
        <p:spPr bwMode="auto">
          <a:xfrm>
            <a:off x="1593933" y="3776366"/>
            <a:ext cx="2743200" cy="342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T7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93933" y="2119016"/>
            <a:ext cx="6604000" cy="1485900"/>
            <a:chOff x="1920" y="1488"/>
            <a:chExt cx="3120" cy="1248"/>
          </a:xfrm>
        </p:grpSpPr>
        <p:sp>
          <p:nvSpPr>
            <p:cNvPr id="40972" name="Rectangle 10"/>
            <p:cNvSpPr>
              <a:spLocks noChangeArrowheads="1"/>
            </p:cNvSpPr>
            <p:nvPr/>
          </p:nvSpPr>
          <p:spPr bwMode="auto">
            <a:xfrm>
              <a:off x="1920" y="1488"/>
              <a:ext cx="1296" cy="28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header</a:t>
              </a:r>
            </a:p>
          </p:txBody>
        </p:sp>
        <p:sp>
          <p:nvSpPr>
            <p:cNvPr id="40973" name="Rectangle 11"/>
            <p:cNvSpPr>
              <a:spLocks noChangeArrowheads="1"/>
            </p:cNvSpPr>
            <p:nvPr/>
          </p:nvSpPr>
          <p:spPr bwMode="auto">
            <a:xfrm>
              <a:off x="3744" y="1872"/>
              <a:ext cx="1296" cy="28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T8</a:t>
              </a:r>
            </a:p>
          </p:txBody>
        </p:sp>
        <p:sp>
          <p:nvSpPr>
            <p:cNvPr id="40974" name="Rectangle 12"/>
            <p:cNvSpPr>
              <a:spLocks noChangeArrowheads="1"/>
            </p:cNvSpPr>
            <p:nvPr/>
          </p:nvSpPr>
          <p:spPr bwMode="auto">
            <a:xfrm>
              <a:off x="3744" y="2160"/>
              <a:ext cx="1296" cy="28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T9</a:t>
              </a:r>
            </a:p>
          </p:txBody>
        </p:sp>
        <p:sp>
          <p:nvSpPr>
            <p:cNvPr id="40975" name="Rectangle 13"/>
            <p:cNvSpPr>
              <a:spLocks noChangeArrowheads="1"/>
            </p:cNvSpPr>
            <p:nvPr/>
          </p:nvSpPr>
          <p:spPr bwMode="auto">
            <a:xfrm>
              <a:off x="3744" y="2448"/>
              <a:ext cx="1296" cy="28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40976" name="Rectangle 14"/>
            <p:cNvSpPr>
              <a:spLocks noChangeArrowheads="1"/>
            </p:cNvSpPr>
            <p:nvPr/>
          </p:nvSpPr>
          <p:spPr bwMode="auto">
            <a:xfrm>
              <a:off x="2976" y="1488"/>
              <a:ext cx="240" cy="28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40977" name="Freeform 15"/>
            <p:cNvSpPr>
              <a:spLocks/>
            </p:cNvSpPr>
            <p:nvPr/>
          </p:nvSpPr>
          <p:spPr bwMode="auto">
            <a:xfrm>
              <a:off x="3120" y="1544"/>
              <a:ext cx="624" cy="328"/>
            </a:xfrm>
            <a:custGeom>
              <a:avLst/>
              <a:gdLst>
                <a:gd name="T0" fmla="*/ 0 w 624"/>
                <a:gd name="T1" fmla="*/ 88 h 328"/>
                <a:gd name="T2" fmla="*/ 288 w 624"/>
                <a:gd name="T3" fmla="*/ 40 h 328"/>
                <a:gd name="T4" fmla="*/ 624 w 624"/>
                <a:gd name="T5" fmla="*/ 328 h 328"/>
                <a:gd name="T6" fmla="*/ 0 60000 65536"/>
                <a:gd name="T7" fmla="*/ 0 60000 65536"/>
                <a:gd name="T8" fmla="*/ 0 60000 65536"/>
                <a:gd name="T9" fmla="*/ 0 w 624"/>
                <a:gd name="T10" fmla="*/ 0 h 328"/>
                <a:gd name="T11" fmla="*/ 624 w 624"/>
                <a:gd name="T12" fmla="*/ 328 h 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328">
                  <a:moveTo>
                    <a:pt x="0" y="88"/>
                  </a:moveTo>
                  <a:cubicBezTo>
                    <a:pt x="92" y="44"/>
                    <a:pt x="184" y="0"/>
                    <a:pt x="288" y="40"/>
                  </a:cubicBezTo>
                  <a:cubicBezTo>
                    <a:pt x="392" y="80"/>
                    <a:pt x="576" y="280"/>
                    <a:pt x="624" y="328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71" name="Text Box 16"/>
          <p:cNvSpPr txBox="1">
            <a:spLocks noChangeArrowheads="1"/>
          </p:cNvSpPr>
          <p:nvPr/>
        </p:nvSpPr>
        <p:spPr bwMode="auto">
          <a:xfrm>
            <a:off x="5353134" y="2176167"/>
            <a:ext cx="2170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Overflow page</a:t>
            </a:r>
          </a:p>
        </p:txBody>
      </p:sp>
    </p:spTree>
    <p:extLst>
      <p:ext uri="{BB962C8B-B14F-4D97-AF65-F5344CB8AC3E}">
        <p14:creationId xmlns:p14="http://schemas.microsoft.com/office/powerpoint/2010/main" val="165285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Things to Remember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05288"/>
            <a:ext cx="10515600" cy="4951062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Spanned/</a:t>
            </a:r>
            <a:r>
              <a:rPr lang="en-US" altLang="en-US" dirty="0" err="1">
                <a:ea typeface="ＭＳ Ｐゴシック" panose="020B0600070205080204" pitchFamily="34" charset="-128"/>
              </a:rPr>
              <a:t>unspanned</a:t>
            </a:r>
            <a:r>
              <a:rPr lang="en-US" altLang="en-US" dirty="0">
                <a:ea typeface="ＭＳ Ｐゴシック" panose="020B0600070205080204" pitchFamily="34" charset="-128"/>
              </a:rPr>
              <a:t> tuples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Variable-length tuples (slotted page) 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Long tuples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Row-oriented vs column-oriented storage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Sequential file and search key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Problems with insertion (overflow page)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PCTFREE</a:t>
            </a:r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389DDB-11C3-485E-8B3C-87EBE6E76A3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848271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3492F0-AFCA-48E1-B46F-637736C2D4A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Files: Main Problem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1200" y="1600201"/>
            <a:ext cx="9347200" cy="4525963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How to store tables into disks?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Q: 512Byte block. 80Byte tuple. How to store?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27653" name="Group 4"/>
          <p:cNvGrpSpPr>
            <a:grpSpLocks/>
          </p:cNvGrpSpPr>
          <p:nvPr/>
        </p:nvGrpSpPr>
        <p:grpSpPr bwMode="auto">
          <a:xfrm>
            <a:off x="8077200" y="2286000"/>
            <a:ext cx="1066800" cy="4191000"/>
            <a:chOff x="2928" y="1824"/>
            <a:chExt cx="432" cy="2880"/>
          </a:xfrm>
        </p:grpSpPr>
        <p:sp>
          <p:nvSpPr>
            <p:cNvPr id="27677" name="Rectangle 5"/>
            <p:cNvSpPr>
              <a:spLocks noChangeArrowheads="1"/>
            </p:cNvSpPr>
            <p:nvPr/>
          </p:nvSpPr>
          <p:spPr bwMode="auto">
            <a:xfrm>
              <a:off x="2928" y="1824"/>
              <a:ext cx="432" cy="4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7678" name="Rectangle 6"/>
            <p:cNvSpPr>
              <a:spLocks noChangeArrowheads="1"/>
            </p:cNvSpPr>
            <p:nvPr/>
          </p:nvSpPr>
          <p:spPr bwMode="auto">
            <a:xfrm>
              <a:off x="2928" y="2304"/>
              <a:ext cx="432" cy="4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7679" name="Rectangle 7"/>
            <p:cNvSpPr>
              <a:spLocks noChangeArrowheads="1"/>
            </p:cNvSpPr>
            <p:nvPr/>
          </p:nvSpPr>
          <p:spPr bwMode="auto">
            <a:xfrm>
              <a:off x="2928" y="2784"/>
              <a:ext cx="432" cy="4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7680" name="Rectangle 8"/>
            <p:cNvSpPr>
              <a:spLocks noChangeArrowheads="1"/>
            </p:cNvSpPr>
            <p:nvPr/>
          </p:nvSpPr>
          <p:spPr bwMode="auto">
            <a:xfrm>
              <a:off x="2928" y="3264"/>
              <a:ext cx="432" cy="4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7681" name="Rectangle 9"/>
            <p:cNvSpPr>
              <a:spLocks noChangeArrowheads="1"/>
            </p:cNvSpPr>
            <p:nvPr/>
          </p:nvSpPr>
          <p:spPr bwMode="auto">
            <a:xfrm>
              <a:off x="2928" y="3744"/>
              <a:ext cx="432" cy="4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7682" name="Rectangle 10"/>
            <p:cNvSpPr>
              <a:spLocks noChangeArrowheads="1"/>
            </p:cNvSpPr>
            <p:nvPr/>
          </p:nvSpPr>
          <p:spPr bwMode="auto">
            <a:xfrm>
              <a:off x="2928" y="4224"/>
              <a:ext cx="432" cy="4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</p:grpSp>
      <p:sp>
        <p:nvSpPr>
          <p:cNvPr id="27654" name="Line 11"/>
          <p:cNvSpPr>
            <a:spLocks noChangeShapeType="1"/>
          </p:cNvSpPr>
          <p:nvPr/>
        </p:nvSpPr>
        <p:spPr bwMode="auto">
          <a:xfrm flipV="1">
            <a:off x="6477000" y="4191000"/>
            <a:ext cx="116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732" name="Group 12"/>
          <p:cNvGraphicFramePr>
            <a:graphicFrameLocks noGrp="1"/>
          </p:cNvGraphicFramePr>
          <p:nvPr>
            <p:ph sz="half" idx="2"/>
          </p:nvPr>
        </p:nvGraphicFramePr>
        <p:xfrm>
          <a:off x="2336800" y="3543301"/>
          <a:ext cx="3556000" cy="1584400"/>
        </p:xfrm>
        <a:graphic>
          <a:graphicData uri="http://schemas.openxmlformats.org/drawingml/2006/table">
            <a:tbl>
              <a:tblPr/>
              <a:tblGrid>
                <a:gridCol w="142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7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Jane</a:t>
                      </a:r>
                    </a:p>
                  </a:txBody>
                  <a:tcPr marT="45650" marB="456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CS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3.7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Susan</a:t>
                      </a:r>
                    </a:p>
                  </a:txBody>
                  <a:tcPr marT="45650" marB="456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1.8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</a:txBody>
                  <a:tcPr marT="45650" marB="456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EE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2.6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Tony</a:t>
                      </a:r>
                    </a:p>
                  </a:txBody>
                  <a:tcPr marT="45650" marB="456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CS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79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E36796-E327-4B70-BE14-D1DA1859128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Spanned vs Unspanned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Unspanned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Spanned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Q: Maximum space waste for unspanned?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grpSp>
        <p:nvGrpSpPr>
          <p:cNvPr id="29701" name="Group 4"/>
          <p:cNvGrpSpPr>
            <a:grpSpLocks/>
          </p:cNvGrpSpPr>
          <p:nvPr/>
        </p:nvGrpSpPr>
        <p:grpSpPr bwMode="auto">
          <a:xfrm>
            <a:off x="3276600" y="2133600"/>
            <a:ext cx="2844800" cy="1371600"/>
            <a:chOff x="816" y="1920"/>
            <a:chExt cx="1728" cy="1152"/>
          </a:xfrm>
        </p:grpSpPr>
        <p:sp>
          <p:nvSpPr>
            <p:cNvPr id="29739" name="Rectangle 5"/>
            <p:cNvSpPr>
              <a:spLocks noChangeArrowheads="1"/>
            </p:cNvSpPr>
            <p:nvPr/>
          </p:nvSpPr>
          <p:spPr bwMode="auto">
            <a:xfrm>
              <a:off x="816" y="1920"/>
              <a:ext cx="1728" cy="105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9740" name="Line 6"/>
            <p:cNvSpPr>
              <a:spLocks noChangeShapeType="1"/>
            </p:cNvSpPr>
            <p:nvPr/>
          </p:nvSpPr>
          <p:spPr bwMode="auto">
            <a:xfrm>
              <a:off x="816" y="2258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1" name="Line 7"/>
            <p:cNvSpPr>
              <a:spLocks noChangeShapeType="1"/>
            </p:cNvSpPr>
            <p:nvPr/>
          </p:nvSpPr>
          <p:spPr bwMode="auto">
            <a:xfrm>
              <a:off x="816" y="2637"/>
              <a:ext cx="172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2" name="Line 8"/>
            <p:cNvSpPr>
              <a:spLocks noChangeShapeType="1"/>
            </p:cNvSpPr>
            <p:nvPr/>
          </p:nvSpPr>
          <p:spPr bwMode="auto">
            <a:xfrm>
              <a:off x="816" y="2975"/>
              <a:ext cx="172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3" name="Line 9"/>
            <p:cNvSpPr>
              <a:spLocks noChangeShapeType="1"/>
            </p:cNvSpPr>
            <p:nvPr/>
          </p:nvSpPr>
          <p:spPr bwMode="auto">
            <a:xfrm>
              <a:off x="2006" y="2300"/>
              <a:ext cx="1" cy="3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4" name="Line 10"/>
            <p:cNvSpPr>
              <a:spLocks noChangeShapeType="1"/>
            </p:cNvSpPr>
            <p:nvPr/>
          </p:nvSpPr>
          <p:spPr bwMode="auto">
            <a:xfrm>
              <a:off x="1699" y="2637"/>
              <a:ext cx="1" cy="3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5" name="Line 11"/>
            <p:cNvSpPr>
              <a:spLocks noChangeShapeType="1"/>
            </p:cNvSpPr>
            <p:nvPr/>
          </p:nvSpPr>
          <p:spPr bwMode="auto">
            <a:xfrm>
              <a:off x="2314" y="1920"/>
              <a:ext cx="0" cy="3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6" name="Rectangle 12"/>
            <p:cNvSpPr>
              <a:spLocks noChangeArrowheads="1"/>
            </p:cNvSpPr>
            <p:nvPr/>
          </p:nvSpPr>
          <p:spPr bwMode="auto">
            <a:xfrm>
              <a:off x="1699" y="2637"/>
              <a:ext cx="845" cy="33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9747" name="Text Box 13"/>
            <p:cNvSpPr txBox="1">
              <a:spLocks noChangeArrowheads="1"/>
            </p:cNvSpPr>
            <p:nvPr/>
          </p:nvSpPr>
          <p:spPr bwMode="auto">
            <a:xfrm>
              <a:off x="1392" y="1975"/>
              <a:ext cx="328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T1</a:t>
              </a:r>
            </a:p>
          </p:txBody>
        </p:sp>
        <p:sp>
          <p:nvSpPr>
            <p:cNvPr id="29748" name="Text Box 14"/>
            <p:cNvSpPr txBox="1">
              <a:spLocks noChangeArrowheads="1"/>
            </p:cNvSpPr>
            <p:nvPr/>
          </p:nvSpPr>
          <p:spPr bwMode="auto">
            <a:xfrm>
              <a:off x="1200" y="2304"/>
              <a:ext cx="328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T2</a:t>
              </a:r>
            </a:p>
          </p:txBody>
        </p:sp>
        <p:sp>
          <p:nvSpPr>
            <p:cNvPr id="29749" name="Text Box 15"/>
            <p:cNvSpPr txBox="1">
              <a:spLocks noChangeArrowheads="1"/>
            </p:cNvSpPr>
            <p:nvPr/>
          </p:nvSpPr>
          <p:spPr bwMode="auto">
            <a:xfrm>
              <a:off x="912" y="2688"/>
              <a:ext cx="54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T3</a:t>
              </a:r>
            </a:p>
          </p:txBody>
        </p:sp>
      </p:grpSp>
      <p:grpSp>
        <p:nvGrpSpPr>
          <p:cNvPr id="29702" name="Group 16"/>
          <p:cNvGrpSpPr>
            <a:grpSpLocks/>
          </p:cNvGrpSpPr>
          <p:nvPr/>
        </p:nvGrpSpPr>
        <p:grpSpPr bwMode="auto">
          <a:xfrm>
            <a:off x="6731000" y="2133600"/>
            <a:ext cx="2844800" cy="1371600"/>
            <a:chOff x="816" y="1920"/>
            <a:chExt cx="1728" cy="1152"/>
          </a:xfrm>
        </p:grpSpPr>
        <p:sp>
          <p:nvSpPr>
            <p:cNvPr id="29728" name="Rectangle 17"/>
            <p:cNvSpPr>
              <a:spLocks noChangeArrowheads="1"/>
            </p:cNvSpPr>
            <p:nvPr/>
          </p:nvSpPr>
          <p:spPr bwMode="auto">
            <a:xfrm>
              <a:off x="816" y="1920"/>
              <a:ext cx="1728" cy="105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9729" name="Line 18"/>
            <p:cNvSpPr>
              <a:spLocks noChangeShapeType="1"/>
            </p:cNvSpPr>
            <p:nvPr/>
          </p:nvSpPr>
          <p:spPr bwMode="auto">
            <a:xfrm>
              <a:off x="816" y="2258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Line 19"/>
            <p:cNvSpPr>
              <a:spLocks noChangeShapeType="1"/>
            </p:cNvSpPr>
            <p:nvPr/>
          </p:nvSpPr>
          <p:spPr bwMode="auto">
            <a:xfrm>
              <a:off x="816" y="2637"/>
              <a:ext cx="172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Line 20"/>
            <p:cNvSpPr>
              <a:spLocks noChangeShapeType="1"/>
            </p:cNvSpPr>
            <p:nvPr/>
          </p:nvSpPr>
          <p:spPr bwMode="auto">
            <a:xfrm>
              <a:off x="816" y="2975"/>
              <a:ext cx="1728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Line 21"/>
            <p:cNvSpPr>
              <a:spLocks noChangeShapeType="1"/>
            </p:cNvSpPr>
            <p:nvPr/>
          </p:nvSpPr>
          <p:spPr bwMode="auto">
            <a:xfrm>
              <a:off x="2006" y="2300"/>
              <a:ext cx="1" cy="3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Line 22"/>
            <p:cNvSpPr>
              <a:spLocks noChangeShapeType="1"/>
            </p:cNvSpPr>
            <p:nvPr/>
          </p:nvSpPr>
          <p:spPr bwMode="auto">
            <a:xfrm>
              <a:off x="1699" y="2637"/>
              <a:ext cx="1" cy="3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Line 23"/>
            <p:cNvSpPr>
              <a:spLocks noChangeShapeType="1"/>
            </p:cNvSpPr>
            <p:nvPr/>
          </p:nvSpPr>
          <p:spPr bwMode="auto">
            <a:xfrm>
              <a:off x="2314" y="1920"/>
              <a:ext cx="0" cy="3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Rectangle 24"/>
            <p:cNvSpPr>
              <a:spLocks noChangeArrowheads="1"/>
            </p:cNvSpPr>
            <p:nvPr/>
          </p:nvSpPr>
          <p:spPr bwMode="auto">
            <a:xfrm>
              <a:off x="1699" y="2637"/>
              <a:ext cx="845" cy="33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9736" name="Text Box 25"/>
            <p:cNvSpPr txBox="1">
              <a:spLocks noChangeArrowheads="1"/>
            </p:cNvSpPr>
            <p:nvPr/>
          </p:nvSpPr>
          <p:spPr bwMode="auto">
            <a:xfrm>
              <a:off x="1392" y="1975"/>
              <a:ext cx="328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T4</a:t>
              </a:r>
            </a:p>
          </p:txBody>
        </p:sp>
        <p:sp>
          <p:nvSpPr>
            <p:cNvPr id="29737" name="Text Box 26"/>
            <p:cNvSpPr txBox="1">
              <a:spLocks noChangeArrowheads="1"/>
            </p:cNvSpPr>
            <p:nvPr/>
          </p:nvSpPr>
          <p:spPr bwMode="auto">
            <a:xfrm>
              <a:off x="1200" y="2304"/>
              <a:ext cx="328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T5</a:t>
              </a:r>
            </a:p>
          </p:txBody>
        </p:sp>
        <p:sp>
          <p:nvSpPr>
            <p:cNvPr id="29738" name="Text Box 27"/>
            <p:cNvSpPr txBox="1">
              <a:spLocks noChangeArrowheads="1"/>
            </p:cNvSpPr>
            <p:nvPr/>
          </p:nvSpPr>
          <p:spPr bwMode="auto">
            <a:xfrm>
              <a:off x="912" y="2688"/>
              <a:ext cx="54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T6</a:t>
              </a:r>
            </a:p>
          </p:txBody>
        </p:sp>
      </p:grpSp>
      <p:grpSp>
        <p:nvGrpSpPr>
          <p:cNvPr id="29703" name="Group 28"/>
          <p:cNvGrpSpPr>
            <a:grpSpLocks/>
          </p:cNvGrpSpPr>
          <p:nvPr/>
        </p:nvGrpSpPr>
        <p:grpSpPr bwMode="auto">
          <a:xfrm>
            <a:off x="3200400" y="4038600"/>
            <a:ext cx="2844800" cy="1371600"/>
            <a:chOff x="816" y="3840"/>
            <a:chExt cx="1344" cy="1152"/>
          </a:xfrm>
        </p:grpSpPr>
        <p:sp>
          <p:nvSpPr>
            <p:cNvPr id="29717" name="Rectangle 29"/>
            <p:cNvSpPr>
              <a:spLocks noChangeArrowheads="1"/>
            </p:cNvSpPr>
            <p:nvPr/>
          </p:nvSpPr>
          <p:spPr bwMode="auto">
            <a:xfrm>
              <a:off x="816" y="3840"/>
              <a:ext cx="1344" cy="105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9718" name="Line 30"/>
            <p:cNvSpPr>
              <a:spLocks noChangeShapeType="1"/>
            </p:cNvSpPr>
            <p:nvPr/>
          </p:nvSpPr>
          <p:spPr bwMode="auto">
            <a:xfrm>
              <a:off x="816" y="4178"/>
              <a:ext cx="13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Line 31"/>
            <p:cNvSpPr>
              <a:spLocks noChangeShapeType="1"/>
            </p:cNvSpPr>
            <p:nvPr/>
          </p:nvSpPr>
          <p:spPr bwMode="auto">
            <a:xfrm>
              <a:off x="816" y="4557"/>
              <a:ext cx="134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Line 32"/>
            <p:cNvSpPr>
              <a:spLocks noChangeShapeType="1"/>
            </p:cNvSpPr>
            <p:nvPr/>
          </p:nvSpPr>
          <p:spPr bwMode="auto">
            <a:xfrm>
              <a:off x="816" y="4895"/>
              <a:ext cx="134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Line 33"/>
            <p:cNvSpPr>
              <a:spLocks noChangeShapeType="1"/>
            </p:cNvSpPr>
            <p:nvPr/>
          </p:nvSpPr>
          <p:spPr bwMode="auto">
            <a:xfrm>
              <a:off x="1742" y="4220"/>
              <a:ext cx="0" cy="3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Line 34"/>
            <p:cNvSpPr>
              <a:spLocks noChangeShapeType="1"/>
            </p:cNvSpPr>
            <p:nvPr/>
          </p:nvSpPr>
          <p:spPr bwMode="auto">
            <a:xfrm>
              <a:off x="1503" y="4557"/>
              <a:ext cx="1" cy="3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35"/>
            <p:cNvSpPr>
              <a:spLocks noChangeShapeType="1"/>
            </p:cNvSpPr>
            <p:nvPr/>
          </p:nvSpPr>
          <p:spPr bwMode="auto">
            <a:xfrm>
              <a:off x="1981" y="3840"/>
              <a:ext cx="0" cy="3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Text Box 36"/>
            <p:cNvSpPr txBox="1">
              <a:spLocks noChangeArrowheads="1"/>
            </p:cNvSpPr>
            <p:nvPr/>
          </p:nvSpPr>
          <p:spPr bwMode="auto">
            <a:xfrm>
              <a:off x="1264" y="3895"/>
              <a:ext cx="25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T1</a:t>
              </a:r>
            </a:p>
          </p:txBody>
        </p:sp>
        <p:sp>
          <p:nvSpPr>
            <p:cNvPr id="29725" name="Text Box 37"/>
            <p:cNvSpPr txBox="1">
              <a:spLocks noChangeArrowheads="1"/>
            </p:cNvSpPr>
            <p:nvPr/>
          </p:nvSpPr>
          <p:spPr bwMode="auto">
            <a:xfrm>
              <a:off x="1115" y="4224"/>
              <a:ext cx="25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T2</a:t>
              </a:r>
            </a:p>
          </p:txBody>
        </p:sp>
        <p:sp>
          <p:nvSpPr>
            <p:cNvPr id="29726" name="Text Box 38"/>
            <p:cNvSpPr txBox="1">
              <a:spLocks noChangeArrowheads="1"/>
            </p:cNvSpPr>
            <p:nvPr/>
          </p:nvSpPr>
          <p:spPr bwMode="auto">
            <a:xfrm>
              <a:off x="891" y="4608"/>
              <a:ext cx="42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T3</a:t>
              </a:r>
            </a:p>
          </p:txBody>
        </p:sp>
        <p:sp>
          <p:nvSpPr>
            <p:cNvPr id="29727" name="Text Box 39"/>
            <p:cNvSpPr txBox="1">
              <a:spLocks noChangeArrowheads="1"/>
            </p:cNvSpPr>
            <p:nvPr/>
          </p:nvSpPr>
          <p:spPr bwMode="auto">
            <a:xfrm>
              <a:off x="1680" y="4608"/>
              <a:ext cx="42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T4</a:t>
              </a:r>
            </a:p>
          </p:txBody>
        </p:sp>
      </p:grpSp>
      <p:grpSp>
        <p:nvGrpSpPr>
          <p:cNvPr id="29704" name="Group 40"/>
          <p:cNvGrpSpPr>
            <a:grpSpLocks/>
          </p:cNvGrpSpPr>
          <p:nvPr/>
        </p:nvGrpSpPr>
        <p:grpSpPr bwMode="auto">
          <a:xfrm>
            <a:off x="6654801" y="4038600"/>
            <a:ext cx="3033713" cy="1377956"/>
            <a:chOff x="2448" y="3840"/>
            <a:chExt cx="1433" cy="1156"/>
          </a:xfrm>
        </p:grpSpPr>
        <p:sp>
          <p:nvSpPr>
            <p:cNvPr id="29705" name="Rectangle 41"/>
            <p:cNvSpPr>
              <a:spLocks noChangeArrowheads="1"/>
            </p:cNvSpPr>
            <p:nvPr/>
          </p:nvSpPr>
          <p:spPr bwMode="auto">
            <a:xfrm>
              <a:off x="2448" y="3840"/>
              <a:ext cx="1344" cy="105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9706" name="Line 42"/>
            <p:cNvSpPr>
              <a:spLocks noChangeShapeType="1"/>
            </p:cNvSpPr>
            <p:nvPr/>
          </p:nvSpPr>
          <p:spPr bwMode="auto">
            <a:xfrm>
              <a:off x="2448" y="4178"/>
              <a:ext cx="13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Line 43"/>
            <p:cNvSpPr>
              <a:spLocks noChangeShapeType="1"/>
            </p:cNvSpPr>
            <p:nvPr/>
          </p:nvSpPr>
          <p:spPr bwMode="auto">
            <a:xfrm>
              <a:off x="2448" y="4557"/>
              <a:ext cx="134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Line 44"/>
            <p:cNvSpPr>
              <a:spLocks noChangeShapeType="1"/>
            </p:cNvSpPr>
            <p:nvPr/>
          </p:nvSpPr>
          <p:spPr bwMode="auto">
            <a:xfrm>
              <a:off x="2448" y="4895"/>
              <a:ext cx="134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Line 45"/>
            <p:cNvSpPr>
              <a:spLocks noChangeShapeType="1"/>
            </p:cNvSpPr>
            <p:nvPr/>
          </p:nvSpPr>
          <p:spPr bwMode="auto">
            <a:xfrm>
              <a:off x="2736" y="4224"/>
              <a:ext cx="0" cy="3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Line 46"/>
            <p:cNvSpPr>
              <a:spLocks noChangeShapeType="1"/>
            </p:cNvSpPr>
            <p:nvPr/>
          </p:nvSpPr>
          <p:spPr bwMode="auto">
            <a:xfrm>
              <a:off x="3456" y="4560"/>
              <a:ext cx="1" cy="3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Line 47"/>
            <p:cNvSpPr>
              <a:spLocks noChangeShapeType="1"/>
            </p:cNvSpPr>
            <p:nvPr/>
          </p:nvSpPr>
          <p:spPr bwMode="auto">
            <a:xfrm>
              <a:off x="2976" y="3840"/>
              <a:ext cx="0" cy="3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Text Box 48"/>
            <p:cNvSpPr txBox="1">
              <a:spLocks noChangeArrowheads="1"/>
            </p:cNvSpPr>
            <p:nvPr/>
          </p:nvSpPr>
          <p:spPr bwMode="auto">
            <a:xfrm>
              <a:off x="2544" y="3888"/>
              <a:ext cx="25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T4</a:t>
              </a:r>
            </a:p>
          </p:txBody>
        </p:sp>
        <p:sp>
          <p:nvSpPr>
            <p:cNvPr id="29713" name="Text Box 49"/>
            <p:cNvSpPr txBox="1">
              <a:spLocks noChangeArrowheads="1"/>
            </p:cNvSpPr>
            <p:nvPr/>
          </p:nvSpPr>
          <p:spPr bwMode="auto">
            <a:xfrm>
              <a:off x="3120" y="4224"/>
              <a:ext cx="257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T6</a:t>
              </a:r>
            </a:p>
          </p:txBody>
        </p:sp>
        <p:sp>
          <p:nvSpPr>
            <p:cNvPr id="29714" name="Text Box 50"/>
            <p:cNvSpPr txBox="1">
              <a:spLocks noChangeArrowheads="1"/>
            </p:cNvSpPr>
            <p:nvPr/>
          </p:nvSpPr>
          <p:spPr bwMode="auto">
            <a:xfrm>
              <a:off x="2784" y="4609"/>
              <a:ext cx="425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T7</a:t>
              </a:r>
            </a:p>
          </p:txBody>
        </p:sp>
        <p:sp>
          <p:nvSpPr>
            <p:cNvPr id="29715" name="Text Box 51"/>
            <p:cNvSpPr txBox="1">
              <a:spLocks noChangeArrowheads="1"/>
            </p:cNvSpPr>
            <p:nvPr/>
          </p:nvSpPr>
          <p:spPr bwMode="auto">
            <a:xfrm>
              <a:off x="3216" y="3888"/>
              <a:ext cx="25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T5</a:t>
              </a:r>
            </a:p>
          </p:txBody>
        </p:sp>
        <p:sp>
          <p:nvSpPr>
            <p:cNvPr id="29716" name="Text Box 52"/>
            <p:cNvSpPr txBox="1">
              <a:spLocks noChangeArrowheads="1"/>
            </p:cNvSpPr>
            <p:nvPr/>
          </p:nvSpPr>
          <p:spPr bwMode="auto">
            <a:xfrm>
              <a:off x="3456" y="4608"/>
              <a:ext cx="425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5835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B7A7D6-B7BF-4942-A40A-49F7193085E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Variable-Length Tuples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How do we store them?</a:t>
            </a: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2438400" y="2667001"/>
            <a:ext cx="3187700" cy="49244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T1</a:t>
            </a: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2438400" y="3200401"/>
            <a:ext cx="1219200" cy="49244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T2</a:t>
            </a: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2438400" y="3733801"/>
            <a:ext cx="7620000" cy="49244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T3</a:t>
            </a: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2438400" y="4267201"/>
            <a:ext cx="4978400" cy="49244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T4</a:t>
            </a:r>
          </a:p>
        </p:txBody>
      </p:sp>
    </p:spTree>
    <p:extLst>
      <p:ext uri="{BB962C8B-B14F-4D97-AF65-F5344CB8AC3E}">
        <p14:creationId xmlns:p14="http://schemas.microsoft.com/office/powerpoint/2010/main" val="666217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4BBDED-A274-4AB3-AB46-F8D51728824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Reserved Space 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Reserve the maximum space for each tuple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Q: Any problem?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3048000" y="2001520"/>
            <a:ext cx="5994400" cy="2400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1750" name="Line 5"/>
          <p:cNvSpPr>
            <a:spLocks noChangeShapeType="1"/>
          </p:cNvSpPr>
          <p:nvPr/>
        </p:nvSpPr>
        <p:spPr bwMode="auto">
          <a:xfrm>
            <a:off x="3048000" y="2401570"/>
            <a:ext cx="599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Line 6"/>
          <p:cNvSpPr>
            <a:spLocks noChangeShapeType="1"/>
          </p:cNvSpPr>
          <p:nvPr/>
        </p:nvSpPr>
        <p:spPr bwMode="auto">
          <a:xfrm>
            <a:off x="3048000" y="2801620"/>
            <a:ext cx="599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7"/>
          <p:cNvSpPr>
            <a:spLocks noChangeShapeType="1"/>
          </p:cNvSpPr>
          <p:nvPr/>
        </p:nvSpPr>
        <p:spPr bwMode="auto">
          <a:xfrm>
            <a:off x="3048000" y="3201670"/>
            <a:ext cx="599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3048000" y="3601720"/>
            <a:ext cx="599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3048000" y="4001770"/>
            <a:ext cx="599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Rectangle 10"/>
          <p:cNvSpPr>
            <a:spLocks noChangeArrowheads="1"/>
          </p:cNvSpPr>
          <p:nvPr/>
        </p:nvSpPr>
        <p:spPr bwMode="auto">
          <a:xfrm>
            <a:off x="4368800" y="2001520"/>
            <a:ext cx="4673600" cy="4000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1756" name="Rectangle 11"/>
          <p:cNvSpPr>
            <a:spLocks noChangeArrowheads="1"/>
          </p:cNvSpPr>
          <p:nvPr/>
        </p:nvSpPr>
        <p:spPr bwMode="auto">
          <a:xfrm>
            <a:off x="4876800" y="2401570"/>
            <a:ext cx="4165600" cy="4000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1757" name="Rectangle 12"/>
          <p:cNvSpPr>
            <a:spLocks noChangeArrowheads="1"/>
          </p:cNvSpPr>
          <p:nvPr/>
        </p:nvSpPr>
        <p:spPr bwMode="auto">
          <a:xfrm>
            <a:off x="5283200" y="2801620"/>
            <a:ext cx="3759200" cy="4000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1758" name="Rectangle 13"/>
          <p:cNvSpPr>
            <a:spLocks noChangeArrowheads="1"/>
          </p:cNvSpPr>
          <p:nvPr/>
        </p:nvSpPr>
        <p:spPr bwMode="auto">
          <a:xfrm>
            <a:off x="8636000" y="3201670"/>
            <a:ext cx="406400" cy="4000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1759" name="Rectangle 14"/>
          <p:cNvSpPr>
            <a:spLocks noChangeArrowheads="1"/>
          </p:cNvSpPr>
          <p:nvPr/>
        </p:nvSpPr>
        <p:spPr bwMode="auto">
          <a:xfrm>
            <a:off x="3860800" y="3601720"/>
            <a:ext cx="5181600" cy="4000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1760" name="Rectangle 15"/>
          <p:cNvSpPr>
            <a:spLocks noChangeArrowheads="1"/>
          </p:cNvSpPr>
          <p:nvPr/>
        </p:nvSpPr>
        <p:spPr bwMode="auto">
          <a:xfrm>
            <a:off x="6299200" y="4001770"/>
            <a:ext cx="2743200" cy="4000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1761" name="Text Box 16"/>
          <p:cNvSpPr txBox="1">
            <a:spLocks noChangeArrowheads="1"/>
          </p:cNvSpPr>
          <p:nvPr/>
        </p:nvSpPr>
        <p:spPr bwMode="auto">
          <a:xfrm>
            <a:off x="3352800" y="192532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T1</a:t>
            </a:r>
          </a:p>
        </p:txBody>
      </p:sp>
      <p:sp>
        <p:nvSpPr>
          <p:cNvPr id="31762" name="Text Box 17"/>
          <p:cNvSpPr txBox="1">
            <a:spLocks noChangeArrowheads="1"/>
          </p:cNvSpPr>
          <p:nvPr/>
        </p:nvSpPr>
        <p:spPr bwMode="auto">
          <a:xfrm>
            <a:off x="3657600" y="232537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T2</a:t>
            </a:r>
          </a:p>
        </p:txBody>
      </p:sp>
      <p:sp>
        <p:nvSpPr>
          <p:cNvPr id="31763" name="Text Box 18"/>
          <p:cNvSpPr txBox="1">
            <a:spLocks noChangeArrowheads="1"/>
          </p:cNvSpPr>
          <p:nvPr/>
        </p:nvSpPr>
        <p:spPr bwMode="auto">
          <a:xfrm>
            <a:off x="3759200" y="272542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T3</a:t>
            </a:r>
          </a:p>
        </p:txBody>
      </p:sp>
      <p:sp>
        <p:nvSpPr>
          <p:cNvPr id="31764" name="Text Box 19"/>
          <p:cNvSpPr txBox="1">
            <a:spLocks noChangeArrowheads="1"/>
          </p:cNvSpPr>
          <p:nvPr/>
        </p:nvSpPr>
        <p:spPr bwMode="auto">
          <a:xfrm>
            <a:off x="5410200" y="314452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T4</a:t>
            </a:r>
          </a:p>
        </p:txBody>
      </p:sp>
      <p:sp>
        <p:nvSpPr>
          <p:cNvPr id="31765" name="Text Box 20"/>
          <p:cNvSpPr txBox="1">
            <a:spLocks noChangeArrowheads="1"/>
          </p:cNvSpPr>
          <p:nvPr/>
        </p:nvSpPr>
        <p:spPr bwMode="auto">
          <a:xfrm>
            <a:off x="3149600" y="352552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T5</a:t>
            </a:r>
          </a:p>
        </p:txBody>
      </p:sp>
      <p:sp>
        <p:nvSpPr>
          <p:cNvPr id="31766" name="Text Box 21"/>
          <p:cNvSpPr txBox="1">
            <a:spLocks noChangeArrowheads="1"/>
          </p:cNvSpPr>
          <p:nvPr/>
        </p:nvSpPr>
        <p:spPr bwMode="auto">
          <a:xfrm>
            <a:off x="4343400" y="398272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T6</a:t>
            </a:r>
          </a:p>
        </p:txBody>
      </p:sp>
    </p:spTree>
    <p:extLst>
      <p:ext uri="{BB962C8B-B14F-4D97-AF65-F5344CB8AC3E}">
        <p14:creationId xmlns:p14="http://schemas.microsoft.com/office/powerpoint/2010/main" val="1587417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9CA207-DAC6-448A-92FE-B4A04C170C1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Variable-Length Space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560" y="1295400"/>
            <a:ext cx="9286240" cy="4800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Pack tuples tightly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Q: How do we know the end of a tuple?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Q: What to do for delete/update?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Q: How can we “</a:t>
            </a:r>
            <a:r>
              <a:rPr lang="en-US" altLang="ja-JP" dirty="0">
                <a:ea typeface="ＭＳ Ｐゴシック" panose="020B0600070205080204" pitchFamily="34" charset="-128"/>
              </a:rPr>
              <a:t>point to” to a tuple?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32773" name="Group 18"/>
          <p:cNvGrpSpPr>
            <a:grpSpLocks/>
          </p:cNvGrpSpPr>
          <p:nvPr/>
        </p:nvGrpSpPr>
        <p:grpSpPr bwMode="auto">
          <a:xfrm>
            <a:off x="3048000" y="1371600"/>
            <a:ext cx="5708650" cy="1760538"/>
            <a:chOff x="960" y="948"/>
            <a:chExt cx="3596" cy="1109"/>
          </a:xfrm>
        </p:grpSpPr>
        <p:sp>
          <p:nvSpPr>
            <p:cNvPr id="32774" name="Rectangle 4"/>
            <p:cNvSpPr>
              <a:spLocks noChangeArrowheads="1"/>
            </p:cNvSpPr>
            <p:nvPr/>
          </p:nvSpPr>
          <p:spPr bwMode="auto">
            <a:xfrm>
              <a:off x="960" y="960"/>
              <a:ext cx="3579" cy="10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270000"/>
                </a:lnSpc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ahoma" panose="020B0604030504040204" pitchFamily="34" charset="0"/>
              </a:endParaRPr>
            </a:p>
          </p:txBody>
        </p:sp>
        <p:sp>
          <p:nvSpPr>
            <p:cNvPr id="32775" name="Line 5"/>
            <p:cNvSpPr>
              <a:spLocks noChangeShapeType="1"/>
            </p:cNvSpPr>
            <p:nvPr/>
          </p:nvSpPr>
          <p:spPr bwMode="auto">
            <a:xfrm>
              <a:off x="977" y="1481"/>
              <a:ext cx="357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6" name="Line 6"/>
            <p:cNvSpPr>
              <a:spLocks noChangeShapeType="1"/>
            </p:cNvSpPr>
            <p:nvPr/>
          </p:nvSpPr>
          <p:spPr bwMode="auto">
            <a:xfrm>
              <a:off x="977" y="1193"/>
              <a:ext cx="357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7" name="Line 7"/>
            <p:cNvSpPr>
              <a:spLocks noChangeShapeType="1"/>
            </p:cNvSpPr>
            <p:nvPr/>
          </p:nvSpPr>
          <p:spPr bwMode="auto">
            <a:xfrm>
              <a:off x="2447" y="977"/>
              <a:ext cx="0" cy="2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8" name="Line 8"/>
            <p:cNvSpPr>
              <a:spLocks noChangeShapeType="1"/>
            </p:cNvSpPr>
            <p:nvPr/>
          </p:nvSpPr>
          <p:spPr bwMode="auto">
            <a:xfrm>
              <a:off x="2935" y="1481"/>
              <a:ext cx="0" cy="2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9" name="Text Box 9"/>
            <p:cNvSpPr txBox="1">
              <a:spLocks noChangeArrowheads="1"/>
            </p:cNvSpPr>
            <p:nvPr/>
          </p:nvSpPr>
          <p:spPr bwMode="auto">
            <a:xfrm>
              <a:off x="1089" y="1147"/>
              <a:ext cx="3264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dirty="0">
                  <a:latin typeface="Tahoma" panose="020B0604030504040204" pitchFamily="34" charset="0"/>
                </a:rPr>
                <a:t>                R3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dirty="0">
                  <a:latin typeface="Tahoma" panose="020B0604030504040204" pitchFamily="34" charset="0"/>
                </a:rPr>
                <a:t>     R4			    R5</a:t>
              </a:r>
            </a:p>
          </p:txBody>
        </p:sp>
        <p:sp>
          <p:nvSpPr>
            <p:cNvPr id="32780" name="Text Box 10"/>
            <p:cNvSpPr txBox="1">
              <a:spLocks noChangeArrowheads="1"/>
            </p:cNvSpPr>
            <p:nvPr/>
          </p:nvSpPr>
          <p:spPr bwMode="auto">
            <a:xfrm>
              <a:off x="1120" y="948"/>
              <a:ext cx="3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R1</a:t>
              </a:r>
            </a:p>
          </p:txBody>
        </p:sp>
        <p:sp>
          <p:nvSpPr>
            <p:cNvPr id="32781" name="Text Box 11"/>
            <p:cNvSpPr txBox="1">
              <a:spLocks noChangeArrowheads="1"/>
            </p:cNvSpPr>
            <p:nvPr/>
          </p:nvSpPr>
          <p:spPr bwMode="auto">
            <a:xfrm>
              <a:off x="3856" y="948"/>
              <a:ext cx="3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R2</a:t>
              </a:r>
            </a:p>
          </p:txBody>
        </p:sp>
        <p:sp>
          <p:nvSpPr>
            <p:cNvPr id="32782" name="Line 12"/>
            <p:cNvSpPr>
              <a:spLocks noChangeShapeType="1"/>
            </p:cNvSpPr>
            <p:nvPr/>
          </p:nvSpPr>
          <p:spPr bwMode="auto">
            <a:xfrm>
              <a:off x="961" y="1733"/>
              <a:ext cx="357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3" name="Line 13"/>
            <p:cNvSpPr>
              <a:spLocks noChangeShapeType="1"/>
            </p:cNvSpPr>
            <p:nvPr/>
          </p:nvSpPr>
          <p:spPr bwMode="auto">
            <a:xfrm>
              <a:off x="3887" y="1169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4" name="Line 14"/>
            <p:cNvSpPr>
              <a:spLocks noChangeShapeType="1"/>
            </p:cNvSpPr>
            <p:nvPr/>
          </p:nvSpPr>
          <p:spPr bwMode="auto">
            <a:xfrm>
              <a:off x="1793" y="1733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5" name="Line 15"/>
            <p:cNvSpPr>
              <a:spLocks noChangeShapeType="1"/>
            </p:cNvSpPr>
            <p:nvPr/>
          </p:nvSpPr>
          <p:spPr bwMode="auto">
            <a:xfrm>
              <a:off x="3457" y="1733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6" name="Text Box 16"/>
            <p:cNvSpPr txBox="1">
              <a:spLocks noChangeArrowheads="1"/>
            </p:cNvSpPr>
            <p:nvPr/>
          </p:nvSpPr>
          <p:spPr bwMode="auto">
            <a:xfrm>
              <a:off x="2369" y="1769"/>
              <a:ext cx="3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R6</a:t>
              </a:r>
            </a:p>
          </p:txBody>
        </p:sp>
        <p:sp>
          <p:nvSpPr>
            <p:cNvPr id="32787" name="Rectangle 17"/>
            <p:cNvSpPr>
              <a:spLocks noChangeArrowheads="1"/>
            </p:cNvSpPr>
            <p:nvPr/>
          </p:nvSpPr>
          <p:spPr bwMode="auto">
            <a:xfrm>
              <a:off x="3457" y="1733"/>
              <a:ext cx="1088" cy="28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305412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B771E9-90ED-4C87-9A0A-EC9D277D320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Slotted Page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3046414" y="2544763"/>
            <a:ext cx="5680075" cy="2400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27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R3</a:t>
            </a:r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>
            <a:off x="3046414" y="4545013"/>
            <a:ext cx="56800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5"/>
          <p:cNvSpPr>
            <a:spLocks noChangeShapeType="1"/>
          </p:cNvSpPr>
          <p:nvPr/>
        </p:nvSpPr>
        <p:spPr bwMode="auto">
          <a:xfrm>
            <a:off x="3046414" y="4087813"/>
            <a:ext cx="56800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6"/>
          <p:cNvSpPr>
            <a:spLocks noChangeShapeType="1"/>
          </p:cNvSpPr>
          <p:nvPr/>
        </p:nvSpPr>
        <p:spPr bwMode="auto">
          <a:xfrm>
            <a:off x="5530850" y="3744913"/>
            <a:ext cx="31956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7"/>
          <p:cNvSpPr>
            <a:spLocks noChangeShapeType="1"/>
          </p:cNvSpPr>
          <p:nvPr/>
        </p:nvSpPr>
        <p:spPr bwMode="auto">
          <a:xfrm>
            <a:off x="5530850" y="3744913"/>
            <a:ext cx="0" cy="342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8"/>
          <p:cNvSpPr>
            <a:spLocks noChangeShapeType="1"/>
          </p:cNvSpPr>
          <p:nvPr/>
        </p:nvSpPr>
        <p:spPr bwMode="auto">
          <a:xfrm>
            <a:off x="6153150" y="4545013"/>
            <a:ext cx="0" cy="400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Text Box 9"/>
          <p:cNvSpPr txBox="1">
            <a:spLocks noChangeArrowheads="1"/>
          </p:cNvSpPr>
          <p:nvPr/>
        </p:nvSpPr>
        <p:spPr bwMode="auto">
          <a:xfrm>
            <a:off x="3097525" y="4002371"/>
            <a:ext cx="360921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R4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R1			   R2</a:t>
            </a:r>
          </a:p>
        </p:txBody>
      </p:sp>
      <p:sp>
        <p:nvSpPr>
          <p:cNvPr id="33803" name="AutoShape 10"/>
          <p:cNvSpPr>
            <a:spLocks/>
          </p:cNvSpPr>
          <p:nvPr/>
        </p:nvSpPr>
        <p:spPr bwMode="auto">
          <a:xfrm>
            <a:off x="8815388" y="2544763"/>
            <a:ext cx="177800" cy="1143000"/>
          </a:xfrm>
          <a:prstGeom prst="rightBrace">
            <a:avLst>
              <a:gd name="adj1" fmla="val 5357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3804" name="AutoShape 11"/>
          <p:cNvSpPr>
            <a:spLocks/>
          </p:cNvSpPr>
          <p:nvPr/>
        </p:nvSpPr>
        <p:spPr bwMode="auto">
          <a:xfrm rot="-5400000">
            <a:off x="5103813" y="550863"/>
            <a:ext cx="57150" cy="3816350"/>
          </a:xfrm>
          <a:prstGeom prst="rightBrace">
            <a:avLst>
              <a:gd name="adj1" fmla="val 55648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3805" name="Rectangle 12"/>
          <p:cNvSpPr>
            <a:spLocks noChangeArrowheads="1"/>
          </p:cNvSpPr>
          <p:nvPr/>
        </p:nvSpPr>
        <p:spPr bwMode="auto">
          <a:xfrm>
            <a:off x="6153150" y="2544763"/>
            <a:ext cx="444500" cy="2857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3806" name="Rectangle 13"/>
          <p:cNvSpPr>
            <a:spLocks noChangeArrowheads="1"/>
          </p:cNvSpPr>
          <p:nvPr/>
        </p:nvSpPr>
        <p:spPr bwMode="auto">
          <a:xfrm>
            <a:off x="6597651" y="2544763"/>
            <a:ext cx="442913" cy="2857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3807" name="Rectangle 14"/>
          <p:cNvSpPr>
            <a:spLocks noChangeArrowheads="1"/>
          </p:cNvSpPr>
          <p:nvPr/>
        </p:nvSpPr>
        <p:spPr bwMode="auto">
          <a:xfrm>
            <a:off x="5265738" y="2544763"/>
            <a:ext cx="442912" cy="2857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3808" name="Rectangle 15"/>
          <p:cNvSpPr>
            <a:spLocks noChangeArrowheads="1"/>
          </p:cNvSpPr>
          <p:nvPr/>
        </p:nvSpPr>
        <p:spPr bwMode="auto">
          <a:xfrm>
            <a:off x="5708650" y="2544763"/>
            <a:ext cx="444500" cy="2857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3809" name="Line 16"/>
          <p:cNvSpPr>
            <a:spLocks noChangeShapeType="1"/>
          </p:cNvSpPr>
          <p:nvPr/>
        </p:nvSpPr>
        <p:spPr bwMode="auto">
          <a:xfrm flipH="1">
            <a:off x="3046414" y="2830513"/>
            <a:ext cx="2219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7"/>
          <p:cNvSpPr>
            <a:spLocks noChangeShapeType="1"/>
          </p:cNvSpPr>
          <p:nvPr/>
        </p:nvSpPr>
        <p:spPr bwMode="auto">
          <a:xfrm flipH="1">
            <a:off x="3046414" y="2716213"/>
            <a:ext cx="2484436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8"/>
          <p:cNvSpPr>
            <a:spLocks noChangeShapeType="1"/>
          </p:cNvSpPr>
          <p:nvPr/>
        </p:nvSpPr>
        <p:spPr bwMode="auto">
          <a:xfrm flipH="1">
            <a:off x="3046414" y="2716213"/>
            <a:ext cx="3817936" cy="135965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Line 19"/>
          <p:cNvSpPr>
            <a:spLocks noChangeShapeType="1"/>
          </p:cNvSpPr>
          <p:nvPr/>
        </p:nvSpPr>
        <p:spPr bwMode="auto">
          <a:xfrm flipH="1">
            <a:off x="5530850" y="2716213"/>
            <a:ext cx="800100" cy="101302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Line 20"/>
          <p:cNvSpPr>
            <a:spLocks noChangeShapeType="1"/>
          </p:cNvSpPr>
          <p:nvPr/>
        </p:nvSpPr>
        <p:spPr bwMode="auto">
          <a:xfrm>
            <a:off x="5975349" y="2716213"/>
            <a:ext cx="177801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Text Box 21"/>
          <p:cNvSpPr txBox="1">
            <a:spLocks noChangeArrowheads="1"/>
          </p:cNvSpPr>
          <p:nvPr/>
        </p:nvSpPr>
        <p:spPr bwMode="auto">
          <a:xfrm>
            <a:off x="4652964" y="2114550"/>
            <a:ext cx="9412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Header</a:t>
            </a:r>
          </a:p>
        </p:txBody>
      </p:sp>
      <p:sp>
        <p:nvSpPr>
          <p:cNvPr id="33815" name="Text Box 22"/>
          <p:cNvSpPr txBox="1">
            <a:spLocks noChangeArrowheads="1"/>
          </p:cNvSpPr>
          <p:nvPr/>
        </p:nvSpPr>
        <p:spPr bwMode="auto">
          <a:xfrm>
            <a:off x="1981200" y="2895601"/>
            <a:ext cx="742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Block</a:t>
            </a:r>
          </a:p>
        </p:txBody>
      </p:sp>
      <p:sp>
        <p:nvSpPr>
          <p:cNvPr id="33816" name="Text Box 23"/>
          <p:cNvSpPr txBox="1">
            <a:spLocks noChangeArrowheads="1"/>
          </p:cNvSpPr>
          <p:nvPr/>
        </p:nvSpPr>
        <p:spPr bwMode="auto">
          <a:xfrm>
            <a:off x="9202739" y="2887664"/>
            <a:ext cx="8002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Free</a:t>
            </a:r>
            <a:br>
              <a:rPr lang="en-US" altLang="en-US" sz="1800"/>
            </a:br>
            <a:r>
              <a:rPr lang="en-US" altLang="en-US" sz="1800"/>
              <a:t>space</a:t>
            </a:r>
          </a:p>
        </p:txBody>
      </p:sp>
      <p:sp>
        <p:nvSpPr>
          <p:cNvPr id="33817" name="Text Box 24"/>
          <p:cNvSpPr txBox="1">
            <a:spLocks noChangeArrowheads="1"/>
          </p:cNvSpPr>
          <p:nvPr/>
        </p:nvSpPr>
        <p:spPr bwMode="auto">
          <a:xfrm>
            <a:off x="2209801" y="5486401"/>
            <a:ext cx="52308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Q: How can we point to a tuple?</a:t>
            </a:r>
          </a:p>
        </p:txBody>
      </p:sp>
    </p:spTree>
    <p:extLst>
      <p:ext uri="{BB962C8B-B14F-4D97-AF65-F5344CB8AC3E}">
        <p14:creationId xmlns:p14="http://schemas.microsoft.com/office/powerpoint/2010/main" val="3476392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ACDDA7-D13A-4254-B945-53ADA9C3C61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Long Tuples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ProductReview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   </a:t>
            </a:r>
            <a:r>
              <a:rPr lang="en-US" altLang="en-US" dirty="0" err="1">
                <a:ea typeface="ＭＳ Ｐゴシック" panose="020B0600070205080204" pitchFamily="34" charset="-128"/>
              </a:rPr>
              <a:t>pid</a:t>
            </a:r>
            <a:r>
              <a:rPr lang="en-US" altLang="en-US" dirty="0">
                <a:ea typeface="ＭＳ Ｐゴシック" panose="020B0600070205080204" pitchFamily="34" charset="-128"/>
              </a:rPr>
              <a:t> INT,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   reviewer VARCHAR(50),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   date DATE,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   rating INT,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   comments VARCHAR(4000))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Block size 512B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How should we store it?</a:t>
            </a:r>
          </a:p>
        </p:txBody>
      </p:sp>
    </p:spTree>
    <p:extLst>
      <p:ext uri="{BB962C8B-B14F-4D97-AF65-F5344CB8AC3E}">
        <p14:creationId xmlns:p14="http://schemas.microsoft.com/office/powerpoint/2010/main" val="2216923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65C32F-3536-4491-96E7-8881C3FBFDE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Long Tuples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Splitting tuples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Long attributes are stored separately (often as a separate file)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1045028" y="2686050"/>
            <a:ext cx="43688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/>
              <a:t>Block with short attributes.</a:t>
            </a:r>
            <a:endParaRPr lang="en-US" altLang="en-US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1857828" y="3086100"/>
            <a:ext cx="2336800" cy="10858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>
            <a:off x="5159828" y="4298996"/>
            <a:ext cx="2336800" cy="10858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48" name="Rectangle 7"/>
          <p:cNvSpPr>
            <a:spLocks noChangeArrowheads="1"/>
          </p:cNvSpPr>
          <p:nvPr/>
        </p:nvSpPr>
        <p:spPr bwMode="auto">
          <a:xfrm>
            <a:off x="5159828" y="3062333"/>
            <a:ext cx="2336800" cy="10858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2264228" y="3257550"/>
            <a:ext cx="1320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T1 (a)</a:t>
            </a:r>
          </a:p>
        </p:txBody>
      </p:sp>
      <p:sp>
        <p:nvSpPr>
          <p:cNvPr id="35850" name="Rectangle 9"/>
          <p:cNvSpPr>
            <a:spLocks noChangeArrowheads="1"/>
          </p:cNvSpPr>
          <p:nvPr/>
        </p:nvSpPr>
        <p:spPr bwMode="auto">
          <a:xfrm>
            <a:off x="3585028" y="3257550"/>
            <a:ext cx="20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51" name="Rectangle 10"/>
          <p:cNvSpPr>
            <a:spLocks noChangeArrowheads="1"/>
          </p:cNvSpPr>
          <p:nvPr/>
        </p:nvSpPr>
        <p:spPr bwMode="auto">
          <a:xfrm>
            <a:off x="5566228" y="3462383"/>
            <a:ext cx="1320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T1 (b)</a:t>
            </a:r>
          </a:p>
        </p:txBody>
      </p:sp>
      <p:sp>
        <p:nvSpPr>
          <p:cNvPr id="35852" name="Rectangle 11"/>
          <p:cNvSpPr>
            <a:spLocks noChangeArrowheads="1"/>
          </p:cNvSpPr>
          <p:nvPr/>
        </p:nvSpPr>
        <p:spPr bwMode="auto">
          <a:xfrm>
            <a:off x="4677228" y="2662283"/>
            <a:ext cx="29210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dirty="0"/>
              <a:t>Block with long </a:t>
            </a:r>
            <a:r>
              <a:rPr lang="en-US" altLang="en-US" sz="2000" dirty="0" err="1"/>
              <a:t>attrs</a:t>
            </a:r>
            <a:r>
              <a:rPr lang="en-US" altLang="en-US" sz="2000" dirty="0"/>
              <a:t>.</a:t>
            </a:r>
            <a:endParaRPr lang="en-US" altLang="en-US" dirty="0"/>
          </a:p>
        </p:txBody>
      </p:sp>
      <p:sp>
        <p:nvSpPr>
          <p:cNvPr id="35853" name="Freeform 12"/>
          <p:cNvSpPr>
            <a:spLocks/>
          </p:cNvSpPr>
          <p:nvPr/>
        </p:nvSpPr>
        <p:spPr bwMode="auto">
          <a:xfrm>
            <a:off x="3686628" y="3209926"/>
            <a:ext cx="1828800" cy="311105"/>
          </a:xfrm>
          <a:custGeom>
            <a:avLst/>
            <a:gdLst>
              <a:gd name="T0" fmla="*/ 0 w 1248"/>
              <a:gd name="T1" fmla="*/ 2147483647 h 280"/>
              <a:gd name="T2" fmla="*/ 2147483647 w 1248"/>
              <a:gd name="T3" fmla="*/ 2147483647 h 280"/>
              <a:gd name="T4" fmla="*/ 2147483647 w 1248"/>
              <a:gd name="T5" fmla="*/ 2147483647 h 280"/>
              <a:gd name="T6" fmla="*/ 2147483647 w 1248"/>
              <a:gd name="T7" fmla="*/ 2147483647 h 280"/>
              <a:gd name="T8" fmla="*/ 0 60000 65536"/>
              <a:gd name="T9" fmla="*/ 0 60000 65536"/>
              <a:gd name="T10" fmla="*/ 0 60000 65536"/>
              <a:gd name="T11" fmla="*/ 0 60000 65536"/>
              <a:gd name="T12" fmla="*/ 0 w 1248"/>
              <a:gd name="T13" fmla="*/ 0 h 280"/>
              <a:gd name="T14" fmla="*/ 1248 w 1248"/>
              <a:gd name="T15" fmla="*/ 280 h 2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48" h="280">
                <a:moveTo>
                  <a:pt x="0" y="136"/>
                </a:moveTo>
                <a:cubicBezTo>
                  <a:pt x="124" y="96"/>
                  <a:pt x="248" y="56"/>
                  <a:pt x="384" y="40"/>
                </a:cubicBezTo>
                <a:cubicBezTo>
                  <a:pt x="520" y="24"/>
                  <a:pt x="672" y="0"/>
                  <a:pt x="816" y="40"/>
                </a:cubicBezTo>
                <a:cubicBezTo>
                  <a:pt x="960" y="80"/>
                  <a:pt x="1192" y="240"/>
                  <a:pt x="1248" y="28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Rectangle 13"/>
          <p:cNvSpPr>
            <a:spLocks noChangeArrowheads="1"/>
          </p:cNvSpPr>
          <p:nvPr/>
        </p:nvSpPr>
        <p:spPr bwMode="auto">
          <a:xfrm>
            <a:off x="2264228" y="3714750"/>
            <a:ext cx="1320800" cy="2222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T2 (a)</a:t>
            </a:r>
          </a:p>
        </p:txBody>
      </p:sp>
      <p:sp>
        <p:nvSpPr>
          <p:cNvPr id="35855" name="Rectangle 14"/>
          <p:cNvSpPr>
            <a:spLocks noChangeArrowheads="1"/>
          </p:cNvSpPr>
          <p:nvPr/>
        </p:nvSpPr>
        <p:spPr bwMode="auto">
          <a:xfrm>
            <a:off x="3585028" y="3714750"/>
            <a:ext cx="203200" cy="2222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56" name="Rectangle 15"/>
          <p:cNvSpPr>
            <a:spLocks noChangeArrowheads="1"/>
          </p:cNvSpPr>
          <p:nvPr/>
        </p:nvSpPr>
        <p:spPr bwMode="auto">
          <a:xfrm>
            <a:off x="5566228" y="4433933"/>
            <a:ext cx="1320800" cy="2222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T2 (b)</a:t>
            </a:r>
          </a:p>
        </p:txBody>
      </p:sp>
      <p:sp>
        <p:nvSpPr>
          <p:cNvPr id="35857" name="Rectangle 16"/>
          <p:cNvSpPr>
            <a:spLocks noChangeArrowheads="1"/>
          </p:cNvSpPr>
          <p:nvPr/>
        </p:nvSpPr>
        <p:spPr bwMode="auto">
          <a:xfrm>
            <a:off x="5566228" y="4933996"/>
            <a:ext cx="1320800" cy="2222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T2 (b)</a:t>
            </a:r>
          </a:p>
        </p:txBody>
      </p:sp>
      <p:sp>
        <p:nvSpPr>
          <p:cNvPr id="35858" name="Freeform 17"/>
          <p:cNvSpPr>
            <a:spLocks/>
          </p:cNvSpPr>
          <p:nvPr/>
        </p:nvSpPr>
        <p:spPr bwMode="auto">
          <a:xfrm>
            <a:off x="3686628" y="3849687"/>
            <a:ext cx="1879600" cy="779464"/>
          </a:xfrm>
          <a:custGeom>
            <a:avLst/>
            <a:gdLst>
              <a:gd name="T0" fmla="*/ 0 w 1296"/>
              <a:gd name="T1" fmla="*/ 0 h 1080"/>
              <a:gd name="T2" fmla="*/ 2147483647 w 1296"/>
              <a:gd name="T3" fmla="*/ 2147483647 h 1080"/>
              <a:gd name="T4" fmla="*/ 2147483647 w 1296"/>
              <a:gd name="T5" fmla="*/ 2147483647 h 1080"/>
              <a:gd name="T6" fmla="*/ 0 60000 65536"/>
              <a:gd name="T7" fmla="*/ 0 60000 65536"/>
              <a:gd name="T8" fmla="*/ 0 60000 65536"/>
              <a:gd name="T9" fmla="*/ 0 w 1296"/>
              <a:gd name="T10" fmla="*/ 0 h 1080"/>
              <a:gd name="T11" fmla="*/ 1296 w 1296"/>
              <a:gd name="T12" fmla="*/ 1080 h 10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96" h="1080">
                <a:moveTo>
                  <a:pt x="0" y="0"/>
                </a:moveTo>
                <a:cubicBezTo>
                  <a:pt x="60" y="372"/>
                  <a:pt x="120" y="744"/>
                  <a:pt x="336" y="912"/>
                </a:cubicBezTo>
                <a:cubicBezTo>
                  <a:pt x="552" y="1080"/>
                  <a:pt x="1144" y="976"/>
                  <a:pt x="1296" y="1008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8"/>
          <p:cNvSpPr>
            <a:spLocks noChangeArrowheads="1"/>
          </p:cNvSpPr>
          <p:nvPr/>
        </p:nvSpPr>
        <p:spPr bwMode="auto">
          <a:xfrm>
            <a:off x="6887028" y="4933996"/>
            <a:ext cx="203200" cy="2222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60" name="Rectangle 19"/>
          <p:cNvSpPr>
            <a:spLocks noChangeArrowheads="1"/>
          </p:cNvSpPr>
          <p:nvPr/>
        </p:nvSpPr>
        <p:spPr bwMode="auto">
          <a:xfrm>
            <a:off x="6887028" y="4433933"/>
            <a:ext cx="203200" cy="2222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61" name="Freeform 20"/>
          <p:cNvSpPr>
            <a:spLocks/>
          </p:cNvSpPr>
          <p:nvPr/>
        </p:nvSpPr>
        <p:spPr bwMode="auto">
          <a:xfrm>
            <a:off x="5820228" y="4546646"/>
            <a:ext cx="1168400" cy="387350"/>
          </a:xfrm>
          <a:custGeom>
            <a:avLst/>
            <a:gdLst>
              <a:gd name="T0" fmla="*/ 2147483647 w 552"/>
              <a:gd name="T1" fmla="*/ 0 h 336"/>
              <a:gd name="T2" fmla="*/ 2147483647 w 552"/>
              <a:gd name="T3" fmla="*/ 2147483647 h 336"/>
              <a:gd name="T4" fmla="*/ 2147483647 w 552"/>
              <a:gd name="T5" fmla="*/ 2147483647 h 336"/>
              <a:gd name="T6" fmla="*/ 2147483647 w 552"/>
              <a:gd name="T7" fmla="*/ 2147483647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552"/>
              <a:gd name="T13" fmla="*/ 0 h 336"/>
              <a:gd name="T14" fmla="*/ 552 w 552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2" h="336">
                <a:moveTo>
                  <a:pt x="552" y="0"/>
                </a:moveTo>
                <a:cubicBezTo>
                  <a:pt x="544" y="76"/>
                  <a:pt x="536" y="152"/>
                  <a:pt x="456" y="192"/>
                </a:cubicBezTo>
                <a:cubicBezTo>
                  <a:pt x="376" y="232"/>
                  <a:pt x="144" y="216"/>
                  <a:pt x="72" y="240"/>
                </a:cubicBezTo>
                <a:cubicBezTo>
                  <a:pt x="0" y="264"/>
                  <a:pt x="12" y="300"/>
                  <a:pt x="24" y="33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Text Box 21"/>
          <p:cNvSpPr txBox="1">
            <a:spLocks noChangeArrowheads="1"/>
          </p:cNvSpPr>
          <p:nvPr/>
        </p:nvSpPr>
        <p:spPr bwMode="auto">
          <a:xfrm>
            <a:off x="5088390" y="5543550"/>
            <a:ext cx="26622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800" dirty="0"/>
              <a:t>This block may also have fixed-length  slots.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985421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</TotalTime>
  <Words>610</Words>
  <Application>Microsoft Macintosh PowerPoint</Application>
  <PresentationFormat>Widescreen</PresentationFormat>
  <Paragraphs>259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Office Theme</vt:lpstr>
      <vt:lpstr>CS143: Files</vt:lpstr>
      <vt:lpstr>Files: Main Problem</vt:lpstr>
      <vt:lpstr>Spanned vs Unspanned</vt:lpstr>
      <vt:lpstr>Variable-Length Tuples</vt:lpstr>
      <vt:lpstr>Reserved Space </vt:lpstr>
      <vt:lpstr>Variable-Length Space</vt:lpstr>
      <vt:lpstr>Slotted Page</vt:lpstr>
      <vt:lpstr>Long Tuples</vt:lpstr>
      <vt:lpstr>Long Tuples</vt:lpstr>
      <vt:lpstr>Column-Oriented Storage</vt:lpstr>
      <vt:lpstr>Column-Oriented Storage</vt:lpstr>
      <vt:lpstr>Sequential File</vt:lpstr>
      <vt:lpstr>Sequencing Tuples</vt:lpstr>
      <vt:lpstr>Two Options</vt:lpstr>
      <vt:lpstr>Sequencing Tuples</vt:lpstr>
      <vt:lpstr>Sequencing Tuples</vt:lpstr>
      <vt:lpstr>Things to Remember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CS143: Database Integrity</dc:title>
  <dc:creator>Junghoo Cho</dc:creator>
  <cp:lastModifiedBy>Junghoo Cho</cp:lastModifiedBy>
  <cp:revision>119</cp:revision>
  <cp:lastPrinted>2016-10-11T17:08:19Z</cp:lastPrinted>
  <dcterms:created xsi:type="dcterms:W3CDTF">2016-10-05T13:42:04Z</dcterms:created>
  <dcterms:modified xsi:type="dcterms:W3CDTF">2021-11-08T17:50:13Z</dcterms:modified>
</cp:coreProperties>
</file>