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9" r:id="rId14"/>
    <p:sldId id="490" r:id="rId15"/>
    <p:sldId id="384" r:id="rId16"/>
    <p:sldId id="385" r:id="rId17"/>
    <p:sldId id="554" r:id="rId18"/>
    <p:sldId id="555" r:id="rId19"/>
    <p:sldId id="380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48"/>
    <p:restoredTop sz="96005" autoAdjust="0"/>
  </p:normalViewPr>
  <p:slideViewPr>
    <p:cSldViewPr snapToGrid="0" snapToObjects="1">
      <p:cViewPr varScale="1">
        <p:scale>
          <a:sx n="113" d="100"/>
          <a:sy n="113" d="100"/>
        </p:scale>
        <p:origin x="19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9B8A3-6C48-5A40-8B96-6672EFEEFE27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907CE-F706-274D-A140-15CA7989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0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00BC86-2364-B747-A7E9-1B4F50B0817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D0C737-BF89-F44D-8FF5-F3F9E5A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90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2582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7507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6543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038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6300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3956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4651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2009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01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856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4532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7404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7091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4777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5437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148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How many blocks?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Records/block = 4096/900 = 4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# of blocks = 1,000,000/4 = 250,000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Total table size = 250,000 * 4k = 1G</a:t>
            </a:r>
          </a:p>
          <a:p>
            <a:pPr eaLnBrk="1" hangingPunct="1"/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How many blocks for index?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Records/block = 4096/8 = 512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# of blocks = 1,000,000/512 = 2,000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Total index size = 8M</a:t>
            </a:r>
          </a:p>
          <a:p>
            <a:pPr eaLnBrk="1" hangingPunct="1"/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- We can fit index in main memory, but probably not the table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(especially when we have lots of tables)</a:t>
            </a:r>
          </a:p>
          <a:p>
            <a:pPr eaLnBrk="1" hangingPunct="1"/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  <a:p>
            <a:pPr eaLnBrk="1" hangingPunct="1">
              <a:buFontTx/>
              <a:buChar char="-"/>
            </a:pPr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# of blocks to read for binary search</a:t>
            </a:r>
          </a:p>
          <a:p>
            <a:pPr lvl="1" eaLnBrk="1" hangingPunct="1">
              <a:buFontTx/>
              <a:buChar char="-"/>
            </a:pPr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Log2(250,000) = 18</a:t>
            </a:r>
          </a:p>
          <a:p>
            <a:pPr lvl="1" eaLnBrk="1" hangingPunct="1">
              <a:buFontTx/>
              <a:buChar char="-"/>
            </a:pPr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Log2(200,000) = 11</a:t>
            </a:r>
          </a:p>
          <a:p>
            <a:pPr eaLnBrk="1" hangingPunct="1"/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  <a:p>
            <a:pPr eaLnBrk="1" hangingPunct="1"/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2891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387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7E72-30EA-1C43-9567-F912CC7D00F8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B9D0-25F4-424D-829B-5D2D56EE23E9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D5A8-BA30-A348-84BC-0009931C117A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3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8A95-D887-7C4C-B4B2-298FE4229A85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AF45A-2105-4597-A6D2-91201BE5B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37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4105-A3D8-0D4E-8AB5-A61EAFA2C9DE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15F3-0C57-AC4D-A2F6-A60037DFE8BC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072A-0BB0-C44F-91B0-292D57355AE9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2CB8-36EF-7D40-A1F7-A35A5561A7E6}" type="datetime1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78CD-74F3-C64F-A534-A392D0468B15}" type="datetime1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929A-FF9A-2C4B-B391-B2B9944315E1}" type="datetime1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8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CC8B-69E4-4246-9A0F-C623B147514F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1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62-2F67-D748-8012-F734AAAE58E8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2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2DD9E-774C-564B-B039-0463FA08A3FD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CS143: Index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9D5B360-9ED9-9345-B4A4-FAEAD0505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9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Sparse, Primary Index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25196"/>
              </p:ext>
            </p:extLst>
          </p:nvPr>
        </p:nvGraphicFramePr>
        <p:xfrm>
          <a:off x="9713412" y="1436314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28423"/>
              </p:ext>
            </p:extLst>
          </p:nvPr>
        </p:nvGraphicFramePr>
        <p:xfrm>
          <a:off x="9713412" y="5079145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96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14914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883440"/>
              </p:ext>
            </p:extLst>
          </p:nvPr>
        </p:nvGraphicFramePr>
        <p:xfrm>
          <a:off x="9713412" y="3862710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Melanie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Stellar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701588"/>
              </p:ext>
            </p:extLst>
          </p:nvPr>
        </p:nvGraphicFramePr>
        <p:xfrm>
          <a:off x="9713412" y="2639470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810028"/>
              </p:ext>
            </p:extLst>
          </p:nvPr>
        </p:nvGraphicFramePr>
        <p:xfrm>
          <a:off x="7489976" y="1424053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40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70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160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>
          <a:xfrm>
            <a:off x="8535716" y="1577529"/>
            <a:ext cx="1177696" cy="3516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535716" y="1825195"/>
            <a:ext cx="1177696" cy="103689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8535716" y="2179866"/>
            <a:ext cx="1177696" cy="191088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535716" y="2433411"/>
            <a:ext cx="1177696" cy="288125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535716" y="3031664"/>
            <a:ext cx="678622" cy="347613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535716" y="2748381"/>
            <a:ext cx="1048742" cy="364107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9584458" y="977289"/>
            <a:ext cx="1713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Sequential File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1403" y="929634"/>
            <a:ext cx="150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Sparse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83442-06A8-7442-AED9-C1EB034E9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Index</a:t>
            </a:r>
          </a:p>
          <a:p>
            <a:pPr lvl="1"/>
            <a:r>
              <a:rPr lang="en-US" dirty="0"/>
              <a:t>Index is built on on the same search key as </a:t>
            </a:r>
            <a:br>
              <a:rPr lang="en-US" dirty="0"/>
            </a:br>
            <a:r>
              <a:rPr lang="en-US" dirty="0"/>
              <a:t>the </a:t>
            </a:r>
            <a:r>
              <a:rPr lang="en-US"/>
              <a:t>underlying sequential file</a:t>
            </a:r>
            <a:endParaRPr lang="en-US" dirty="0"/>
          </a:p>
          <a:p>
            <a:r>
              <a:rPr lang="en-US" dirty="0"/>
              <a:t>Sparse index</a:t>
            </a:r>
          </a:p>
          <a:p>
            <a:pPr lvl="1"/>
            <a:r>
              <a:rPr lang="en-US" dirty="0"/>
              <a:t>(key, pointer) pair per every “block”</a:t>
            </a:r>
          </a:p>
          <a:p>
            <a:pPr lvl="1"/>
            <a:r>
              <a:rPr lang="en-US" dirty="0"/>
              <a:t>(key, pointer) pair points to the first tuple </a:t>
            </a:r>
            <a:br>
              <a:rPr lang="en-US" dirty="0"/>
            </a:br>
            <a:r>
              <a:rPr lang="en-US" dirty="0"/>
              <a:t>in the block</a:t>
            </a:r>
          </a:p>
          <a:p>
            <a:r>
              <a:rPr lang="en-US" dirty="0"/>
              <a:t>Q: How can we find 80?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81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Multi-level 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719" y="1443687"/>
            <a:ext cx="10515600" cy="4771675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Q: Why multi-level index?</a:t>
            </a:r>
          </a:p>
          <a:p>
            <a:pPr>
              <a:spcBef>
                <a:spcPct val="0"/>
              </a:spcBef>
              <a:buNone/>
            </a:pPr>
            <a:br>
              <a:rPr lang="en-US" altLang="ko-KR" dirty="0">
                <a:ea typeface="굴림" panose="020B0600000101010101" pitchFamily="34" charset="-127"/>
              </a:rPr>
            </a:b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Q: Does dense, 2nd level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   index make sense?</a:t>
            </a:r>
          </a:p>
          <a:p>
            <a:endParaRPr lang="en-US" dirty="0"/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869775"/>
              </p:ext>
            </p:extLst>
          </p:nvPr>
        </p:nvGraphicFramePr>
        <p:xfrm>
          <a:off x="9694511" y="1536977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044376"/>
              </p:ext>
            </p:extLst>
          </p:nvPr>
        </p:nvGraphicFramePr>
        <p:xfrm>
          <a:off x="9694511" y="5179808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96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14914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010383"/>
              </p:ext>
            </p:extLst>
          </p:nvPr>
        </p:nvGraphicFramePr>
        <p:xfrm>
          <a:off x="9694511" y="3963373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Melanie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Stellar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830705"/>
              </p:ext>
            </p:extLst>
          </p:nvPr>
        </p:nvGraphicFramePr>
        <p:xfrm>
          <a:off x="9694511" y="2740133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897922"/>
              </p:ext>
            </p:extLst>
          </p:nvPr>
        </p:nvGraphicFramePr>
        <p:xfrm>
          <a:off x="7471075" y="1524716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40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50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60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851248"/>
              </p:ext>
            </p:extLst>
          </p:nvPr>
        </p:nvGraphicFramePr>
        <p:xfrm>
          <a:off x="7471075" y="3407713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70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80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90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9565557" y="1077952"/>
            <a:ext cx="1713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Sequential File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7392502" y="1030297"/>
            <a:ext cx="1688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Dense 1</a:t>
            </a:r>
            <a:r>
              <a:rPr lang="en-US" sz="2000" baseline="30000" dirty="0"/>
              <a:t>st</a:t>
            </a:r>
            <a:r>
              <a:rPr lang="en-US" sz="2000" dirty="0"/>
              <a:t> level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8516815" y="1647904"/>
            <a:ext cx="1177696" cy="3516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8516815" y="1895570"/>
            <a:ext cx="1177696" cy="15975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8516815" y="2250241"/>
            <a:ext cx="1177696" cy="11782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8516815" y="2503786"/>
            <a:ext cx="1177696" cy="42193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8516815" y="2813472"/>
            <a:ext cx="1177696" cy="44501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8516815" y="3102039"/>
            <a:ext cx="1177696" cy="56223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8516815" y="3530901"/>
            <a:ext cx="1177696" cy="60233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8516815" y="3778567"/>
            <a:ext cx="1177696" cy="70315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8516815" y="4133238"/>
            <a:ext cx="1177696" cy="73994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8516815" y="4386783"/>
            <a:ext cx="1177696" cy="97380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8516815" y="4696469"/>
            <a:ext cx="1177696" cy="10016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8516815" y="4985036"/>
            <a:ext cx="1177696" cy="111763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885309"/>
              </p:ext>
            </p:extLst>
          </p:nvPr>
        </p:nvGraphicFramePr>
        <p:xfrm>
          <a:off x="5524232" y="1537996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70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190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250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310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cxnSp>
        <p:nvCxnSpPr>
          <p:cNvPr id="156" name="Straight Arrow Connector 155"/>
          <p:cNvCxnSpPr/>
          <p:nvPr/>
        </p:nvCxnSpPr>
        <p:spPr>
          <a:xfrm flipV="1">
            <a:off x="6569972" y="1683073"/>
            <a:ext cx="901103" cy="839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6569972" y="1939138"/>
            <a:ext cx="901103" cy="159176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6569972" y="2293809"/>
            <a:ext cx="870705" cy="313479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6569972" y="2547354"/>
            <a:ext cx="805704" cy="396917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6569972" y="3145607"/>
            <a:ext cx="577335" cy="337092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6569972" y="2862324"/>
            <a:ext cx="691810" cy="365420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5445659" y="1043577"/>
            <a:ext cx="1787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Sparse 2</a:t>
            </a:r>
            <a:r>
              <a:rPr lang="en-US" sz="2000" baseline="30000" dirty="0"/>
              <a:t>nd</a:t>
            </a:r>
            <a:r>
              <a:rPr lang="en-US" sz="2000" dirty="0"/>
              <a:t> level</a:t>
            </a:r>
          </a:p>
        </p:txBody>
      </p:sp>
      <p:graphicFrame>
        <p:nvGraphicFramePr>
          <p:cNvPr id="166" name="Table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02874"/>
              </p:ext>
            </p:extLst>
          </p:nvPr>
        </p:nvGraphicFramePr>
        <p:xfrm>
          <a:off x="7471075" y="5323966"/>
          <a:ext cx="1298342" cy="116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140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150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160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</a:tbl>
          </a:graphicData>
        </a:graphic>
      </p:graphicFrame>
      <p:cxnSp>
        <p:nvCxnSpPr>
          <p:cNvPr id="167" name="Straight Arrow Connector 166"/>
          <p:cNvCxnSpPr/>
          <p:nvPr/>
        </p:nvCxnSpPr>
        <p:spPr>
          <a:xfrm>
            <a:off x="8516815" y="5447154"/>
            <a:ext cx="1177696" cy="111979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8516815" y="5694820"/>
            <a:ext cx="894976" cy="90990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8516815" y="6049491"/>
            <a:ext cx="564676" cy="54341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8516815" y="6403252"/>
            <a:ext cx="252602" cy="22655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92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200">
                <a:ea typeface="굴림" panose="020B0600000101010101" pitchFamily="34" charset="-127"/>
              </a:rPr>
              <a:t>Secondary (non-clustering) Index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Secondary (non-clustering) index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When tuples in the table are not ordered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by the index search key</a:t>
            </a:r>
          </a:p>
          <a:p>
            <a:pPr lvl="2" eaLnBrk="1" hangingPunct="1"/>
            <a:r>
              <a:rPr lang="en-US" altLang="ko-KR" dirty="0">
                <a:ea typeface="굴림" panose="020B0600000101010101" pitchFamily="34" charset="-127"/>
              </a:rPr>
              <a:t>Index on a non-search-key for sequential file</a:t>
            </a:r>
          </a:p>
          <a:p>
            <a:pPr lvl="2" eaLnBrk="1" hangingPunct="1"/>
            <a:r>
              <a:rPr lang="en-US" altLang="ko-KR" dirty="0">
                <a:ea typeface="굴림" panose="020B0600000101010101" pitchFamily="34" charset="-127"/>
              </a:rPr>
              <a:t>Unordered file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Q: What index?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Does sparse index make sense?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30581"/>
              </p:ext>
            </p:extLst>
          </p:nvPr>
        </p:nvGraphicFramePr>
        <p:xfrm>
          <a:off x="9381690" y="1457263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198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06912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20877"/>
              </p:ext>
            </p:extLst>
          </p:nvPr>
        </p:nvGraphicFramePr>
        <p:xfrm>
          <a:off x="9381690" y="5100094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500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384610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551190"/>
              </p:ext>
            </p:extLst>
          </p:nvPr>
        </p:nvGraphicFramePr>
        <p:xfrm>
          <a:off x="9381690" y="3883659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500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384610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Melanie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Stellar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115308"/>
              </p:ext>
            </p:extLst>
          </p:nvPr>
        </p:nvGraphicFramePr>
        <p:xfrm>
          <a:off x="9381690" y="2660419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349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395761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42790"/>
              </p:ext>
            </p:extLst>
          </p:nvPr>
        </p:nvGraphicFramePr>
        <p:xfrm>
          <a:off x="7104356" y="1457263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70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8150096" y="1610739"/>
            <a:ext cx="1177696" cy="4811931"/>
            <a:chOff x="8150096" y="1610739"/>
            <a:chExt cx="1177696" cy="4811931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8150096" y="1610739"/>
              <a:ext cx="1177696" cy="35169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8150096" y="1858405"/>
              <a:ext cx="1177696" cy="103689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8150096" y="2213076"/>
              <a:ext cx="1177696" cy="191088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8150096" y="2466621"/>
              <a:ext cx="1177696" cy="28812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8150096" y="2781591"/>
              <a:ext cx="1048742" cy="3641079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6900620" y="1031242"/>
            <a:ext cx="150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Sparse Index</a:t>
            </a:r>
          </a:p>
        </p:txBody>
      </p:sp>
    </p:spTree>
    <p:extLst>
      <p:ext uri="{BB962C8B-B14F-4D97-AF65-F5344CB8AC3E}">
        <p14:creationId xmlns:p14="http://schemas.microsoft.com/office/powerpoint/2010/main" val="205755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Secondary 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level must be </a:t>
            </a:r>
            <a:r>
              <a:rPr lang="en-US" b="1" i="1" dirty="0"/>
              <a:t>always dense</a:t>
            </a:r>
          </a:p>
          <a:p>
            <a:r>
              <a:rPr lang="en-US" dirty="0"/>
              <a:t>Sparse from second level</a:t>
            </a:r>
          </a:p>
        </p:txBody>
      </p: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00010"/>
              </p:ext>
            </p:extLst>
          </p:nvPr>
        </p:nvGraphicFramePr>
        <p:xfrm>
          <a:off x="9381690" y="1457263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198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06912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549643"/>
              </p:ext>
            </p:extLst>
          </p:nvPr>
        </p:nvGraphicFramePr>
        <p:xfrm>
          <a:off x="9381690" y="5100094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500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384610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55156"/>
              </p:ext>
            </p:extLst>
          </p:nvPr>
        </p:nvGraphicFramePr>
        <p:xfrm>
          <a:off x="9381690" y="3883659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500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384610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Melanie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Stellar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22039"/>
              </p:ext>
            </p:extLst>
          </p:nvPr>
        </p:nvGraphicFramePr>
        <p:xfrm>
          <a:off x="9381690" y="2660419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349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395761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987846"/>
              </p:ext>
            </p:extLst>
          </p:nvPr>
        </p:nvGraphicFramePr>
        <p:xfrm>
          <a:off x="7158254" y="1874438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40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50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60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108529"/>
              </p:ext>
            </p:extLst>
          </p:nvPr>
        </p:nvGraphicFramePr>
        <p:xfrm>
          <a:off x="7158254" y="3757435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70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80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90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7079681" y="1380019"/>
            <a:ext cx="1688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Dense 1</a:t>
            </a:r>
            <a:r>
              <a:rPr lang="en-US" sz="2000" baseline="30000" dirty="0"/>
              <a:t>st</a:t>
            </a:r>
            <a:r>
              <a:rPr lang="en-US" sz="2000" dirty="0"/>
              <a:t> level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8202718" y="3900543"/>
            <a:ext cx="1178972" cy="22237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834142"/>
              </p:ext>
            </p:extLst>
          </p:nvPr>
        </p:nvGraphicFramePr>
        <p:xfrm>
          <a:off x="5035685" y="2746795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70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cxnSp>
        <p:nvCxnSpPr>
          <p:cNvPr id="99" name="Straight Arrow Connector 98"/>
          <p:cNvCxnSpPr/>
          <p:nvPr/>
        </p:nvCxnSpPr>
        <p:spPr>
          <a:xfrm flipV="1">
            <a:off x="5986560" y="2059150"/>
            <a:ext cx="1139301" cy="83881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986560" y="3167475"/>
            <a:ext cx="1134676" cy="75336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31949" y="2320774"/>
            <a:ext cx="150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Sparse Index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8203994" y="2296047"/>
            <a:ext cx="1177696" cy="60230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75" idx="1"/>
          </p:cNvCxnSpPr>
          <p:nvPr/>
        </p:nvCxnSpPr>
        <p:spPr>
          <a:xfrm>
            <a:off x="8203994" y="2605428"/>
            <a:ext cx="1177696" cy="60363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endCxn id="72" idx="1"/>
          </p:cNvCxnSpPr>
          <p:nvPr/>
        </p:nvCxnSpPr>
        <p:spPr>
          <a:xfrm flipV="1">
            <a:off x="8203994" y="2005903"/>
            <a:ext cx="1177696" cy="8747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8203994" y="2378852"/>
            <a:ext cx="1177696" cy="81894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8203994" y="4148187"/>
            <a:ext cx="1177696" cy="70426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74" idx="1"/>
          </p:cNvCxnSpPr>
          <p:nvPr/>
        </p:nvCxnSpPr>
        <p:spPr>
          <a:xfrm flipV="1">
            <a:off x="8203994" y="4432299"/>
            <a:ext cx="1177696" cy="2531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8238372" y="4780211"/>
            <a:ext cx="1143318" cy="125259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8238372" y="3586300"/>
            <a:ext cx="1143318" cy="182916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8196146" y="1996068"/>
            <a:ext cx="1170878" cy="3256241"/>
          </a:xfrm>
          <a:custGeom>
            <a:avLst/>
            <a:gdLst>
              <a:gd name="connsiteX0" fmla="*/ 0 w 1170878"/>
              <a:gd name="connsiteY0" fmla="*/ 11152 h 3256241"/>
              <a:gd name="connsiteX1" fmla="*/ 211874 w 1170878"/>
              <a:gd name="connsiteY1" fmla="*/ 0 h 3256241"/>
              <a:gd name="connsiteX2" fmla="*/ 289932 w 1170878"/>
              <a:gd name="connsiteY2" fmla="*/ 11152 h 3256241"/>
              <a:gd name="connsiteX3" fmla="*/ 367991 w 1170878"/>
              <a:gd name="connsiteY3" fmla="*/ 33454 h 3256241"/>
              <a:gd name="connsiteX4" fmla="*/ 434898 w 1170878"/>
              <a:gd name="connsiteY4" fmla="*/ 78059 h 3256241"/>
              <a:gd name="connsiteX5" fmla="*/ 457200 w 1170878"/>
              <a:gd name="connsiteY5" fmla="*/ 111512 h 3256241"/>
              <a:gd name="connsiteX6" fmla="*/ 468352 w 1170878"/>
              <a:gd name="connsiteY6" fmla="*/ 144966 h 3256241"/>
              <a:gd name="connsiteX7" fmla="*/ 501805 w 1170878"/>
              <a:gd name="connsiteY7" fmla="*/ 267630 h 3256241"/>
              <a:gd name="connsiteX8" fmla="*/ 501805 w 1170878"/>
              <a:gd name="connsiteY8" fmla="*/ 936703 h 3256241"/>
              <a:gd name="connsiteX9" fmla="*/ 490654 w 1170878"/>
              <a:gd name="connsiteY9" fmla="*/ 992459 h 3256241"/>
              <a:gd name="connsiteX10" fmla="*/ 479503 w 1170878"/>
              <a:gd name="connsiteY10" fmla="*/ 1092820 h 3256241"/>
              <a:gd name="connsiteX11" fmla="*/ 457200 w 1170878"/>
              <a:gd name="connsiteY11" fmla="*/ 1538869 h 3256241"/>
              <a:gd name="connsiteX12" fmla="*/ 446049 w 1170878"/>
              <a:gd name="connsiteY12" fmla="*/ 1594625 h 3256241"/>
              <a:gd name="connsiteX13" fmla="*/ 434898 w 1170878"/>
              <a:gd name="connsiteY13" fmla="*/ 1984917 h 3256241"/>
              <a:gd name="connsiteX14" fmla="*/ 423747 w 1170878"/>
              <a:gd name="connsiteY14" fmla="*/ 2118732 h 3256241"/>
              <a:gd name="connsiteX15" fmla="*/ 434898 w 1170878"/>
              <a:gd name="connsiteY15" fmla="*/ 2609386 h 3256241"/>
              <a:gd name="connsiteX16" fmla="*/ 446049 w 1170878"/>
              <a:gd name="connsiteY16" fmla="*/ 2698595 h 3256241"/>
              <a:gd name="connsiteX17" fmla="*/ 468352 w 1170878"/>
              <a:gd name="connsiteY17" fmla="*/ 2743200 h 3256241"/>
              <a:gd name="connsiteX18" fmla="*/ 501805 w 1170878"/>
              <a:gd name="connsiteY18" fmla="*/ 2854712 h 3256241"/>
              <a:gd name="connsiteX19" fmla="*/ 524108 w 1170878"/>
              <a:gd name="connsiteY19" fmla="*/ 2888166 h 3256241"/>
              <a:gd name="connsiteX20" fmla="*/ 624469 w 1170878"/>
              <a:gd name="connsiteY20" fmla="*/ 3010830 h 3256241"/>
              <a:gd name="connsiteX21" fmla="*/ 646771 w 1170878"/>
              <a:gd name="connsiteY21" fmla="*/ 3044283 h 3256241"/>
              <a:gd name="connsiteX22" fmla="*/ 735981 w 1170878"/>
              <a:gd name="connsiteY22" fmla="*/ 3122342 h 3256241"/>
              <a:gd name="connsiteX23" fmla="*/ 769434 w 1170878"/>
              <a:gd name="connsiteY23" fmla="*/ 3144644 h 3256241"/>
              <a:gd name="connsiteX24" fmla="*/ 858644 w 1170878"/>
              <a:gd name="connsiteY24" fmla="*/ 3166947 h 3256241"/>
              <a:gd name="connsiteX25" fmla="*/ 892098 w 1170878"/>
              <a:gd name="connsiteY25" fmla="*/ 3178098 h 3256241"/>
              <a:gd name="connsiteX26" fmla="*/ 981308 w 1170878"/>
              <a:gd name="connsiteY26" fmla="*/ 3200400 h 3256241"/>
              <a:gd name="connsiteX27" fmla="*/ 1103971 w 1170878"/>
              <a:gd name="connsiteY27" fmla="*/ 3245005 h 3256241"/>
              <a:gd name="connsiteX28" fmla="*/ 1170878 w 1170878"/>
              <a:gd name="connsiteY28" fmla="*/ 3256156 h 3256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70878" h="3256241">
                <a:moveTo>
                  <a:pt x="0" y="11152"/>
                </a:moveTo>
                <a:cubicBezTo>
                  <a:pt x="70625" y="7435"/>
                  <a:pt x="141152" y="0"/>
                  <a:pt x="211874" y="0"/>
                </a:cubicBezTo>
                <a:cubicBezTo>
                  <a:pt x="238158" y="0"/>
                  <a:pt x="264072" y="6450"/>
                  <a:pt x="289932" y="11152"/>
                </a:cubicBezTo>
                <a:cubicBezTo>
                  <a:pt x="320738" y="16753"/>
                  <a:pt x="339327" y="23900"/>
                  <a:pt x="367991" y="33454"/>
                </a:cubicBezTo>
                <a:cubicBezTo>
                  <a:pt x="390293" y="48322"/>
                  <a:pt x="420030" y="55757"/>
                  <a:pt x="434898" y="78059"/>
                </a:cubicBezTo>
                <a:cubicBezTo>
                  <a:pt x="442332" y="89210"/>
                  <a:pt x="451206" y="99525"/>
                  <a:pt x="457200" y="111512"/>
                </a:cubicBezTo>
                <a:cubicBezTo>
                  <a:pt x="462457" y="122026"/>
                  <a:pt x="465259" y="133626"/>
                  <a:pt x="468352" y="144966"/>
                </a:cubicBezTo>
                <a:cubicBezTo>
                  <a:pt x="506087" y="283329"/>
                  <a:pt x="476136" y="190621"/>
                  <a:pt x="501805" y="267630"/>
                </a:cubicBezTo>
                <a:cubicBezTo>
                  <a:pt x="511360" y="592492"/>
                  <a:pt x="521211" y="635899"/>
                  <a:pt x="501805" y="936703"/>
                </a:cubicBezTo>
                <a:cubicBezTo>
                  <a:pt x="500585" y="955617"/>
                  <a:pt x="493334" y="973696"/>
                  <a:pt x="490654" y="992459"/>
                </a:cubicBezTo>
                <a:cubicBezTo>
                  <a:pt x="485894" y="1025780"/>
                  <a:pt x="483220" y="1059366"/>
                  <a:pt x="479503" y="1092820"/>
                </a:cubicBezTo>
                <a:cubicBezTo>
                  <a:pt x="474786" y="1229621"/>
                  <a:pt x="475130" y="1395431"/>
                  <a:pt x="457200" y="1538869"/>
                </a:cubicBezTo>
                <a:cubicBezTo>
                  <a:pt x="454849" y="1557676"/>
                  <a:pt x="449766" y="1576040"/>
                  <a:pt x="446049" y="1594625"/>
                </a:cubicBezTo>
                <a:cubicBezTo>
                  <a:pt x="442332" y="1724722"/>
                  <a:pt x="440431" y="1854884"/>
                  <a:pt x="434898" y="1984917"/>
                </a:cubicBezTo>
                <a:cubicBezTo>
                  <a:pt x="432995" y="2029636"/>
                  <a:pt x="423747" y="2073972"/>
                  <a:pt x="423747" y="2118732"/>
                </a:cubicBezTo>
                <a:cubicBezTo>
                  <a:pt x="423747" y="2282326"/>
                  <a:pt x="428611" y="2445913"/>
                  <a:pt x="434898" y="2609386"/>
                </a:cubicBezTo>
                <a:cubicBezTo>
                  <a:pt x="436050" y="2639332"/>
                  <a:pt x="438781" y="2669522"/>
                  <a:pt x="446049" y="2698595"/>
                </a:cubicBezTo>
                <a:cubicBezTo>
                  <a:pt x="450081" y="2714722"/>
                  <a:pt x="461804" y="2727921"/>
                  <a:pt x="468352" y="2743200"/>
                </a:cubicBezTo>
                <a:cubicBezTo>
                  <a:pt x="483639" y="2778869"/>
                  <a:pt x="487392" y="2818680"/>
                  <a:pt x="501805" y="2854712"/>
                </a:cubicBezTo>
                <a:cubicBezTo>
                  <a:pt x="506783" y="2867156"/>
                  <a:pt x="516225" y="2877327"/>
                  <a:pt x="524108" y="2888166"/>
                </a:cubicBezTo>
                <a:cubicBezTo>
                  <a:pt x="743205" y="3189425"/>
                  <a:pt x="504176" y="2866479"/>
                  <a:pt x="624469" y="3010830"/>
                </a:cubicBezTo>
                <a:cubicBezTo>
                  <a:pt x="633049" y="3021126"/>
                  <a:pt x="638191" y="3033987"/>
                  <a:pt x="646771" y="3044283"/>
                </a:cubicBezTo>
                <a:cubicBezTo>
                  <a:pt x="669695" y="3071792"/>
                  <a:pt x="709202" y="3102258"/>
                  <a:pt x="735981" y="3122342"/>
                </a:cubicBezTo>
                <a:cubicBezTo>
                  <a:pt x="746702" y="3130383"/>
                  <a:pt x="757447" y="3138651"/>
                  <a:pt x="769434" y="3144644"/>
                </a:cubicBezTo>
                <a:cubicBezTo>
                  <a:pt x="794921" y="3157387"/>
                  <a:pt x="833201" y="3160586"/>
                  <a:pt x="858644" y="3166947"/>
                </a:cubicBezTo>
                <a:cubicBezTo>
                  <a:pt x="870048" y="3169798"/>
                  <a:pt x="880694" y="3175247"/>
                  <a:pt x="892098" y="3178098"/>
                </a:cubicBezTo>
                <a:lnTo>
                  <a:pt x="981308" y="3200400"/>
                </a:lnTo>
                <a:cubicBezTo>
                  <a:pt x="1040264" y="3239706"/>
                  <a:pt x="1001759" y="3219453"/>
                  <a:pt x="1103971" y="3245005"/>
                </a:cubicBezTo>
                <a:cubicBezTo>
                  <a:pt x="1155788" y="3257959"/>
                  <a:pt x="1133250" y="3256156"/>
                  <a:pt x="1170878" y="3256156"/>
                </a:cubicBezTo>
              </a:path>
            </a:pathLst>
          </a:custGeom>
          <a:noFill/>
          <a:ln w="15875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271164" y="1655619"/>
            <a:ext cx="1108363" cy="3415145"/>
          </a:xfrm>
          <a:custGeom>
            <a:avLst/>
            <a:gdLst>
              <a:gd name="connsiteX0" fmla="*/ 0 w 1108363"/>
              <a:gd name="connsiteY0" fmla="*/ 3415145 h 3415145"/>
              <a:gd name="connsiteX1" fmla="*/ 762000 w 1108363"/>
              <a:gd name="connsiteY1" fmla="*/ 3207326 h 3415145"/>
              <a:gd name="connsiteX2" fmla="*/ 914400 w 1108363"/>
              <a:gd name="connsiteY2" fmla="*/ 2888672 h 3415145"/>
              <a:gd name="connsiteX3" fmla="*/ 928254 w 1108363"/>
              <a:gd name="connsiteY3" fmla="*/ 1863436 h 3415145"/>
              <a:gd name="connsiteX4" fmla="*/ 900545 w 1108363"/>
              <a:gd name="connsiteY4" fmla="*/ 768926 h 3415145"/>
              <a:gd name="connsiteX5" fmla="*/ 900545 w 1108363"/>
              <a:gd name="connsiteY5" fmla="*/ 339436 h 3415145"/>
              <a:gd name="connsiteX6" fmla="*/ 997527 w 1108363"/>
              <a:gd name="connsiteY6" fmla="*/ 34636 h 3415145"/>
              <a:gd name="connsiteX7" fmla="*/ 1108363 w 1108363"/>
              <a:gd name="connsiteY7" fmla="*/ 6926 h 3415145"/>
              <a:gd name="connsiteX8" fmla="*/ 1108363 w 1108363"/>
              <a:gd name="connsiteY8" fmla="*/ 6926 h 341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8363" h="3415145">
                <a:moveTo>
                  <a:pt x="0" y="3415145"/>
                </a:moveTo>
                <a:cubicBezTo>
                  <a:pt x="304800" y="3355108"/>
                  <a:pt x="609600" y="3295071"/>
                  <a:pt x="762000" y="3207326"/>
                </a:cubicBezTo>
                <a:cubicBezTo>
                  <a:pt x="914400" y="3119580"/>
                  <a:pt x="886691" y="3112654"/>
                  <a:pt x="914400" y="2888672"/>
                </a:cubicBezTo>
                <a:cubicBezTo>
                  <a:pt x="942109" y="2664690"/>
                  <a:pt x="930563" y="2216727"/>
                  <a:pt x="928254" y="1863436"/>
                </a:cubicBezTo>
                <a:cubicBezTo>
                  <a:pt x="925945" y="1510145"/>
                  <a:pt x="905163" y="1022926"/>
                  <a:pt x="900545" y="768926"/>
                </a:cubicBezTo>
                <a:cubicBezTo>
                  <a:pt x="895927" y="514926"/>
                  <a:pt x="884381" y="461818"/>
                  <a:pt x="900545" y="339436"/>
                </a:cubicBezTo>
                <a:cubicBezTo>
                  <a:pt x="916709" y="217054"/>
                  <a:pt x="962891" y="90054"/>
                  <a:pt x="997527" y="34636"/>
                </a:cubicBezTo>
                <a:cubicBezTo>
                  <a:pt x="1032163" y="-20782"/>
                  <a:pt x="1108363" y="6926"/>
                  <a:pt x="1108363" y="6926"/>
                </a:cubicBezTo>
                <a:lnTo>
                  <a:pt x="1108363" y="6926"/>
                </a:lnTo>
              </a:path>
            </a:pathLst>
          </a:custGeom>
          <a:noFill/>
          <a:ln w="15875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243455" y="3473387"/>
            <a:ext cx="1138124" cy="2180294"/>
          </a:xfrm>
          <a:custGeom>
            <a:avLst/>
            <a:gdLst>
              <a:gd name="connsiteX0" fmla="*/ 0 w 1138124"/>
              <a:gd name="connsiteY0" fmla="*/ 4104 h 2180294"/>
              <a:gd name="connsiteX1" fmla="*/ 277090 w 1138124"/>
              <a:gd name="connsiteY1" fmla="*/ 4104 h 2180294"/>
              <a:gd name="connsiteX2" fmla="*/ 471054 w 1138124"/>
              <a:gd name="connsiteY2" fmla="*/ 4104 h 2180294"/>
              <a:gd name="connsiteX3" fmla="*/ 568036 w 1138124"/>
              <a:gd name="connsiteY3" fmla="*/ 59522 h 2180294"/>
              <a:gd name="connsiteX4" fmla="*/ 623454 w 1138124"/>
              <a:gd name="connsiteY4" fmla="*/ 184213 h 2180294"/>
              <a:gd name="connsiteX5" fmla="*/ 678872 w 1138124"/>
              <a:gd name="connsiteY5" fmla="*/ 419740 h 2180294"/>
              <a:gd name="connsiteX6" fmla="*/ 692727 w 1138124"/>
              <a:gd name="connsiteY6" fmla="*/ 585995 h 2180294"/>
              <a:gd name="connsiteX7" fmla="*/ 762000 w 1138124"/>
              <a:gd name="connsiteY7" fmla="*/ 821522 h 2180294"/>
              <a:gd name="connsiteX8" fmla="*/ 789709 w 1138124"/>
              <a:gd name="connsiteY8" fmla="*/ 1070904 h 2180294"/>
              <a:gd name="connsiteX9" fmla="*/ 803563 w 1138124"/>
              <a:gd name="connsiteY9" fmla="*/ 1361849 h 2180294"/>
              <a:gd name="connsiteX10" fmla="*/ 803563 w 1138124"/>
              <a:gd name="connsiteY10" fmla="*/ 1611231 h 2180294"/>
              <a:gd name="connsiteX11" fmla="*/ 845127 w 1138124"/>
              <a:gd name="connsiteY11" fmla="*/ 1832904 h 2180294"/>
              <a:gd name="connsiteX12" fmla="*/ 886690 w 1138124"/>
              <a:gd name="connsiteY12" fmla="*/ 1999158 h 2180294"/>
              <a:gd name="connsiteX13" fmla="*/ 955963 w 1138124"/>
              <a:gd name="connsiteY13" fmla="*/ 2137704 h 2180294"/>
              <a:gd name="connsiteX14" fmla="*/ 1039090 w 1138124"/>
              <a:gd name="connsiteY14" fmla="*/ 2165413 h 2180294"/>
              <a:gd name="connsiteX15" fmla="*/ 1108363 w 1138124"/>
              <a:gd name="connsiteY15" fmla="*/ 2179268 h 2180294"/>
              <a:gd name="connsiteX16" fmla="*/ 1136072 w 1138124"/>
              <a:gd name="connsiteY16" fmla="*/ 2179268 h 2180294"/>
              <a:gd name="connsiteX17" fmla="*/ 1136072 w 1138124"/>
              <a:gd name="connsiteY17" fmla="*/ 2165413 h 2180294"/>
              <a:gd name="connsiteX18" fmla="*/ 1136072 w 1138124"/>
              <a:gd name="connsiteY18" fmla="*/ 2179268 h 218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38124" h="2180294">
                <a:moveTo>
                  <a:pt x="0" y="4104"/>
                </a:moveTo>
                <a:lnTo>
                  <a:pt x="277090" y="4104"/>
                </a:lnTo>
                <a:cubicBezTo>
                  <a:pt x="355599" y="4104"/>
                  <a:pt x="422563" y="-5132"/>
                  <a:pt x="471054" y="4104"/>
                </a:cubicBezTo>
                <a:cubicBezTo>
                  <a:pt x="519545" y="13340"/>
                  <a:pt x="542636" y="29504"/>
                  <a:pt x="568036" y="59522"/>
                </a:cubicBezTo>
                <a:cubicBezTo>
                  <a:pt x="593436" y="89540"/>
                  <a:pt x="604981" y="124177"/>
                  <a:pt x="623454" y="184213"/>
                </a:cubicBezTo>
                <a:cubicBezTo>
                  <a:pt x="641927" y="244249"/>
                  <a:pt x="667327" y="352776"/>
                  <a:pt x="678872" y="419740"/>
                </a:cubicBezTo>
                <a:cubicBezTo>
                  <a:pt x="690417" y="486704"/>
                  <a:pt x="678872" y="519031"/>
                  <a:pt x="692727" y="585995"/>
                </a:cubicBezTo>
                <a:cubicBezTo>
                  <a:pt x="706582" y="652959"/>
                  <a:pt x="745836" y="740704"/>
                  <a:pt x="762000" y="821522"/>
                </a:cubicBezTo>
                <a:cubicBezTo>
                  <a:pt x="778164" y="902340"/>
                  <a:pt x="782782" y="980849"/>
                  <a:pt x="789709" y="1070904"/>
                </a:cubicBezTo>
                <a:cubicBezTo>
                  <a:pt x="796636" y="1160959"/>
                  <a:pt x="801254" y="1271795"/>
                  <a:pt x="803563" y="1361849"/>
                </a:cubicBezTo>
                <a:cubicBezTo>
                  <a:pt x="805872" y="1451903"/>
                  <a:pt x="796636" y="1532722"/>
                  <a:pt x="803563" y="1611231"/>
                </a:cubicBezTo>
                <a:cubicBezTo>
                  <a:pt x="810490" y="1689740"/>
                  <a:pt x="831273" y="1768250"/>
                  <a:pt x="845127" y="1832904"/>
                </a:cubicBezTo>
                <a:cubicBezTo>
                  <a:pt x="858982" y="1897559"/>
                  <a:pt x="868217" y="1948358"/>
                  <a:pt x="886690" y="1999158"/>
                </a:cubicBezTo>
                <a:cubicBezTo>
                  <a:pt x="905163" y="2049958"/>
                  <a:pt x="930563" y="2109995"/>
                  <a:pt x="955963" y="2137704"/>
                </a:cubicBezTo>
                <a:cubicBezTo>
                  <a:pt x="981363" y="2165413"/>
                  <a:pt x="1013690" y="2158486"/>
                  <a:pt x="1039090" y="2165413"/>
                </a:cubicBezTo>
                <a:cubicBezTo>
                  <a:pt x="1064490" y="2172340"/>
                  <a:pt x="1108363" y="2179268"/>
                  <a:pt x="1108363" y="2179268"/>
                </a:cubicBezTo>
                <a:cubicBezTo>
                  <a:pt x="1124527" y="2181577"/>
                  <a:pt x="1136072" y="2179268"/>
                  <a:pt x="1136072" y="2179268"/>
                </a:cubicBezTo>
                <a:cubicBezTo>
                  <a:pt x="1140690" y="2176959"/>
                  <a:pt x="1136072" y="2165413"/>
                  <a:pt x="1136072" y="2165413"/>
                </a:cubicBezTo>
                <a:lnTo>
                  <a:pt x="1136072" y="2179268"/>
                </a:lnTo>
              </a:path>
            </a:pathLst>
          </a:custGeom>
          <a:noFill/>
          <a:ln w="15875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5986560" y="3429950"/>
            <a:ext cx="1161893" cy="232143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611895"/>
              </p:ext>
            </p:extLst>
          </p:nvPr>
        </p:nvGraphicFramePr>
        <p:xfrm>
          <a:off x="7170040" y="5628193"/>
          <a:ext cx="1298342" cy="582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140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</a:tbl>
          </a:graphicData>
        </a:graphic>
      </p:graphicFrame>
      <p:cxnSp>
        <p:nvCxnSpPr>
          <p:cNvPr id="165" name="Straight Arrow Connector 164"/>
          <p:cNvCxnSpPr/>
          <p:nvPr/>
        </p:nvCxnSpPr>
        <p:spPr>
          <a:xfrm>
            <a:off x="8215780" y="5751381"/>
            <a:ext cx="894976" cy="49415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8215780" y="5999047"/>
            <a:ext cx="609565" cy="26072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59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Overflow Problem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719" y="1443687"/>
            <a:ext cx="10515600" cy="4771675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Q: Insert (25, Harry)?</a:t>
            </a:r>
          </a:p>
          <a:p>
            <a:pPr>
              <a:spcBef>
                <a:spcPct val="0"/>
              </a:spcBef>
              <a:buNone/>
            </a:pPr>
            <a:br>
              <a:rPr lang="en-US" altLang="ko-KR" dirty="0">
                <a:ea typeface="굴림" panose="020B0600000101010101" pitchFamily="34" charset="-127"/>
              </a:rPr>
            </a:br>
            <a:endParaRPr lang="en-US" dirty="0"/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874567"/>
              </p:ext>
            </p:extLst>
          </p:nvPr>
        </p:nvGraphicFramePr>
        <p:xfrm>
          <a:off x="7722401" y="1865475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32713"/>
              </p:ext>
            </p:extLst>
          </p:nvPr>
        </p:nvGraphicFramePr>
        <p:xfrm>
          <a:off x="7722401" y="5508306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96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14914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357495"/>
              </p:ext>
            </p:extLst>
          </p:nvPr>
        </p:nvGraphicFramePr>
        <p:xfrm>
          <a:off x="7722401" y="4291871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Melanie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Stellar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26978"/>
              </p:ext>
            </p:extLst>
          </p:nvPr>
        </p:nvGraphicFramePr>
        <p:xfrm>
          <a:off x="7722401" y="3068631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33705"/>
              </p:ext>
            </p:extLst>
          </p:nvPr>
        </p:nvGraphicFramePr>
        <p:xfrm>
          <a:off x="5156280" y="2245493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40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50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60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466927"/>
              </p:ext>
            </p:extLst>
          </p:nvPr>
        </p:nvGraphicFramePr>
        <p:xfrm>
          <a:off x="5156280" y="4128490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70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80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90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cxnSp>
        <p:nvCxnSpPr>
          <p:cNvPr id="143" name="Straight Arrow Connector 142"/>
          <p:cNvCxnSpPr/>
          <p:nvPr/>
        </p:nvCxnSpPr>
        <p:spPr>
          <a:xfrm flipV="1">
            <a:off x="6192982" y="2011571"/>
            <a:ext cx="1529419" cy="37225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V="1">
            <a:off x="6192982" y="2383827"/>
            <a:ext cx="1529419" cy="31273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6192982" y="2696565"/>
            <a:ext cx="1529419" cy="26619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6192982" y="3238929"/>
            <a:ext cx="1529419" cy="152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6192982" y="3586983"/>
            <a:ext cx="1529419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6192982" y="3859399"/>
            <a:ext cx="1529419" cy="13337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6192982" y="4291871"/>
            <a:ext cx="1529419" cy="16986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6192982" y="4572000"/>
            <a:ext cx="1529419" cy="23822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6192982" y="4810223"/>
            <a:ext cx="1529419" cy="39146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6192982" y="5201683"/>
            <a:ext cx="1529419" cy="48740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6192982" y="5389151"/>
            <a:ext cx="1529419" cy="63750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6192982" y="5757102"/>
            <a:ext cx="1529419" cy="67406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174808"/>
              </p:ext>
            </p:extLst>
          </p:nvPr>
        </p:nvGraphicFramePr>
        <p:xfrm>
          <a:off x="2651019" y="2874376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70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cxnSp>
        <p:nvCxnSpPr>
          <p:cNvPr id="156" name="Straight Arrow Connector 155"/>
          <p:cNvCxnSpPr/>
          <p:nvPr/>
        </p:nvCxnSpPr>
        <p:spPr>
          <a:xfrm flipV="1">
            <a:off x="3696759" y="2383827"/>
            <a:ext cx="1459521" cy="64402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3696759" y="3275518"/>
            <a:ext cx="1459521" cy="101635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3696759" y="3630189"/>
            <a:ext cx="1360150" cy="239646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1" name="Table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84134"/>
              </p:ext>
            </p:extLst>
          </p:nvPr>
        </p:nvGraphicFramePr>
        <p:xfrm>
          <a:off x="9892442" y="1876395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sp>
        <p:nvSpPr>
          <p:cNvPr id="253" name="Rectangle 252"/>
          <p:cNvSpPr/>
          <p:nvPr/>
        </p:nvSpPr>
        <p:spPr>
          <a:xfrm>
            <a:off x="7705806" y="1612150"/>
            <a:ext cx="379984" cy="26424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9892443" y="1612150"/>
            <a:ext cx="333674" cy="2503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7967885" y="1490162"/>
            <a:ext cx="1911928" cy="214000"/>
          </a:xfrm>
          <a:custGeom>
            <a:avLst/>
            <a:gdLst>
              <a:gd name="connsiteX0" fmla="*/ 0 w 1911928"/>
              <a:gd name="connsiteY0" fmla="*/ 214000 h 214000"/>
              <a:gd name="connsiteX1" fmla="*/ 471055 w 1911928"/>
              <a:gd name="connsiteY1" fmla="*/ 20037 h 214000"/>
              <a:gd name="connsiteX2" fmla="*/ 762000 w 1911928"/>
              <a:gd name="connsiteY2" fmla="*/ 6182 h 214000"/>
              <a:gd name="connsiteX3" fmla="*/ 1302328 w 1911928"/>
              <a:gd name="connsiteY3" fmla="*/ 20037 h 214000"/>
              <a:gd name="connsiteX4" fmla="*/ 1676400 w 1911928"/>
              <a:gd name="connsiteY4" fmla="*/ 89310 h 214000"/>
              <a:gd name="connsiteX5" fmla="*/ 1911928 w 1911928"/>
              <a:gd name="connsiteY5" fmla="*/ 172437 h 21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1928" h="214000">
                <a:moveTo>
                  <a:pt x="0" y="214000"/>
                </a:moveTo>
                <a:cubicBezTo>
                  <a:pt x="172027" y="134336"/>
                  <a:pt x="344055" y="54673"/>
                  <a:pt x="471055" y="20037"/>
                </a:cubicBezTo>
                <a:cubicBezTo>
                  <a:pt x="598055" y="-14599"/>
                  <a:pt x="623455" y="6182"/>
                  <a:pt x="762000" y="6182"/>
                </a:cubicBezTo>
                <a:cubicBezTo>
                  <a:pt x="900545" y="6182"/>
                  <a:pt x="1149928" y="6182"/>
                  <a:pt x="1302328" y="20037"/>
                </a:cubicBezTo>
                <a:cubicBezTo>
                  <a:pt x="1454728" y="33892"/>
                  <a:pt x="1574800" y="63910"/>
                  <a:pt x="1676400" y="89310"/>
                </a:cubicBezTo>
                <a:cubicBezTo>
                  <a:pt x="1778000" y="114710"/>
                  <a:pt x="1844964" y="143573"/>
                  <a:pt x="1911928" y="172437"/>
                </a:cubicBezTo>
              </a:path>
            </a:pathLst>
          </a:custGeom>
          <a:noFill/>
          <a:ln w="15875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6" name="Table 2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319666"/>
              </p:ext>
            </p:extLst>
          </p:nvPr>
        </p:nvGraphicFramePr>
        <p:xfrm>
          <a:off x="6338548" y="408920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sp>
        <p:nvSpPr>
          <p:cNvPr id="257" name="Rectangle 256"/>
          <p:cNvSpPr/>
          <p:nvPr/>
        </p:nvSpPr>
        <p:spPr>
          <a:xfrm>
            <a:off x="5156280" y="1981019"/>
            <a:ext cx="355469" cy="2403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6338548" y="167392"/>
            <a:ext cx="355469" cy="2403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Arrow Connector 187"/>
          <p:cNvCxnSpPr/>
          <p:nvPr/>
        </p:nvCxnSpPr>
        <p:spPr>
          <a:xfrm flipV="1">
            <a:off x="5354320" y="540327"/>
            <a:ext cx="984228" cy="1564178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9895121" y="1872986"/>
            <a:ext cx="1203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25     Harry</a:t>
            </a:r>
          </a:p>
        </p:txBody>
      </p:sp>
      <p:grpSp>
        <p:nvGrpSpPr>
          <p:cNvPr id="191" name="Group 190"/>
          <p:cNvGrpSpPr/>
          <p:nvPr/>
        </p:nvGrpSpPr>
        <p:grpSpPr>
          <a:xfrm>
            <a:off x="6422739" y="389506"/>
            <a:ext cx="3472382" cy="1668146"/>
            <a:chOff x="6422739" y="389506"/>
            <a:chExt cx="3472382" cy="1668146"/>
          </a:xfrm>
        </p:grpSpPr>
        <p:sp>
          <p:nvSpPr>
            <p:cNvPr id="266" name="TextBox 265"/>
            <p:cNvSpPr txBox="1"/>
            <p:nvPr/>
          </p:nvSpPr>
          <p:spPr>
            <a:xfrm>
              <a:off x="6422739" y="38950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25</a:t>
              </a:r>
            </a:p>
          </p:txBody>
        </p:sp>
        <p:cxnSp>
          <p:nvCxnSpPr>
            <p:cNvPr id="267" name="Straight Arrow Connector 266"/>
            <p:cNvCxnSpPr>
              <a:endCxn id="189" idx="1"/>
            </p:cNvCxnSpPr>
            <p:nvPr/>
          </p:nvCxnSpPr>
          <p:spPr>
            <a:xfrm>
              <a:off x="7290342" y="567864"/>
              <a:ext cx="2604779" cy="148978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66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" grpId="0" animBg="1"/>
      <p:bldP spid="254" grpId="0" animBg="1"/>
      <p:bldP spid="255" grpId="0" animBg="1"/>
      <p:bldP spid="257" grpId="0" animBg="1"/>
      <p:bldP spid="258" grpId="0" animBg="1"/>
      <p:bldP spid="1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Problem after many insertions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>
                <a:ea typeface="굴림" panose="020B0600000101010101" pitchFamily="34" charset="-127"/>
              </a:rPr>
              <a:t>After many insertions, long chain of overflow pages</a:t>
            </a:r>
          </a:p>
          <a:p>
            <a:endParaRPr lang="en-US" altLang="ko-KR" sz="2400" dirty="0">
              <a:ea typeface="굴림" panose="020B0600000101010101" pitchFamily="34" charset="-127"/>
            </a:endParaRP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356499" y="2268539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10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1356499" y="2573339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20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1356499" y="2878139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30</a:t>
            </a:r>
          </a:p>
        </p:txBody>
      </p:sp>
      <p:sp>
        <p:nvSpPr>
          <p:cNvPr id="53255" name="Line 8"/>
          <p:cNvSpPr>
            <a:spLocks noChangeShapeType="1"/>
          </p:cNvSpPr>
          <p:nvPr/>
        </p:nvSpPr>
        <p:spPr bwMode="auto">
          <a:xfrm>
            <a:off x="2118499" y="2268539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Line 9"/>
          <p:cNvSpPr>
            <a:spLocks noChangeShapeType="1"/>
          </p:cNvSpPr>
          <p:nvPr/>
        </p:nvSpPr>
        <p:spPr bwMode="auto">
          <a:xfrm>
            <a:off x="2423299" y="242093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Line 10"/>
          <p:cNvSpPr>
            <a:spLocks noChangeShapeType="1"/>
          </p:cNvSpPr>
          <p:nvPr/>
        </p:nvSpPr>
        <p:spPr bwMode="auto">
          <a:xfrm>
            <a:off x="2423299" y="272573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1"/>
          <p:cNvSpPr>
            <a:spLocks noChangeShapeType="1"/>
          </p:cNvSpPr>
          <p:nvPr/>
        </p:nvSpPr>
        <p:spPr bwMode="auto">
          <a:xfrm>
            <a:off x="2423299" y="303053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1341058" y="3639059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40</a:t>
            </a:r>
          </a:p>
        </p:txBody>
      </p:sp>
      <p:sp>
        <p:nvSpPr>
          <p:cNvPr id="53260" name="Rectangle 13"/>
          <p:cNvSpPr>
            <a:spLocks noChangeArrowheads="1"/>
          </p:cNvSpPr>
          <p:nvPr/>
        </p:nvSpPr>
        <p:spPr bwMode="auto">
          <a:xfrm>
            <a:off x="1341058" y="3943859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1341058" y="4248659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53263" name="Line 16"/>
          <p:cNvSpPr>
            <a:spLocks noChangeShapeType="1"/>
          </p:cNvSpPr>
          <p:nvPr/>
        </p:nvSpPr>
        <p:spPr bwMode="auto">
          <a:xfrm>
            <a:off x="2103058" y="3639059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7"/>
          <p:cNvSpPr>
            <a:spLocks noChangeShapeType="1"/>
          </p:cNvSpPr>
          <p:nvPr/>
        </p:nvSpPr>
        <p:spPr bwMode="auto">
          <a:xfrm>
            <a:off x="2407858" y="379145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8"/>
          <p:cNvSpPr>
            <a:spLocks noChangeShapeType="1"/>
          </p:cNvSpPr>
          <p:nvPr/>
        </p:nvSpPr>
        <p:spPr bwMode="auto">
          <a:xfrm>
            <a:off x="2407858" y="409625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9"/>
          <p:cNvSpPr>
            <a:spLocks noChangeShapeType="1"/>
          </p:cNvSpPr>
          <p:nvPr/>
        </p:nvSpPr>
        <p:spPr bwMode="auto">
          <a:xfrm>
            <a:off x="2407858" y="440105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Rectangle 28"/>
          <p:cNvSpPr>
            <a:spLocks noChangeArrowheads="1"/>
          </p:cNvSpPr>
          <p:nvPr/>
        </p:nvSpPr>
        <p:spPr bwMode="auto">
          <a:xfrm>
            <a:off x="1356499" y="5061274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53268" name="Rectangle 29"/>
          <p:cNvSpPr>
            <a:spLocks noChangeArrowheads="1"/>
          </p:cNvSpPr>
          <p:nvPr/>
        </p:nvSpPr>
        <p:spPr bwMode="auto">
          <a:xfrm>
            <a:off x="1356499" y="5366074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53269" name="Rectangle 30"/>
          <p:cNvSpPr>
            <a:spLocks noChangeArrowheads="1"/>
          </p:cNvSpPr>
          <p:nvPr/>
        </p:nvSpPr>
        <p:spPr bwMode="auto">
          <a:xfrm>
            <a:off x="1356499" y="5670874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90</a:t>
            </a:r>
          </a:p>
        </p:txBody>
      </p:sp>
      <p:sp>
        <p:nvSpPr>
          <p:cNvPr id="53271" name="Line 32"/>
          <p:cNvSpPr>
            <a:spLocks noChangeShapeType="1"/>
          </p:cNvSpPr>
          <p:nvPr/>
        </p:nvSpPr>
        <p:spPr bwMode="auto">
          <a:xfrm>
            <a:off x="2118499" y="5061274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Line 33"/>
          <p:cNvSpPr>
            <a:spLocks noChangeShapeType="1"/>
          </p:cNvSpPr>
          <p:nvPr/>
        </p:nvSpPr>
        <p:spPr bwMode="auto">
          <a:xfrm>
            <a:off x="2423299" y="521367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Line 34"/>
          <p:cNvSpPr>
            <a:spLocks noChangeShapeType="1"/>
          </p:cNvSpPr>
          <p:nvPr/>
        </p:nvSpPr>
        <p:spPr bwMode="auto">
          <a:xfrm>
            <a:off x="2423299" y="551847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Line 35"/>
          <p:cNvSpPr>
            <a:spLocks noChangeShapeType="1"/>
          </p:cNvSpPr>
          <p:nvPr/>
        </p:nvSpPr>
        <p:spPr bwMode="auto">
          <a:xfrm>
            <a:off x="2423299" y="582327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77" name="Group 54"/>
          <p:cNvGrpSpPr>
            <a:grpSpLocks/>
          </p:cNvGrpSpPr>
          <p:nvPr/>
        </p:nvGrpSpPr>
        <p:grpSpPr bwMode="auto">
          <a:xfrm>
            <a:off x="4137799" y="2509840"/>
            <a:ext cx="1295400" cy="915578"/>
            <a:chOff x="3984" y="992"/>
            <a:chExt cx="816" cy="576"/>
          </a:xfrm>
        </p:grpSpPr>
        <p:sp>
          <p:nvSpPr>
            <p:cNvPr id="53300" name="Rectangle 42"/>
            <p:cNvSpPr>
              <a:spLocks noChangeArrowheads="1"/>
            </p:cNvSpPr>
            <p:nvPr/>
          </p:nvSpPr>
          <p:spPr bwMode="auto">
            <a:xfrm>
              <a:off x="3984" y="992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25</a:t>
              </a:r>
            </a:p>
          </p:txBody>
        </p:sp>
        <p:sp>
          <p:nvSpPr>
            <p:cNvPr id="53301" name="Rectangle 43"/>
            <p:cNvSpPr>
              <a:spLocks noChangeArrowheads="1"/>
            </p:cNvSpPr>
            <p:nvPr/>
          </p:nvSpPr>
          <p:spPr bwMode="auto">
            <a:xfrm>
              <a:off x="3984" y="1184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16</a:t>
              </a:r>
            </a:p>
          </p:txBody>
        </p:sp>
        <p:sp>
          <p:nvSpPr>
            <p:cNvPr id="53302" name="Rectangle 44"/>
            <p:cNvSpPr>
              <a:spLocks noChangeArrowheads="1"/>
            </p:cNvSpPr>
            <p:nvPr/>
          </p:nvSpPr>
          <p:spPr bwMode="auto">
            <a:xfrm>
              <a:off x="3984" y="1376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53304" name="Line 46"/>
            <p:cNvSpPr>
              <a:spLocks noChangeShapeType="1"/>
            </p:cNvSpPr>
            <p:nvPr/>
          </p:nvSpPr>
          <p:spPr bwMode="auto">
            <a:xfrm>
              <a:off x="4344" y="1000"/>
              <a:ext cx="0" cy="56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3278" name="Group 48"/>
          <p:cNvGrpSpPr>
            <a:grpSpLocks/>
          </p:cNvGrpSpPr>
          <p:nvPr/>
        </p:nvGrpSpPr>
        <p:grpSpPr bwMode="auto">
          <a:xfrm>
            <a:off x="4163199" y="4249739"/>
            <a:ext cx="1295400" cy="914400"/>
            <a:chOff x="3984" y="992"/>
            <a:chExt cx="816" cy="576"/>
          </a:xfrm>
        </p:grpSpPr>
        <p:sp>
          <p:nvSpPr>
            <p:cNvPr id="53295" name="Rectangle 49"/>
            <p:cNvSpPr>
              <a:spLocks noChangeArrowheads="1"/>
            </p:cNvSpPr>
            <p:nvPr/>
          </p:nvSpPr>
          <p:spPr bwMode="auto">
            <a:xfrm>
              <a:off x="3984" y="992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33</a:t>
              </a:r>
            </a:p>
          </p:txBody>
        </p:sp>
        <p:sp>
          <p:nvSpPr>
            <p:cNvPr id="53296" name="Rectangle 50"/>
            <p:cNvSpPr>
              <a:spLocks noChangeArrowheads="1"/>
            </p:cNvSpPr>
            <p:nvPr/>
          </p:nvSpPr>
          <p:spPr bwMode="auto">
            <a:xfrm>
              <a:off x="3984" y="1184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21</a:t>
              </a:r>
            </a:p>
          </p:txBody>
        </p:sp>
        <p:sp>
          <p:nvSpPr>
            <p:cNvPr id="53297" name="Rectangle 51"/>
            <p:cNvSpPr>
              <a:spLocks noChangeArrowheads="1"/>
            </p:cNvSpPr>
            <p:nvPr/>
          </p:nvSpPr>
          <p:spPr bwMode="auto">
            <a:xfrm>
              <a:off x="3984" y="1376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53299" name="Line 53"/>
            <p:cNvSpPr>
              <a:spLocks noChangeShapeType="1"/>
            </p:cNvSpPr>
            <p:nvPr/>
          </p:nvSpPr>
          <p:spPr bwMode="auto">
            <a:xfrm>
              <a:off x="4344" y="1000"/>
              <a:ext cx="0" cy="56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53281" name="Rectangle 59"/>
          <p:cNvSpPr>
            <a:spLocks noChangeArrowheads="1"/>
          </p:cNvSpPr>
          <p:nvPr/>
        </p:nvSpPr>
        <p:spPr bwMode="auto">
          <a:xfrm>
            <a:off x="1356499" y="2027883"/>
            <a:ext cx="304800" cy="240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341202" y="3382365"/>
            <a:ext cx="304800" cy="240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1356643" y="4806009"/>
            <a:ext cx="304800" cy="240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4137800" y="2276800"/>
            <a:ext cx="304800" cy="24065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3" name="Rectangle 59"/>
          <p:cNvSpPr>
            <a:spLocks noChangeArrowheads="1"/>
          </p:cNvSpPr>
          <p:nvPr/>
        </p:nvSpPr>
        <p:spPr bwMode="auto">
          <a:xfrm>
            <a:off x="4165942" y="4009084"/>
            <a:ext cx="304800" cy="24065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>
            <a:off x="5115699" y="2716359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10"/>
          <p:cNvSpPr>
            <a:spLocks noChangeShapeType="1"/>
          </p:cNvSpPr>
          <p:nvPr/>
        </p:nvSpPr>
        <p:spPr bwMode="auto">
          <a:xfrm>
            <a:off x="5115699" y="3021159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11"/>
          <p:cNvSpPr>
            <a:spLocks noChangeShapeType="1"/>
          </p:cNvSpPr>
          <p:nvPr/>
        </p:nvSpPr>
        <p:spPr bwMode="auto">
          <a:xfrm>
            <a:off x="5115699" y="3325959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9"/>
          <p:cNvSpPr>
            <a:spLocks noChangeShapeType="1"/>
          </p:cNvSpPr>
          <p:nvPr/>
        </p:nvSpPr>
        <p:spPr bwMode="auto">
          <a:xfrm>
            <a:off x="5090299" y="442498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0"/>
          <p:cNvSpPr>
            <a:spLocks noChangeShapeType="1"/>
          </p:cNvSpPr>
          <p:nvPr/>
        </p:nvSpPr>
        <p:spPr bwMode="auto">
          <a:xfrm>
            <a:off x="5090299" y="472978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1"/>
          <p:cNvSpPr>
            <a:spLocks noChangeShapeType="1"/>
          </p:cNvSpPr>
          <p:nvPr/>
        </p:nvSpPr>
        <p:spPr bwMode="auto">
          <a:xfrm>
            <a:off x="5090299" y="503458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505579" y="1975687"/>
            <a:ext cx="2757055" cy="301114"/>
          </a:xfrm>
          <a:custGeom>
            <a:avLst/>
            <a:gdLst>
              <a:gd name="connsiteX0" fmla="*/ 0 w 2604655"/>
              <a:gd name="connsiteY0" fmla="*/ 163688 h 399215"/>
              <a:gd name="connsiteX1" fmla="*/ 512618 w 2604655"/>
              <a:gd name="connsiteY1" fmla="*/ 11288 h 399215"/>
              <a:gd name="connsiteX2" fmla="*/ 900546 w 2604655"/>
              <a:gd name="connsiteY2" fmla="*/ 11288 h 399215"/>
              <a:gd name="connsiteX3" fmla="*/ 1565564 w 2604655"/>
              <a:gd name="connsiteY3" fmla="*/ 25142 h 399215"/>
              <a:gd name="connsiteX4" fmla="*/ 2258291 w 2604655"/>
              <a:gd name="connsiteY4" fmla="*/ 205251 h 399215"/>
              <a:gd name="connsiteX5" fmla="*/ 2604655 w 2604655"/>
              <a:gd name="connsiteY5" fmla="*/ 399215 h 399215"/>
              <a:gd name="connsiteX6" fmla="*/ 2604655 w 2604655"/>
              <a:gd name="connsiteY6" fmla="*/ 399215 h 39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4655" h="399215">
                <a:moveTo>
                  <a:pt x="0" y="163688"/>
                </a:moveTo>
                <a:cubicBezTo>
                  <a:pt x="181263" y="100188"/>
                  <a:pt x="362527" y="36688"/>
                  <a:pt x="512618" y="11288"/>
                </a:cubicBezTo>
                <a:cubicBezTo>
                  <a:pt x="662709" y="-14112"/>
                  <a:pt x="900546" y="11288"/>
                  <a:pt x="900546" y="11288"/>
                </a:cubicBezTo>
                <a:cubicBezTo>
                  <a:pt x="1076037" y="13597"/>
                  <a:pt x="1339273" y="-7185"/>
                  <a:pt x="1565564" y="25142"/>
                </a:cubicBezTo>
                <a:cubicBezTo>
                  <a:pt x="1791855" y="57469"/>
                  <a:pt x="2085109" y="142906"/>
                  <a:pt x="2258291" y="205251"/>
                </a:cubicBezTo>
                <a:cubicBezTo>
                  <a:pt x="2431473" y="267596"/>
                  <a:pt x="2604655" y="399215"/>
                  <a:pt x="2604655" y="399215"/>
                </a:cubicBezTo>
                <a:lnTo>
                  <a:pt x="2604655" y="399215"/>
                </a:lnTo>
              </a:path>
            </a:pathLst>
          </a:custGeom>
          <a:noFill/>
          <a:ln>
            <a:solidFill>
              <a:srgbClr val="C0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708360" y="2356079"/>
            <a:ext cx="554274" cy="1653006"/>
          </a:xfrm>
          <a:custGeom>
            <a:avLst/>
            <a:gdLst>
              <a:gd name="connsiteX0" fmla="*/ 554274 w 554274"/>
              <a:gd name="connsiteY0" fmla="*/ 4968 h 1844433"/>
              <a:gd name="connsiteX1" fmla="*/ 346456 w 554274"/>
              <a:gd name="connsiteY1" fmla="*/ 18823 h 1844433"/>
              <a:gd name="connsiteX2" fmla="*/ 180201 w 554274"/>
              <a:gd name="connsiteY2" fmla="*/ 157368 h 1844433"/>
              <a:gd name="connsiteX3" fmla="*/ 69365 w 554274"/>
              <a:gd name="connsiteY3" fmla="*/ 406750 h 1844433"/>
              <a:gd name="connsiteX4" fmla="*/ 92 w 554274"/>
              <a:gd name="connsiteY4" fmla="*/ 836241 h 1844433"/>
              <a:gd name="connsiteX5" fmla="*/ 83219 w 554274"/>
              <a:gd name="connsiteY5" fmla="*/ 1404278 h 1844433"/>
              <a:gd name="connsiteX6" fmla="*/ 221765 w 554274"/>
              <a:gd name="connsiteY6" fmla="*/ 1722932 h 1844433"/>
              <a:gd name="connsiteX7" fmla="*/ 401874 w 554274"/>
              <a:gd name="connsiteY7" fmla="*/ 1833768 h 1844433"/>
              <a:gd name="connsiteX8" fmla="*/ 429583 w 554274"/>
              <a:gd name="connsiteY8" fmla="*/ 1833768 h 184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4274" h="1844433">
                <a:moveTo>
                  <a:pt x="554274" y="4968"/>
                </a:moveTo>
                <a:cubicBezTo>
                  <a:pt x="481537" y="-805"/>
                  <a:pt x="408801" y="-6577"/>
                  <a:pt x="346456" y="18823"/>
                </a:cubicBezTo>
                <a:cubicBezTo>
                  <a:pt x="284111" y="44223"/>
                  <a:pt x="226383" y="92714"/>
                  <a:pt x="180201" y="157368"/>
                </a:cubicBezTo>
                <a:cubicBezTo>
                  <a:pt x="134019" y="222022"/>
                  <a:pt x="99383" y="293604"/>
                  <a:pt x="69365" y="406750"/>
                </a:cubicBezTo>
                <a:cubicBezTo>
                  <a:pt x="39347" y="519896"/>
                  <a:pt x="-2217" y="669986"/>
                  <a:pt x="92" y="836241"/>
                </a:cubicBezTo>
                <a:cubicBezTo>
                  <a:pt x="2401" y="1002496"/>
                  <a:pt x="46274" y="1256496"/>
                  <a:pt x="83219" y="1404278"/>
                </a:cubicBezTo>
                <a:cubicBezTo>
                  <a:pt x="120164" y="1552060"/>
                  <a:pt x="168656" y="1651350"/>
                  <a:pt x="221765" y="1722932"/>
                </a:cubicBezTo>
                <a:cubicBezTo>
                  <a:pt x="274874" y="1794514"/>
                  <a:pt x="401874" y="1833768"/>
                  <a:pt x="401874" y="1833768"/>
                </a:cubicBezTo>
                <a:cubicBezTo>
                  <a:pt x="436510" y="1852241"/>
                  <a:pt x="433046" y="1843004"/>
                  <a:pt x="429583" y="1833768"/>
                </a:cubicBezTo>
              </a:path>
            </a:pathLst>
          </a:custGeom>
          <a:noFill/>
          <a:ln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0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Indexed Sequential Access Method (ISAM)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Advantage</a:t>
            </a:r>
          </a:p>
          <a:p>
            <a:pPr lvl="1" eaLnBrk="1" hangingPunct="1"/>
            <a:r>
              <a:rPr lang="en-US" altLang="ko-KR">
                <a:ea typeface="굴림" panose="020B0600000101010101" pitchFamily="34" charset="-127"/>
              </a:rPr>
              <a:t>Simple</a:t>
            </a:r>
          </a:p>
          <a:p>
            <a:pPr lvl="1" eaLnBrk="1" hangingPunct="1"/>
            <a:r>
              <a:rPr lang="en-US" altLang="ko-KR">
                <a:ea typeface="굴림" panose="020B0600000101010101" pitchFamily="34" charset="-127"/>
              </a:rPr>
              <a:t>Sequential blocks</a:t>
            </a:r>
          </a:p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Disadvantage</a:t>
            </a:r>
          </a:p>
          <a:p>
            <a:pPr lvl="1" eaLnBrk="1" hangingPunct="1"/>
            <a:r>
              <a:rPr lang="en-US" altLang="ko-KR">
                <a:ea typeface="굴림" panose="020B0600000101010101" pitchFamily="34" charset="-127"/>
              </a:rPr>
              <a:t>Not suitable for updates</a:t>
            </a:r>
          </a:p>
          <a:p>
            <a:pPr lvl="1" eaLnBrk="1" hangingPunct="1"/>
            <a:r>
              <a:rPr lang="en-US" altLang="ko-KR">
                <a:ea typeface="굴림" panose="020B0600000101010101" pitchFamily="34" charset="-127"/>
              </a:rPr>
              <a:t>Becomes ugly (loses sequentiality and balance) over time</a:t>
            </a:r>
          </a:p>
        </p:txBody>
      </p:sp>
    </p:spTree>
    <p:extLst>
      <p:ext uri="{BB962C8B-B14F-4D97-AF65-F5344CB8AC3E}">
        <p14:creationId xmlns:p14="http://schemas.microsoft.com/office/powerpoint/2010/main" val="3016957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Index Creation in SQL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CREATE INDEX &lt;</a:t>
            </a:r>
            <a:r>
              <a:rPr lang="en-US" altLang="ko-KR" dirty="0" err="1">
                <a:ea typeface="굴림" panose="020B0600000101010101" pitchFamily="34" charset="-127"/>
              </a:rPr>
              <a:t>indexname</a:t>
            </a:r>
            <a:r>
              <a:rPr lang="en-US" altLang="ko-KR" dirty="0">
                <a:ea typeface="굴림" panose="020B0600000101010101" pitchFamily="34" charset="-127"/>
              </a:rPr>
              <a:t>&gt; ON &lt;table&gt;(&lt;</a:t>
            </a:r>
            <a:r>
              <a:rPr lang="en-US" altLang="ko-KR" dirty="0" err="1">
                <a:ea typeface="굴림" panose="020B0600000101010101" pitchFamily="34" charset="-127"/>
              </a:rPr>
              <a:t>attr</a:t>
            </a:r>
            <a:r>
              <a:rPr lang="en-US" altLang="ko-KR" dirty="0">
                <a:ea typeface="굴림" panose="020B0600000101010101" pitchFamily="34" charset="-127"/>
              </a:rPr>
              <a:t>&gt;,&lt;</a:t>
            </a:r>
            <a:r>
              <a:rPr lang="en-US" altLang="ko-KR" dirty="0" err="1">
                <a:ea typeface="굴림" panose="020B0600000101010101" pitchFamily="34" charset="-127"/>
              </a:rPr>
              <a:t>attr</a:t>
            </a:r>
            <a:r>
              <a:rPr lang="en-US" altLang="ko-KR" dirty="0">
                <a:ea typeface="굴림" panose="020B0600000101010101" pitchFamily="34" charset="-127"/>
              </a:rPr>
              <a:t>&gt;,…)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Example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CREATE INDEX </a:t>
            </a:r>
            <a:r>
              <a:rPr lang="en-US" altLang="ko-KR" dirty="0" err="1">
                <a:ea typeface="굴림" panose="020B0600000101010101" pitchFamily="34" charset="-127"/>
              </a:rPr>
              <a:t>sid_idx</a:t>
            </a:r>
            <a:r>
              <a:rPr lang="en-US" altLang="ko-KR" dirty="0">
                <a:ea typeface="굴림" panose="020B0600000101010101" pitchFamily="34" charset="-127"/>
              </a:rPr>
              <a:t> ON Student(</a:t>
            </a:r>
            <a:r>
              <a:rPr lang="en-US" altLang="ko-KR" dirty="0" err="1">
                <a:ea typeface="굴림" panose="020B0600000101010101" pitchFamily="34" charset="-127"/>
              </a:rPr>
              <a:t>sid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  <a:p>
            <a:pPr lvl="2" eaLnBrk="1" hangingPunct="1"/>
            <a:r>
              <a:rPr lang="en-US" altLang="ko-KR" dirty="0">
                <a:ea typeface="굴림" panose="020B0600000101010101" pitchFamily="34" charset="-127"/>
              </a:rPr>
              <a:t>Creates a </a:t>
            </a:r>
            <a:r>
              <a:rPr lang="en-US" altLang="ko-KR" dirty="0" err="1">
                <a:ea typeface="굴림" panose="020B0600000101010101" pitchFamily="34" charset="-127"/>
              </a:rPr>
              <a:t>B+tree</a:t>
            </a:r>
            <a:r>
              <a:rPr lang="en-US" altLang="ko-KR" dirty="0">
                <a:ea typeface="굴림" panose="020B0600000101010101" pitchFamily="34" charset="-127"/>
              </a:rPr>
              <a:t> on the attributes</a:t>
            </a:r>
          </a:p>
          <a:p>
            <a:pPr lvl="2" eaLnBrk="1" hangingPunct="1"/>
            <a:r>
              <a:rPr lang="en-US" altLang="ko-KR" dirty="0">
                <a:ea typeface="굴림" panose="020B0600000101010101" pitchFamily="34" charset="-127"/>
              </a:rPr>
              <a:t>Speeds up lookup on </a:t>
            </a:r>
            <a:r>
              <a:rPr lang="en-US" altLang="ko-KR" dirty="0" err="1">
                <a:ea typeface="굴림" panose="020B0600000101010101" pitchFamily="34" charset="-127"/>
              </a:rPr>
              <a:t>sid</a:t>
            </a: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011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Primary (Clustering) Index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MySQL: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Primary key becomes the clustering index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DB2: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CREATE INDEX </a:t>
            </a:r>
            <a:r>
              <a:rPr lang="en-US" altLang="ko-KR" dirty="0" err="1">
                <a:ea typeface="굴림" panose="020B0600000101010101" pitchFamily="34" charset="-127"/>
              </a:rPr>
              <a:t>idx</a:t>
            </a:r>
            <a:r>
              <a:rPr lang="en-US" altLang="ko-KR" dirty="0">
                <a:ea typeface="굴림" panose="020B0600000101010101" pitchFamily="34" charset="-127"/>
              </a:rPr>
              <a:t> ON Student(</a:t>
            </a:r>
            <a:r>
              <a:rPr lang="en-US" altLang="ko-KR" dirty="0" err="1">
                <a:ea typeface="굴림" panose="020B0600000101010101" pitchFamily="34" charset="-127"/>
              </a:rPr>
              <a:t>sid</a:t>
            </a:r>
            <a:r>
              <a:rPr lang="en-US" altLang="ko-KR" dirty="0">
                <a:ea typeface="굴림" panose="020B0600000101010101" pitchFamily="34" charset="-127"/>
              </a:rPr>
              <a:t>) </a:t>
            </a:r>
            <a:r>
              <a:rPr lang="en-US" altLang="ko-KR" u="sng" dirty="0">
                <a:ea typeface="굴림" panose="020B0600000101010101" pitchFamily="34" charset="-127"/>
              </a:rPr>
              <a:t>CLUSTER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Tuples in the table are sequenced by </a:t>
            </a:r>
            <a:r>
              <a:rPr lang="en-US" altLang="ko-KR" dirty="0" err="1">
                <a:ea typeface="굴림" panose="020B0600000101010101" pitchFamily="34" charset="-127"/>
              </a:rPr>
              <a:t>sid</a:t>
            </a:r>
            <a:endParaRPr lang="en-US" altLang="ko-KR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Oracle: Index-Organized Table (IOT)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CREATE TABLE T (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  ...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) </a:t>
            </a:r>
            <a:r>
              <a:rPr lang="en-US" altLang="ko-KR" u="sng" dirty="0">
                <a:ea typeface="굴림" panose="020B0600000101010101" pitchFamily="34" charset="-127"/>
              </a:rPr>
              <a:t>ORGANIZATION INDEX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dirty="0" err="1">
                <a:ea typeface="굴림" panose="020B0600000101010101" pitchFamily="34" charset="-127"/>
              </a:rPr>
              <a:t>B+tree</a:t>
            </a:r>
            <a:r>
              <a:rPr lang="en-US" altLang="ko-KR" dirty="0">
                <a:ea typeface="굴림" panose="020B0600000101010101" pitchFamily="34" charset="-127"/>
              </a:rPr>
              <a:t> on primary key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Tuples are stored at the leaf nodes of </a:t>
            </a:r>
            <a:r>
              <a:rPr lang="en-US" altLang="ko-KR" dirty="0" err="1">
                <a:ea typeface="굴림" panose="020B0600000101010101" pitchFamily="34" charset="-127"/>
              </a:rPr>
              <a:t>B+tree</a:t>
            </a:r>
            <a:endParaRPr lang="en-US" altLang="ko-KR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Periodic reorganization may still be necessary to improve range scan performance</a:t>
            </a:r>
          </a:p>
        </p:txBody>
      </p:sp>
    </p:spTree>
    <p:extLst>
      <p:ext uri="{BB962C8B-B14F-4D97-AF65-F5344CB8AC3E}">
        <p14:creationId xmlns:p14="http://schemas.microsoft.com/office/powerpoint/2010/main" val="1857565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>
                <a:ea typeface="굴림" panose="020B0600000101010101" pitchFamily="34" charset="-127"/>
              </a:rPr>
              <a:t>Important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>
                    <a:ea typeface="굴림" panose="020B0600000101010101" pitchFamily="34" charset="-127"/>
                  </a:rPr>
                  <a:t>Search key (</a:t>
                </a:r>
                <a:r>
                  <a:rPr lang="en-US" altLang="ko-KR" b="1" dirty="0">
                    <a:ea typeface="굴림" panose="020B0600000101010101" pitchFamily="34" charset="-127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ko-KR" dirty="0">
                    <a:ea typeface="굴림" panose="020B0600000101010101" pitchFamily="34" charset="-127"/>
                    <a:sym typeface="Symbol" panose="05050102010706020507" pitchFamily="18" charset="2"/>
                  </a:rPr>
                  <a:t> primary key)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ko-KR" dirty="0">
                    <a:ea typeface="굴림" panose="020B0600000101010101" pitchFamily="34" charset="-127"/>
                    <a:sym typeface="Symbol" panose="05050102010706020507" pitchFamily="18" charset="2"/>
                  </a:rPr>
                  <a:t>Primary index vs. secondary index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ko-KR" dirty="0">
                    <a:ea typeface="굴림" panose="020B0600000101010101" pitchFamily="34" charset="-127"/>
                    <a:sym typeface="Symbol" panose="05050102010706020507" pitchFamily="18" charset="2"/>
                  </a:rPr>
                  <a:t>Clustering index vs. non-clustering index</a:t>
                </a:r>
              </a:p>
              <a:p>
                <a:r>
                  <a:rPr lang="en-US" altLang="ko-KR" dirty="0">
                    <a:ea typeface="굴림" panose="020B0600000101010101" pitchFamily="34" charset="-127"/>
                    <a:sym typeface="Symbol" panose="05050102010706020507" pitchFamily="18" charset="2"/>
                  </a:rPr>
                  <a:t>Dense index vs. sparse index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ko-KR" dirty="0">
                    <a:ea typeface="굴림" panose="020B0600000101010101" pitchFamily="34" charset="-127"/>
                    <a:sym typeface="Symbol" panose="05050102010706020507" pitchFamily="18" charset="2"/>
                  </a:rPr>
                  <a:t>Multi-level index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ko-KR" dirty="0">
                    <a:ea typeface="굴림" panose="020B0600000101010101" pitchFamily="34" charset="-127"/>
                    <a:sym typeface="Symbol" panose="05050102010706020507" pitchFamily="18" charset="2"/>
                  </a:rPr>
                  <a:t>Indexed Sequential Access Method (ISAM)</a:t>
                </a:r>
                <a:endParaRPr lang="en-US" altLang="ko-KR" dirty="0">
                  <a:ea typeface="굴림" panose="020B0600000101010101" pitchFamily="34" charset="-127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87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altLang="ko-KR" dirty="0">
                <a:ea typeface="굴림" panose="020B0600000101010101" pitchFamily="34" charset="-127"/>
              </a:rPr>
              <a:t>Topics to Learn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Index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Dense index vs. sparse index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Primary index vs. secondary index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 (= clustering index vs. non-clustering index)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Multi-level index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Indexed Sequential Access Method (ISAM)</a:t>
            </a:r>
          </a:p>
        </p:txBody>
      </p:sp>
    </p:spTree>
    <p:extLst>
      <p:ext uri="{BB962C8B-B14F-4D97-AF65-F5344CB8AC3E}">
        <p14:creationId xmlns:p14="http://schemas.microsoft.com/office/powerpoint/2010/main" val="337987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Basic Problem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SELECT *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FROM Student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WHERE </a:t>
            </a:r>
            <a:r>
              <a:rPr lang="en-US" altLang="ko-KR" dirty="0" err="1">
                <a:ea typeface="굴림" panose="020B0600000101010101" pitchFamily="34" charset="-127"/>
              </a:rPr>
              <a:t>sid</a:t>
            </a:r>
            <a:r>
              <a:rPr lang="en-US" altLang="ko-KR" dirty="0">
                <a:ea typeface="굴림" panose="020B0600000101010101" pitchFamily="34" charset="-127"/>
              </a:rPr>
              <a:t> = 30</a:t>
            </a:r>
          </a:p>
          <a:p>
            <a:pPr eaLnBrk="1" hangingPunct="1">
              <a:lnSpc>
                <a:spcPct val="9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9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9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9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dirty="0">
                <a:ea typeface="굴림" panose="020B0600000101010101" pitchFamily="34" charset="-127"/>
              </a:rPr>
              <a:t>How can we answer the query?</a:t>
            </a:r>
          </a:p>
        </p:txBody>
      </p:sp>
      <p:graphicFrame>
        <p:nvGraphicFramePr>
          <p:cNvPr id="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269480"/>
              </p:ext>
            </p:extLst>
          </p:nvPr>
        </p:nvGraphicFramePr>
        <p:xfrm>
          <a:off x="1275398" y="2727396"/>
          <a:ext cx="4707390" cy="2376924"/>
        </p:xfrm>
        <a:graphic>
          <a:graphicData uri="http://schemas.openxmlformats.org/drawingml/2006/table">
            <a:tbl>
              <a:tblPr/>
              <a:tblGrid>
                <a:gridCol w="156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4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sid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name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GPA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20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Susan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3.5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60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James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1.7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70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Peter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2.6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40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Elaine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3.9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30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Christy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2.9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9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Random-Order File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How do we find </a:t>
            </a:r>
            <a:r>
              <a:rPr lang="en-US" altLang="ko-KR" dirty="0" err="1">
                <a:ea typeface="굴림" panose="020B0600000101010101" pitchFamily="34" charset="-127"/>
              </a:rPr>
              <a:t>sid</a:t>
            </a:r>
            <a:r>
              <a:rPr lang="en-US" altLang="ko-KR" dirty="0">
                <a:ea typeface="굴림" panose="020B0600000101010101" pitchFamily="34" charset="-127"/>
              </a:rPr>
              <a:t>=30?</a:t>
            </a: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ko-KR" altLang="en-US" dirty="0">
              <a:ea typeface="굴림" panose="020B0600000101010101" pitchFamily="34" charset="-127"/>
            </a:endParaRPr>
          </a:p>
        </p:txBody>
      </p:sp>
      <p:graphicFrame>
        <p:nvGraphicFramePr>
          <p:cNvPr id="24886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93420"/>
              </p:ext>
            </p:extLst>
          </p:nvPr>
        </p:nvGraphicFramePr>
        <p:xfrm>
          <a:off x="1275398" y="2185851"/>
          <a:ext cx="4707390" cy="2376924"/>
        </p:xfrm>
        <a:graphic>
          <a:graphicData uri="http://schemas.openxmlformats.org/drawingml/2006/table">
            <a:tbl>
              <a:tblPr/>
              <a:tblGrid>
                <a:gridCol w="156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4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sid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name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GPA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20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Susan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3.5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60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James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1.7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70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Peter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2.6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40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Elaine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3.9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30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Christy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2.9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96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Sequential File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Table sequenced by </a:t>
            </a:r>
            <a:r>
              <a:rPr lang="en-US" altLang="ko-KR" dirty="0" err="1">
                <a:ea typeface="굴림" panose="020B0600000101010101" pitchFamily="34" charset="-127"/>
              </a:rPr>
              <a:t>sid</a:t>
            </a:r>
            <a:r>
              <a:rPr lang="en-US" altLang="ko-KR" dirty="0">
                <a:ea typeface="굴림" panose="020B0600000101010101" pitchFamily="34" charset="-127"/>
              </a:rPr>
              <a:t>. Find </a:t>
            </a:r>
            <a:r>
              <a:rPr lang="en-US" altLang="ko-KR" dirty="0" err="1">
                <a:ea typeface="굴림" panose="020B0600000101010101" pitchFamily="34" charset="-127"/>
              </a:rPr>
              <a:t>sid</a:t>
            </a:r>
            <a:r>
              <a:rPr lang="en-US" altLang="ko-KR" dirty="0">
                <a:ea typeface="굴림" panose="020B0600000101010101" pitchFamily="34" charset="-127"/>
              </a:rPr>
              <a:t>=30?</a:t>
            </a:r>
          </a:p>
        </p:txBody>
      </p:sp>
      <p:graphicFrame>
        <p:nvGraphicFramePr>
          <p:cNvPr id="246821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29436"/>
              </p:ext>
            </p:extLst>
          </p:nvPr>
        </p:nvGraphicFramePr>
        <p:xfrm>
          <a:off x="1182392" y="2030504"/>
          <a:ext cx="4565265" cy="2376924"/>
        </p:xfrm>
        <a:graphic>
          <a:graphicData uri="http://schemas.openxmlformats.org/drawingml/2006/table">
            <a:tbl>
              <a:tblPr/>
              <a:tblGrid>
                <a:gridCol w="152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3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sid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name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GPA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20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Susan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3.5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30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James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1.7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3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40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Peter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2.6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3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50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Elaine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3.9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3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60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Christy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20" charset="0"/>
                          <a:ea typeface="ＭＳ Ｐゴシック" pitchFamily="2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20" charset="0"/>
                          <a:ea typeface="Gulim" pitchFamily="34" charset="-127"/>
                        </a:rPr>
                        <a:t>2.9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1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Binary Search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5288"/>
            <a:ext cx="10515600" cy="5216893"/>
          </a:xfrm>
        </p:spPr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100,000 tuples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Q: How many blocks to read?</a:t>
            </a:r>
          </a:p>
          <a:p>
            <a:pPr eaLnBrk="1" hangingPunct="1"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Any better way?</a:t>
            </a:r>
          </a:p>
        </p:txBody>
      </p:sp>
    </p:spTree>
    <p:extLst>
      <p:ext uri="{BB962C8B-B14F-4D97-AF65-F5344CB8AC3E}">
        <p14:creationId xmlns:p14="http://schemas.microsoft.com/office/powerpoint/2010/main" val="318035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Index: Basic Idea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Build an “index” on the table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An auxiliary structure to help us quickly locate a tuple given a “search key”</a:t>
            </a:r>
          </a:p>
        </p:txBody>
      </p:sp>
      <p:graphicFrame>
        <p:nvGraphicFramePr>
          <p:cNvPr id="249930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33907"/>
              </p:ext>
            </p:extLst>
          </p:nvPr>
        </p:nvGraphicFramePr>
        <p:xfrm>
          <a:off x="7410450" y="3516313"/>
          <a:ext cx="2260600" cy="1981200"/>
        </p:xfrm>
        <a:graphic>
          <a:graphicData uri="http://schemas.openxmlformats.org/drawingml/2006/table">
            <a:tbl>
              <a:tblPr/>
              <a:tblGrid>
                <a:gridCol w="712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697" name="Freeform 69"/>
          <p:cNvSpPr>
            <a:spLocks/>
          </p:cNvSpPr>
          <p:nvPr/>
        </p:nvSpPr>
        <p:spPr bwMode="auto">
          <a:xfrm>
            <a:off x="5588000" y="4421189"/>
            <a:ext cx="1836738" cy="490537"/>
          </a:xfrm>
          <a:custGeom>
            <a:avLst/>
            <a:gdLst>
              <a:gd name="T0" fmla="*/ 0 w 902"/>
              <a:gd name="T1" fmla="*/ 0 h 480"/>
              <a:gd name="T2" fmla="*/ 2147483646 w 902"/>
              <a:gd name="T3" fmla="*/ 2147483646 h 480"/>
              <a:gd name="T4" fmla="*/ 2147483646 w 902"/>
              <a:gd name="T5" fmla="*/ 2147483646 h 480"/>
              <a:gd name="T6" fmla="*/ 2147483646 w 902"/>
              <a:gd name="T7" fmla="*/ 2147483646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902"/>
              <a:gd name="T13" fmla="*/ 0 h 480"/>
              <a:gd name="T14" fmla="*/ 902 w 902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2" h="480">
                <a:moveTo>
                  <a:pt x="0" y="0"/>
                </a:moveTo>
                <a:cubicBezTo>
                  <a:pt x="154" y="8"/>
                  <a:pt x="309" y="17"/>
                  <a:pt x="400" y="80"/>
                </a:cubicBezTo>
                <a:cubicBezTo>
                  <a:pt x="491" y="143"/>
                  <a:pt x="464" y="311"/>
                  <a:pt x="548" y="378"/>
                </a:cubicBezTo>
                <a:cubicBezTo>
                  <a:pt x="632" y="445"/>
                  <a:pt x="767" y="462"/>
                  <a:pt x="902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70"/>
          <p:cNvSpPr>
            <a:spLocks noChangeShapeType="1"/>
          </p:cNvSpPr>
          <p:nvPr/>
        </p:nvSpPr>
        <p:spPr bwMode="auto">
          <a:xfrm flipV="1">
            <a:off x="3144838" y="4406216"/>
            <a:ext cx="1811626" cy="22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Text Box 71"/>
          <p:cNvSpPr txBox="1">
            <a:spLocks noChangeArrowheads="1"/>
          </p:cNvSpPr>
          <p:nvPr/>
        </p:nvSpPr>
        <p:spPr bwMode="auto">
          <a:xfrm>
            <a:off x="2802421" y="3759885"/>
            <a:ext cx="6880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3600" dirty="0">
                <a:ea typeface="굴림" panose="020B0600000101010101" pitchFamily="34" charset="-127"/>
              </a:rPr>
              <a:t>30</a:t>
            </a:r>
          </a:p>
        </p:txBody>
      </p:sp>
      <p:sp>
        <p:nvSpPr>
          <p:cNvPr id="2" name="Isosceles Triangle 1"/>
          <p:cNvSpPr/>
          <p:nvPr/>
        </p:nvSpPr>
        <p:spPr>
          <a:xfrm rot="16200000">
            <a:off x="4432395" y="3736067"/>
            <a:ext cx="1205345" cy="131546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3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Dense, Primary Index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94983"/>
              </p:ext>
            </p:extLst>
          </p:nvPr>
        </p:nvGraphicFramePr>
        <p:xfrm>
          <a:off x="9769593" y="1464203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72575"/>
              </p:ext>
            </p:extLst>
          </p:nvPr>
        </p:nvGraphicFramePr>
        <p:xfrm>
          <a:off x="9769593" y="5107034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96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14914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591752"/>
              </p:ext>
            </p:extLst>
          </p:nvPr>
        </p:nvGraphicFramePr>
        <p:xfrm>
          <a:off x="9769593" y="3890599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Melanie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Stellar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607388"/>
              </p:ext>
            </p:extLst>
          </p:nvPr>
        </p:nvGraphicFramePr>
        <p:xfrm>
          <a:off x="9769593" y="2667359"/>
          <a:ext cx="197211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1">
                  <a:extLst>
                    <a:ext uri="{9D8B030D-6E8A-4147-A177-3AD203B41FA5}">
                      <a16:colId xmlns:a16="http://schemas.microsoft.com/office/drawing/2014/main" val="2289018879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4205025661"/>
                    </a:ext>
                  </a:extLst>
                </a:gridCol>
              </a:tblGrid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20810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1394"/>
                  </a:ext>
                </a:extLst>
              </a:tr>
              <a:tr h="289501"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1393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58228"/>
              </p:ext>
            </p:extLst>
          </p:nvPr>
        </p:nvGraphicFramePr>
        <p:xfrm>
          <a:off x="7546157" y="1451942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30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40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50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60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135449"/>
              </p:ext>
            </p:extLst>
          </p:nvPr>
        </p:nvGraphicFramePr>
        <p:xfrm>
          <a:off x="7546157" y="3334939"/>
          <a:ext cx="1298342" cy="174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381">
                  <a:extLst>
                    <a:ext uri="{9D8B030D-6E8A-4147-A177-3AD203B41FA5}">
                      <a16:colId xmlns:a16="http://schemas.microsoft.com/office/drawing/2014/main" val="4120774687"/>
                    </a:ext>
                  </a:extLst>
                </a:gridCol>
                <a:gridCol w="657961">
                  <a:extLst>
                    <a:ext uri="{9D8B030D-6E8A-4147-A177-3AD203B41FA5}">
                      <a16:colId xmlns:a16="http://schemas.microsoft.com/office/drawing/2014/main" val="4056944665"/>
                    </a:ext>
                  </a:extLst>
                </a:gridCol>
              </a:tblGrid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70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24504500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80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48126056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90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32682194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764945695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110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39940542"/>
                  </a:ext>
                </a:extLst>
              </a:tr>
              <a:tr h="291213">
                <a:tc>
                  <a:txBody>
                    <a:bodyPr/>
                    <a:lstStyle/>
                    <a:p>
                      <a:r>
                        <a:rPr lang="en-US" sz="1800" dirty="0"/>
                        <a:t>120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95796091"/>
                  </a:ext>
                </a:extLst>
              </a:tr>
            </a:tbl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8585991" y="1605418"/>
            <a:ext cx="1189508" cy="4454769"/>
            <a:chOff x="7672709" y="1617785"/>
            <a:chExt cx="1189508" cy="4454769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678615" y="1617785"/>
              <a:ext cx="1177696" cy="35169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7678615" y="1865451"/>
              <a:ext cx="1177696" cy="159759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7678615" y="2220122"/>
              <a:ext cx="1177696" cy="11782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7678615" y="2473667"/>
              <a:ext cx="1177696" cy="42193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cxnSpLocks/>
            </p:cNvCxnSpPr>
            <p:nvPr/>
          </p:nvCxnSpPr>
          <p:spPr>
            <a:xfrm>
              <a:off x="7678615" y="2793899"/>
              <a:ext cx="1177696" cy="44501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7678615" y="3071920"/>
              <a:ext cx="1177696" cy="56223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7678615" y="3500782"/>
              <a:ext cx="1177696" cy="60233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cxnSpLocks/>
            </p:cNvCxnSpPr>
            <p:nvPr/>
          </p:nvCxnSpPr>
          <p:spPr>
            <a:xfrm>
              <a:off x="7672709" y="3769934"/>
              <a:ext cx="1177696" cy="70315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7678615" y="4103119"/>
              <a:ext cx="1177696" cy="73994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7678615" y="4356664"/>
              <a:ext cx="1177696" cy="97380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>
              <a:off x="7684521" y="4675405"/>
              <a:ext cx="1177696" cy="100169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7678615" y="4954917"/>
              <a:ext cx="1177696" cy="111763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9640639" y="1005178"/>
            <a:ext cx="1713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Sequential File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467584" y="957523"/>
            <a:ext cx="1459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Dense Index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48C14F-5C38-2641-9D33-D43FBA7EF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445" y="1424316"/>
            <a:ext cx="10515600" cy="4771675"/>
          </a:xfrm>
        </p:spPr>
        <p:txBody>
          <a:bodyPr>
            <a:normAutofit/>
          </a:bodyPr>
          <a:lstStyle/>
          <a:p>
            <a:r>
              <a:rPr lang="en-US" dirty="0"/>
              <a:t>Primary index (=clustering index)</a:t>
            </a:r>
          </a:p>
          <a:p>
            <a:pPr lvl="1"/>
            <a:r>
              <a:rPr lang="en-US" dirty="0"/>
              <a:t>Underlying table is sequenced by a key</a:t>
            </a:r>
          </a:p>
          <a:p>
            <a:pPr lvl="1"/>
            <a:r>
              <a:rPr lang="en-US" dirty="0"/>
              <a:t>Index is built on on the same key (= search key)</a:t>
            </a:r>
          </a:p>
          <a:p>
            <a:r>
              <a:rPr lang="en-US" dirty="0"/>
              <a:t>Dense index</a:t>
            </a:r>
          </a:p>
          <a:p>
            <a:pPr lvl="1"/>
            <a:r>
              <a:rPr lang="en-US" dirty="0"/>
              <a:t>One (key, pointer) index entry per every tuple</a:t>
            </a:r>
          </a:p>
          <a:p>
            <a:r>
              <a:rPr lang="en-US" dirty="0"/>
              <a:t>Search algorithm</a:t>
            </a:r>
          </a:p>
          <a:p>
            <a:pPr lvl="1"/>
            <a:r>
              <a:rPr lang="en-US" dirty="0"/>
              <a:t>Find the key from index and follow pointer</a:t>
            </a:r>
          </a:p>
          <a:p>
            <a:pPr lvl="1"/>
            <a:r>
              <a:rPr lang="en-US" dirty="0"/>
              <a:t>Maybe through binary search</a:t>
            </a:r>
          </a:p>
          <a:p>
            <a:r>
              <a:rPr lang="en-US" dirty="0"/>
              <a:t>Q: Why dense index?</a:t>
            </a:r>
          </a:p>
          <a:p>
            <a:pPr lvl="1"/>
            <a:r>
              <a:rPr lang="en-US" dirty="0"/>
              <a:t>Isn’t binary search on the file the same?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6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Why Dense Index?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Example</a:t>
            </a:r>
          </a:p>
          <a:p>
            <a:pPr lvl="1" eaLnBrk="1" hangingPunct="1"/>
            <a:r>
              <a:rPr lang="en-US" altLang="ko-KR" sz="2000" dirty="0">
                <a:ea typeface="굴림" panose="020B0600000101010101" pitchFamily="34" charset="-127"/>
              </a:rPr>
              <a:t>100,000,000 tuples (900-bytes/tuple)</a:t>
            </a:r>
          </a:p>
          <a:p>
            <a:pPr lvl="1" eaLnBrk="1" hangingPunct="1"/>
            <a:r>
              <a:rPr lang="en-US" altLang="ko-KR" sz="2000" dirty="0">
                <a:ea typeface="굴림" panose="020B0600000101010101" pitchFamily="34" charset="-127"/>
              </a:rPr>
              <a:t>4-byte search key, 4-byte pointer</a:t>
            </a:r>
          </a:p>
          <a:p>
            <a:pPr lvl="1" eaLnBrk="1" hangingPunct="1"/>
            <a:r>
              <a:rPr lang="en-US" altLang="ko-KR" sz="2000" dirty="0">
                <a:ea typeface="굴림" panose="020B0600000101010101" pitchFamily="34" charset="-127"/>
              </a:rPr>
              <a:t>4096-byte block. </a:t>
            </a:r>
            <a:r>
              <a:rPr lang="en-US" altLang="ko-KR" sz="2000" dirty="0" err="1">
                <a:ea typeface="굴림" panose="020B0600000101010101" pitchFamily="34" charset="-127"/>
              </a:rPr>
              <a:t>Unspanned</a:t>
            </a:r>
            <a:r>
              <a:rPr lang="en-US" altLang="ko-KR" sz="2000" dirty="0">
                <a:ea typeface="굴림" panose="020B0600000101010101" pitchFamily="34" charset="-127"/>
              </a:rPr>
              <a:t> tuples</a:t>
            </a:r>
          </a:p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Q: How many blocks for table (how big)?</a:t>
            </a:r>
          </a:p>
          <a:p>
            <a:pPr eaLnBrk="1" hangingPunct="1">
              <a:buFontTx/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400" dirty="0">
                <a:ea typeface="굴림" panose="020B0600000101010101" pitchFamily="34" charset="-127"/>
              </a:rPr>
              <a:t>Q: How many blocks for index (how big)?</a:t>
            </a:r>
          </a:p>
        </p:txBody>
      </p:sp>
    </p:spTree>
    <p:extLst>
      <p:ext uri="{BB962C8B-B14F-4D97-AF65-F5344CB8AC3E}">
        <p14:creationId xmlns:p14="http://schemas.microsoft.com/office/powerpoint/2010/main" val="104195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6339</TotalTime>
  <Words>1005</Words>
  <Application>Microsoft Macintosh PowerPoint</Application>
  <PresentationFormat>Widescreen</PresentationFormat>
  <Paragraphs>446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Tahoma</vt:lpstr>
      <vt:lpstr>Office Theme</vt:lpstr>
      <vt:lpstr>CS143: Index</vt:lpstr>
      <vt:lpstr>Topics to Learn</vt:lpstr>
      <vt:lpstr>Basic Problem</vt:lpstr>
      <vt:lpstr>Random-Order File</vt:lpstr>
      <vt:lpstr>Sequential File</vt:lpstr>
      <vt:lpstr>Binary Search</vt:lpstr>
      <vt:lpstr>Index: Basic Idea</vt:lpstr>
      <vt:lpstr>Dense, Primary Index</vt:lpstr>
      <vt:lpstr>Why Dense Index?</vt:lpstr>
      <vt:lpstr>Sparse, Primary Index</vt:lpstr>
      <vt:lpstr>Multi-level index</vt:lpstr>
      <vt:lpstr>Secondary (non-clustering) Index</vt:lpstr>
      <vt:lpstr>Secondary index</vt:lpstr>
      <vt:lpstr>Overflow Problem</vt:lpstr>
      <vt:lpstr>Performance Problem after many insertions</vt:lpstr>
      <vt:lpstr>Indexed Sequential Access Method (ISAM)</vt:lpstr>
      <vt:lpstr>Index Creation in SQL</vt:lpstr>
      <vt:lpstr>Primary (Clustering) Index</vt:lpstr>
      <vt:lpstr>Important terms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Database Integrity</dc:title>
  <dc:creator>Junghoo Cho</dc:creator>
  <cp:lastModifiedBy>Junghoo Cho</cp:lastModifiedBy>
  <cp:revision>180</cp:revision>
  <cp:lastPrinted>2016-10-24T16:40:40Z</cp:lastPrinted>
  <dcterms:created xsi:type="dcterms:W3CDTF">2016-10-05T13:42:04Z</dcterms:created>
  <dcterms:modified xsi:type="dcterms:W3CDTF">2021-11-08T18:05:14Z</dcterms:modified>
</cp:coreProperties>
</file>