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64" r:id="rId3"/>
    <p:sldId id="263" r:id="rId4"/>
    <p:sldId id="267" r:id="rId5"/>
    <p:sldId id="268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94" r:id="rId16"/>
    <p:sldId id="279" r:id="rId17"/>
    <p:sldId id="282" r:id="rId18"/>
    <p:sldId id="283" r:id="rId19"/>
    <p:sldId id="284" r:id="rId20"/>
    <p:sldId id="285" r:id="rId21"/>
    <p:sldId id="288" r:id="rId22"/>
    <p:sldId id="28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620"/>
    <p:restoredTop sz="93836" autoAdjust="0"/>
  </p:normalViewPr>
  <p:slideViewPr>
    <p:cSldViewPr snapToGrid="0" snapToObjects="1">
      <p:cViewPr varScale="1">
        <p:scale>
          <a:sx n="57" d="100"/>
          <a:sy n="57" d="100"/>
        </p:scale>
        <p:origin x="20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0BC86-2364-B747-A7E9-1B4F50B0817D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0C737-BF89-F44D-8FF5-F3F9E5ABA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9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14E8-98E7-4E42-9D44-1458FE5C58D3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46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14E8-98E7-4E42-9D44-1458FE5C58D3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82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14E8-98E7-4E42-9D44-1458FE5C58D3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3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8384"/>
            <a:ext cx="10515600" cy="1001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5288"/>
            <a:ext cx="10515600" cy="4771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14E8-98E7-4E42-9D44-1458FE5C58D3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9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14E8-98E7-4E42-9D44-1458FE5C58D3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14E8-98E7-4E42-9D44-1458FE5C58D3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4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14E8-98E7-4E42-9D44-1458FE5C58D3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774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14E8-98E7-4E42-9D44-1458FE5C58D3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50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14E8-98E7-4E42-9D44-1458FE5C58D3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84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14E8-98E7-4E42-9D44-1458FE5C58D3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19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14E8-98E7-4E42-9D44-1458FE5C58D3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526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C14E8-98E7-4E42-9D44-1458FE5C58D3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06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CS143: Database Integrity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Professor Junghoo “John” Cho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8ABCF175-101B-6C47-B320-FD34199453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00740" y="557173"/>
            <a:ext cx="2185755" cy="1020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793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Violation of Referential Integrity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90651"/>
            <a:ext cx="10515600" cy="2980606"/>
          </a:xfrm>
        </p:spPr>
        <p:txBody>
          <a:bodyPr>
            <a:normAutofit/>
          </a:bodyPr>
          <a:lstStyle/>
          <a:p>
            <a:r>
              <a:rPr lang="en-US" dirty="0"/>
              <a:t>RI violation from referencing table E is </a:t>
            </a:r>
            <a:r>
              <a:rPr lang="en-US" b="1" i="1" dirty="0"/>
              <a:t>never allowed</a:t>
            </a:r>
          </a:p>
          <a:p>
            <a:pPr lvl="1"/>
            <a:r>
              <a:rPr lang="en-US" dirty="0"/>
              <a:t>DBMS rejects the statement</a:t>
            </a:r>
          </a:p>
          <a:p>
            <a:r>
              <a:rPr lang="en-US" dirty="0"/>
              <a:t>RI violation from referenced table S is not allowed by default, but we can instruct DBMS to “fix” the violation automatically</a:t>
            </a:r>
          </a:p>
          <a:p>
            <a:pPr lvl="1"/>
            <a:r>
              <a:rPr lang="en-US" dirty="0"/>
              <a:t>Q: DELETE FROM S. How to fix?</a:t>
            </a:r>
          </a:p>
          <a:p>
            <a:pPr lvl="1"/>
            <a:r>
              <a:rPr lang="en-US" dirty="0"/>
              <a:t>Q: UPDATE S. How to fix?</a:t>
            </a:r>
          </a:p>
          <a:p>
            <a:pPr lvl="1"/>
            <a:endParaRPr lang="en-US" dirty="0"/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4084022"/>
              </p:ext>
            </p:extLst>
          </p:nvPr>
        </p:nvGraphicFramePr>
        <p:xfrm>
          <a:off x="1170709" y="1527743"/>
          <a:ext cx="28194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7544655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5522416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009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723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191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540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675194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6578553"/>
              </p:ext>
            </p:extLst>
          </p:nvPr>
        </p:nvGraphicFramePr>
        <p:xfrm>
          <a:off x="5525655" y="1527743"/>
          <a:ext cx="28194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7544655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5522416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009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  301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723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191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540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675194"/>
                  </a:ext>
                </a:extLst>
              </a:tr>
            </a:tbl>
          </a:graphicData>
        </a:graphic>
      </p:graphicFrame>
      <p:cxnSp>
        <p:nvCxnSpPr>
          <p:cNvPr id="11" name="Curved Connector 10"/>
          <p:cNvCxnSpPr/>
          <p:nvPr/>
        </p:nvCxnSpPr>
        <p:spPr>
          <a:xfrm flipV="1">
            <a:off x="3676073" y="2071677"/>
            <a:ext cx="2041236" cy="739021"/>
          </a:xfrm>
          <a:prstGeom prst="curved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70709" y="1038290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25655" y="101488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01787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Specifying Automatic Fix of RI Violation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5288"/>
            <a:ext cx="10515600" cy="5343242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Syntax</a:t>
            </a:r>
          </a:p>
          <a:p>
            <a:pPr marL="457200" lvl="1" indent="0">
              <a:buNone/>
            </a:pPr>
            <a:r>
              <a:rPr lang="en-US" dirty="0"/>
              <a:t>CREATE TABLE E(</a:t>
            </a:r>
            <a:br>
              <a:rPr lang="en-US" dirty="0"/>
            </a:br>
            <a:r>
              <a:rPr lang="en-US" dirty="0"/>
              <a:t>    A INT, B INT,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);</a:t>
            </a:r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4068932"/>
              </p:ext>
            </p:extLst>
          </p:nvPr>
        </p:nvGraphicFramePr>
        <p:xfrm>
          <a:off x="1170709" y="1527743"/>
          <a:ext cx="28194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7544655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5522416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009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723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191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540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675194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8204693"/>
              </p:ext>
            </p:extLst>
          </p:nvPr>
        </p:nvGraphicFramePr>
        <p:xfrm>
          <a:off x="5525655" y="1527743"/>
          <a:ext cx="28194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7544655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5522416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009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  301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723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191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540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675194"/>
                  </a:ext>
                </a:extLst>
              </a:tr>
            </a:tbl>
          </a:graphicData>
        </a:graphic>
      </p:graphicFrame>
      <p:cxnSp>
        <p:nvCxnSpPr>
          <p:cNvPr id="6" name="Curved Connector 5"/>
          <p:cNvCxnSpPr/>
          <p:nvPr/>
        </p:nvCxnSpPr>
        <p:spPr>
          <a:xfrm flipV="1">
            <a:off x="3676073" y="2071677"/>
            <a:ext cx="2041236" cy="739021"/>
          </a:xfrm>
          <a:prstGeom prst="curved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70709" y="1038290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25655" y="101488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B8F05E-315C-0F44-93B4-DDE68C70B34E}"/>
              </a:ext>
            </a:extLst>
          </p:cNvPr>
          <p:cNvSpPr txBox="1"/>
          <p:nvPr/>
        </p:nvSpPr>
        <p:spPr>
          <a:xfrm>
            <a:off x="1550291" y="4593396"/>
            <a:ext cx="4406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FOREIGN KEY(B) REFERENCES S(B)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4A1AB8-6BF1-9849-80B2-E5D57C0F8F0B}"/>
              </a:ext>
            </a:extLst>
          </p:cNvPr>
          <p:cNvSpPr txBox="1"/>
          <p:nvPr/>
        </p:nvSpPr>
        <p:spPr>
          <a:xfrm>
            <a:off x="1802366" y="5055061"/>
            <a:ext cx="6542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ON UPDATE { CASCADE | SET NULL | SET DEFAULT }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ON DELETE { CASCADE | SET NULL | SET DEFAULT }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2890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Comments on Referential Integrity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Referential integrity is the only SQL constraint that can “fix itself”</a:t>
            </a:r>
          </a:p>
          <a:p>
            <a:pPr lvl="1"/>
            <a:r>
              <a:rPr lang="en-US" dirty="0"/>
              <a:t>Other constraints simply reject the statement and generates an error</a:t>
            </a:r>
          </a:p>
          <a:p>
            <a:r>
              <a:rPr lang="en-US" dirty="0"/>
              <a:t>Some DBMS do not support all “fixing” actions</a:t>
            </a:r>
          </a:p>
          <a:p>
            <a:pPr lvl="1"/>
            <a:r>
              <a:rPr lang="en-US" dirty="0"/>
              <a:t>Oracle supports ON DELETE but not ON UPDATE, for example</a:t>
            </a:r>
          </a:p>
          <a:p>
            <a:r>
              <a:rPr lang="en-US" dirty="0"/>
              <a:t>Q: Why should referenced attributes be unique?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362363" y="3809900"/>
            <a:ext cx="7174346" cy="2367063"/>
            <a:chOff x="1362363" y="3809900"/>
            <a:chExt cx="7174346" cy="2367063"/>
          </a:xfrm>
        </p:grpSpPr>
        <p:graphicFrame>
          <p:nvGraphicFramePr>
            <p:cNvPr id="5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818051746"/>
                </p:ext>
              </p:extLst>
            </p:nvPr>
          </p:nvGraphicFramePr>
          <p:xfrm>
            <a:off x="1362363" y="4322763"/>
            <a:ext cx="2819400" cy="1854200"/>
          </p:xfrm>
          <a:graphic>
            <a:graphicData uri="http://schemas.openxmlformats.org/drawingml/2006/table">
              <a:tbl>
                <a:tblPr firstRow="1" bandRow="1">
                  <a:tableStyleId>{5940675A-B579-460E-94D1-54222C63F5DA}</a:tableStyleId>
                </a:tblPr>
                <a:tblGrid>
                  <a:gridCol w="1409700">
                    <a:extLst>
                      <a:ext uri="{9D8B030D-6E8A-4147-A177-3AD203B41FA5}">
                        <a16:colId xmlns:a16="http://schemas.microsoft.com/office/drawing/2014/main" val="754465579"/>
                      </a:ext>
                    </a:extLst>
                  </a:gridCol>
                  <a:gridCol w="1409700">
                    <a:extLst>
                      <a:ext uri="{9D8B030D-6E8A-4147-A177-3AD203B41FA5}">
                        <a16:colId xmlns:a16="http://schemas.microsoft.com/office/drawing/2014/main" val="1552241658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US" dirty="0"/>
                          <a:t>A</a:t>
                        </a:r>
                      </a:p>
                    </a:txBody>
                    <a:tcPr>
                      <a:solidFill>
                        <a:schemeClr val="bg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en-US" dirty="0"/>
                          <a:t>B</a:t>
                        </a:r>
                      </a:p>
                    </a:txBody>
                    <a:tcPr>
                      <a:solidFill>
                        <a:schemeClr val="bg1">
                          <a:lumMod val="7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3379009265"/>
                    </a:ext>
                  </a:extLst>
                </a:tr>
                <a:tr h="370840"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418723809"/>
                    </a:ext>
                  </a:extLst>
                </a:tr>
                <a:tr h="370840"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599191172"/>
                    </a:ext>
                  </a:extLst>
                </a:tr>
                <a:tr h="370840"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r>
                          <a:rPr lang="en-US" dirty="0"/>
                          <a:t>301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4281540813"/>
                    </a:ext>
                  </a:extLst>
                </a:tr>
                <a:tr h="370840"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2963675194"/>
                    </a:ext>
                  </a:extLst>
                </a:tr>
              </a:tbl>
            </a:graphicData>
          </a:graphic>
        </p:graphicFrame>
        <p:graphicFrame>
          <p:nvGraphicFramePr>
            <p:cNvPr id="6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345660905"/>
                </p:ext>
              </p:extLst>
            </p:nvPr>
          </p:nvGraphicFramePr>
          <p:xfrm>
            <a:off x="5717309" y="4322763"/>
            <a:ext cx="2819400" cy="1854200"/>
          </p:xfrm>
          <a:graphic>
            <a:graphicData uri="http://schemas.openxmlformats.org/drawingml/2006/table">
              <a:tbl>
                <a:tblPr firstRow="1" bandRow="1">
                  <a:tableStyleId>{5940675A-B579-460E-94D1-54222C63F5DA}</a:tableStyleId>
                </a:tblPr>
                <a:tblGrid>
                  <a:gridCol w="1409700">
                    <a:extLst>
                      <a:ext uri="{9D8B030D-6E8A-4147-A177-3AD203B41FA5}">
                        <a16:colId xmlns:a16="http://schemas.microsoft.com/office/drawing/2014/main" val="754465579"/>
                      </a:ext>
                    </a:extLst>
                  </a:gridCol>
                  <a:gridCol w="1409700">
                    <a:extLst>
                      <a:ext uri="{9D8B030D-6E8A-4147-A177-3AD203B41FA5}">
                        <a16:colId xmlns:a16="http://schemas.microsoft.com/office/drawing/2014/main" val="1552241658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US" dirty="0"/>
                          <a:t>B</a:t>
                        </a:r>
                      </a:p>
                    </a:txBody>
                    <a:tcPr>
                      <a:solidFill>
                        <a:schemeClr val="bg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r>
                          <a:rPr lang="en-US" dirty="0"/>
                          <a:t>C</a:t>
                        </a:r>
                      </a:p>
                    </a:txBody>
                    <a:tcPr>
                      <a:solidFill>
                        <a:schemeClr val="bg1">
                          <a:lumMod val="7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3379009265"/>
                    </a:ext>
                  </a:extLst>
                </a:tr>
                <a:tr h="370840">
                  <a:tc>
                    <a:txBody>
                      <a:bodyPr/>
                      <a:lstStyle/>
                      <a:p>
                        <a:r>
                          <a:rPr lang="en-US" dirty="0"/>
                          <a:t>  301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418723809"/>
                    </a:ext>
                  </a:extLst>
                </a:tr>
                <a:tr h="370840">
                  <a:tc>
                    <a:txBody>
                      <a:bodyPr/>
                      <a:lstStyle/>
                      <a:p>
                        <a:r>
                          <a:rPr lang="en-US" dirty="0"/>
                          <a:t>  301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599191172"/>
                    </a:ext>
                  </a:extLst>
                </a:tr>
                <a:tr h="370840"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4281540813"/>
                    </a:ext>
                  </a:extLst>
                </a:tr>
                <a:tr h="370840">
                  <a:tc>
                    <a:txBody>
                      <a:bodyPr/>
                      <a:lstStyle/>
                      <a:p>
                        <a:endParaRPr lang="en-US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endParaRPr lang="en-US" dirty="0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2963675194"/>
                    </a:ext>
                  </a:extLst>
                </a:tr>
              </a:tbl>
            </a:graphicData>
          </a:graphic>
        </p:graphicFrame>
        <p:sp>
          <p:nvSpPr>
            <p:cNvPr id="8" name="TextBox 7"/>
            <p:cNvSpPr txBox="1"/>
            <p:nvPr/>
          </p:nvSpPr>
          <p:spPr>
            <a:xfrm>
              <a:off x="1362363" y="3833310"/>
              <a:ext cx="35939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E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17309" y="3809900"/>
              <a:ext cx="3497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S</a:t>
              </a:r>
            </a:p>
          </p:txBody>
        </p:sp>
        <p:cxnSp>
          <p:nvCxnSpPr>
            <p:cNvPr id="10" name="Curved Connector 9"/>
            <p:cNvCxnSpPr/>
            <p:nvPr/>
          </p:nvCxnSpPr>
          <p:spPr>
            <a:xfrm flipV="1">
              <a:off x="3676073" y="4845983"/>
              <a:ext cx="2041236" cy="739021"/>
            </a:xfrm>
            <a:prstGeom prst="curvedConnector3">
              <a:avLst>
                <a:gd name="adj1" fmla="val 54072"/>
              </a:avLst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urved Connector 11"/>
            <p:cNvCxnSpPr>
              <a:endCxn id="6" idx="1"/>
            </p:cNvCxnSpPr>
            <p:nvPr/>
          </p:nvCxnSpPr>
          <p:spPr>
            <a:xfrm flipV="1">
              <a:off x="3685308" y="5249863"/>
              <a:ext cx="2032001" cy="441018"/>
            </a:xfrm>
            <a:prstGeom prst="curvedConnector3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705926" y="5384800"/>
              <a:ext cx="51809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</a:rPr>
                <a:t>??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81212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Self-Referencing Table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4001402"/>
              </p:ext>
            </p:extLst>
          </p:nvPr>
        </p:nvGraphicFramePr>
        <p:xfrm>
          <a:off x="838200" y="1945851"/>
          <a:ext cx="1956516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8258">
                  <a:extLst>
                    <a:ext uri="{9D8B030D-6E8A-4147-A177-3AD203B41FA5}">
                      <a16:colId xmlns:a16="http://schemas.microsoft.com/office/drawing/2014/main" val="2954900296"/>
                    </a:ext>
                  </a:extLst>
                </a:gridCol>
                <a:gridCol w="978258">
                  <a:extLst>
                    <a:ext uri="{9D8B030D-6E8A-4147-A177-3AD203B41FA5}">
                      <a16:colId xmlns:a16="http://schemas.microsoft.com/office/drawing/2014/main" val="34630940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427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210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741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808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3994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6241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1315" y="1502173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90930" y="1405288"/>
            <a:ext cx="8262870" cy="5343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CREATE TABLE R(</a:t>
            </a:r>
            <a:br>
              <a:rPr lang="en-US" dirty="0"/>
            </a:br>
            <a:r>
              <a:rPr lang="en-US" dirty="0"/>
              <a:t>    A INT PRIMARY KEY,</a:t>
            </a:r>
            <a:br>
              <a:rPr lang="en-US" dirty="0"/>
            </a:br>
            <a:r>
              <a:rPr lang="en-US" dirty="0"/>
              <a:t>    B INT,</a:t>
            </a:r>
            <a:br>
              <a:rPr lang="en-US" dirty="0"/>
            </a:br>
            <a:r>
              <a:rPr lang="en-US" dirty="0"/>
              <a:t>    FOREIGN KEY(B) references R(A)</a:t>
            </a:r>
            <a:br>
              <a:rPr lang="en-US" dirty="0"/>
            </a:br>
            <a:r>
              <a:rPr lang="en-US" dirty="0"/>
              <a:t>        ON DELETE CASCADE);</a:t>
            </a:r>
          </a:p>
          <a:p>
            <a:r>
              <a:rPr lang="en-US" dirty="0"/>
              <a:t>Self-referencing table: A table that references itself</a:t>
            </a:r>
          </a:p>
          <a:p>
            <a:r>
              <a:rPr lang="en-US" dirty="0"/>
              <a:t>Q: What will happen if we delete (1, NULL)?</a:t>
            </a:r>
          </a:p>
          <a:p>
            <a:endParaRPr lang="en-US" dirty="0"/>
          </a:p>
        </p:txBody>
      </p:sp>
      <p:sp>
        <p:nvSpPr>
          <p:cNvPr id="23" name="Freeform 22"/>
          <p:cNvSpPr/>
          <p:nvPr/>
        </p:nvSpPr>
        <p:spPr>
          <a:xfrm>
            <a:off x="629295" y="1564199"/>
            <a:ext cx="2313528" cy="631510"/>
          </a:xfrm>
          <a:custGeom>
            <a:avLst/>
            <a:gdLst>
              <a:gd name="connsiteX0" fmla="*/ 1946887 w 2313528"/>
              <a:gd name="connsiteY0" fmla="*/ 631510 h 631510"/>
              <a:gd name="connsiteX1" fmla="*/ 2307496 w 2313528"/>
              <a:gd name="connsiteY1" fmla="*/ 335296 h 631510"/>
              <a:gd name="connsiteX2" fmla="*/ 2011282 w 2313528"/>
              <a:gd name="connsiteY2" fmla="*/ 51961 h 631510"/>
              <a:gd name="connsiteX3" fmla="*/ 272634 w 2313528"/>
              <a:gd name="connsiteY3" fmla="*/ 26203 h 631510"/>
              <a:gd name="connsiteX4" fmla="*/ 2178 w 2313528"/>
              <a:gd name="connsiteY4" fmla="*/ 335296 h 631510"/>
              <a:gd name="connsiteX5" fmla="*/ 233997 w 2313528"/>
              <a:gd name="connsiteY5" fmla="*/ 618631 h 631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3528" h="631510">
                <a:moveTo>
                  <a:pt x="1946887" y="631510"/>
                </a:moveTo>
                <a:cubicBezTo>
                  <a:pt x="2121825" y="531698"/>
                  <a:pt x="2296764" y="431887"/>
                  <a:pt x="2307496" y="335296"/>
                </a:cubicBezTo>
                <a:cubicBezTo>
                  <a:pt x="2318228" y="238705"/>
                  <a:pt x="2350426" y="103476"/>
                  <a:pt x="2011282" y="51961"/>
                </a:cubicBezTo>
                <a:cubicBezTo>
                  <a:pt x="1672138" y="446"/>
                  <a:pt x="607485" y="-21020"/>
                  <a:pt x="272634" y="26203"/>
                </a:cubicBezTo>
                <a:cubicBezTo>
                  <a:pt x="-62217" y="73425"/>
                  <a:pt x="8617" y="236558"/>
                  <a:pt x="2178" y="335296"/>
                </a:cubicBezTo>
                <a:cubicBezTo>
                  <a:pt x="-4262" y="434034"/>
                  <a:pt x="114867" y="526332"/>
                  <a:pt x="233997" y="618631"/>
                </a:cubicBezTo>
              </a:path>
            </a:pathLst>
          </a:custGeom>
          <a:noFill/>
          <a:ln w="254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Constraint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ChickenFrom(</a:t>
                </a:r>
                <a:r>
                  <a:rPr lang="en-US" u="sng" dirty="0" err="1"/>
                  <a:t>cid</a:t>
                </a:r>
                <a:r>
                  <a:rPr lang="en-US" dirty="0"/>
                  <a:t>, </a:t>
                </a:r>
                <a:r>
                  <a:rPr lang="en-US" dirty="0" err="1"/>
                  <a:t>eid</a:t>
                </a:r>
                <a:r>
                  <a:rPr lang="en-US" dirty="0"/>
                  <a:t>): </a:t>
                </a:r>
                <a:r>
                  <a:rPr lang="en-US" dirty="0" err="1"/>
                  <a:t>eid</a:t>
                </a:r>
                <a:r>
                  <a:rPr lang="en-US" dirty="0"/>
                  <a:t> became </a:t>
                </a:r>
                <a:r>
                  <a:rPr lang="en-US" dirty="0" err="1"/>
                  <a:t>cid</a:t>
                </a:r>
                <a:br>
                  <a:rPr lang="en-US" dirty="0"/>
                </a:br>
                <a:r>
                  <a:rPr lang="en-US" dirty="0" err="1"/>
                  <a:t>EggFrom</a:t>
                </a:r>
                <a:r>
                  <a:rPr lang="en-US" dirty="0"/>
                  <a:t>(</a:t>
                </a:r>
                <a:r>
                  <a:rPr lang="en-US" u="sng" dirty="0" err="1"/>
                  <a:t>eid</a:t>
                </a:r>
                <a:r>
                  <a:rPr lang="en-US" dirty="0"/>
                  <a:t>, </a:t>
                </a:r>
                <a:r>
                  <a:rPr lang="en-US" dirty="0" err="1"/>
                  <a:t>cid</a:t>
                </a:r>
                <a:r>
                  <a:rPr lang="en-US" dirty="0"/>
                  <a:t>): </a:t>
                </a:r>
                <a:r>
                  <a:rPr lang="en-US" dirty="0" err="1"/>
                  <a:t>eid</a:t>
                </a:r>
                <a:r>
                  <a:rPr lang="en-US" dirty="0"/>
                  <a:t> is born of </a:t>
                </a:r>
                <a:r>
                  <a:rPr lang="en-US" dirty="0" err="1"/>
                  <a:t>cid</a:t>
                </a:r>
                <a:br>
                  <a:rPr lang="en-US" dirty="0"/>
                </a:br>
                <a:r>
                  <a:rPr lang="en-US" dirty="0"/>
                  <a:t>(</a:t>
                </a:r>
                <a:r>
                  <a:rPr lang="en-US" dirty="0" err="1"/>
                  <a:t>Chicken.cid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⊂</m:t>
                    </m:r>
                  </m:oMath>
                </a14:m>
                <a:r>
                  <a:rPr lang="en-US" dirty="0"/>
                  <a:t> Egg.eid, </a:t>
                </a:r>
                <a:r>
                  <a:rPr lang="en-US" dirty="0" err="1"/>
                  <a:t>Egg.cid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⊂ </m:t>
                    </m:r>
                  </m:oMath>
                </a14:m>
                <a:r>
                  <a:rPr lang="en-US" dirty="0" err="1"/>
                  <a:t>Chicken.cid</a:t>
                </a:r>
                <a:r>
                  <a:rPr lang="en-US" dirty="0"/>
                  <a:t>)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Q: Can we start with Chicken? Or Egg? </a:t>
                </a:r>
              </a:p>
              <a:p>
                <a:pPr lvl="1"/>
                <a:r>
                  <a:rPr lang="en-US" dirty="0"/>
                  <a:t>Q: How can we create the two tables? </a:t>
                </a:r>
              </a:p>
              <a:p>
                <a:pPr lvl="1"/>
                <a:r>
                  <a:rPr lang="en-US" dirty="0"/>
                  <a:t>Q: How can we insert tuples?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21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7788794"/>
              </p:ext>
            </p:extLst>
          </p:nvPr>
        </p:nvGraphicFramePr>
        <p:xfrm>
          <a:off x="1327725" y="3034933"/>
          <a:ext cx="1932710" cy="129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355">
                  <a:extLst>
                    <a:ext uri="{9D8B030D-6E8A-4147-A177-3AD203B41FA5}">
                      <a16:colId xmlns:a16="http://schemas.microsoft.com/office/drawing/2014/main" val="754465579"/>
                    </a:ext>
                  </a:extLst>
                </a:gridCol>
                <a:gridCol w="966355">
                  <a:extLst>
                    <a:ext uri="{9D8B030D-6E8A-4147-A177-3AD203B41FA5}">
                      <a16:colId xmlns:a16="http://schemas.microsoft.com/office/drawing/2014/main" val="1552241658"/>
                    </a:ext>
                  </a:extLst>
                </a:gridCol>
              </a:tblGrid>
              <a:tr h="197089">
                <a:tc>
                  <a:txBody>
                    <a:bodyPr/>
                    <a:lstStyle/>
                    <a:p>
                      <a:r>
                        <a:rPr lang="en-US" sz="1100" dirty="0" err="1"/>
                        <a:t>cid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eid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009265"/>
                  </a:ext>
                </a:extLst>
              </a:tr>
              <a:tr h="197089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723809"/>
                  </a:ext>
                </a:extLst>
              </a:tr>
              <a:tr h="197089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191172"/>
                  </a:ext>
                </a:extLst>
              </a:tr>
              <a:tr h="197089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540813"/>
                  </a:ext>
                </a:extLst>
              </a:tr>
              <a:tr h="197089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675194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08013"/>
              </p:ext>
            </p:extLst>
          </p:nvPr>
        </p:nvGraphicFramePr>
        <p:xfrm>
          <a:off x="5682671" y="3034933"/>
          <a:ext cx="1932710" cy="1257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355">
                  <a:extLst>
                    <a:ext uri="{9D8B030D-6E8A-4147-A177-3AD203B41FA5}">
                      <a16:colId xmlns:a16="http://schemas.microsoft.com/office/drawing/2014/main" val="754465579"/>
                    </a:ext>
                  </a:extLst>
                </a:gridCol>
                <a:gridCol w="966355">
                  <a:extLst>
                    <a:ext uri="{9D8B030D-6E8A-4147-A177-3AD203B41FA5}">
                      <a16:colId xmlns:a16="http://schemas.microsoft.com/office/drawing/2014/main" val="1552241658"/>
                    </a:ext>
                  </a:extLst>
                </a:gridCol>
              </a:tblGrid>
              <a:tr h="197089">
                <a:tc>
                  <a:txBody>
                    <a:bodyPr/>
                    <a:lstStyle/>
                    <a:p>
                      <a:r>
                        <a:rPr lang="en-US" sz="1050" dirty="0" err="1"/>
                        <a:t>eid</a:t>
                      </a:r>
                      <a:endParaRPr lang="en-US" sz="105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err="1"/>
                        <a:t>cid</a:t>
                      </a:r>
                      <a:endParaRPr lang="en-US" sz="105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009265"/>
                  </a:ext>
                </a:extLst>
              </a:tr>
              <a:tr h="197089">
                <a:tc>
                  <a:txBody>
                    <a:bodyPr/>
                    <a:lstStyle/>
                    <a:p>
                      <a:r>
                        <a:rPr lang="en-US" sz="1050" dirty="0"/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723809"/>
                  </a:ext>
                </a:extLst>
              </a:tr>
              <a:tr h="197089"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191172"/>
                  </a:ext>
                </a:extLst>
              </a:tr>
              <a:tr h="197089"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540813"/>
                  </a:ext>
                </a:extLst>
              </a:tr>
              <a:tr h="197089"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675194"/>
                  </a:ext>
                </a:extLst>
              </a:tr>
            </a:tbl>
          </a:graphicData>
        </a:graphic>
      </p:graphicFrame>
      <p:cxnSp>
        <p:nvCxnSpPr>
          <p:cNvPr id="6" name="Curved Connector 5"/>
          <p:cNvCxnSpPr/>
          <p:nvPr/>
        </p:nvCxnSpPr>
        <p:spPr>
          <a:xfrm flipV="1">
            <a:off x="3058100" y="3663583"/>
            <a:ext cx="2751573" cy="308050"/>
          </a:xfrm>
          <a:prstGeom prst="curved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65380" y="2714757"/>
            <a:ext cx="149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Chicken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67661" y="2691347"/>
            <a:ext cx="1253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Egg</a:t>
            </a:r>
          </a:p>
        </p:txBody>
      </p:sp>
      <p:sp>
        <p:nvSpPr>
          <p:cNvPr id="13" name="Freeform 12"/>
          <p:cNvSpPr/>
          <p:nvPr/>
        </p:nvSpPr>
        <p:spPr>
          <a:xfrm flipV="1">
            <a:off x="838200" y="3879194"/>
            <a:ext cx="7573727" cy="568102"/>
          </a:xfrm>
          <a:custGeom>
            <a:avLst/>
            <a:gdLst>
              <a:gd name="connsiteX0" fmla="*/ 1946887 w 2313528"/>
              <a:gd name="connsiteY0" fmla="*/ 631510 h 631510"/>
              <a:gd name="connsiteX1" fmla="*/ 2307496 w 2313528"/>
              <a:gd name="connsiteY1" fmla="*/ 335296 h 631510"/>
              <a:gd name="connsiteX2" fmla="*/ 2011282 w 2313528"/>
              <a:gd name="connsiteY2" fmla="*/ 51961 h 631510"/>
              <a:gd name="connsiteX3" fmla="*/ 272634 w 2313528"/>
              <a:gd name="connsiteY3" fmla="*/ 26203 h 631510"/>
              <a:gd name="connsiteX4" fmla="*/ 2178 w 2313528"/>
              <a:gd name="connsiteY4" fmla="*/ 335296 h 631510"/>
              <a:gd name="connsiteX5" fmla="*/ 233997 w 2313528"/>
              <a:gd name="connsiteY5" fmla="*/ 618631 h 631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3528" h="631510">
                <a:moveTo>
                  <a:pt x="1946887" y="631510"/>
                </a:moveTo>
                <a:cubicBezTo>
                  <a:pt x="2121825" y="531698"/>
                  <a:pt x="2296764" y="431887"/>
                  <a:pt x="2307496" y="335296"/>
                </a:cubicBezTo>
                <a:cubicBezTo>
                  <a:pt x="2318228" y="238705"/>
                  <a:pt x="2350426" y="103476"/>
                  <a:pt x="2011282" y="51961"/>
                </a:cubicBezTo>
                <a:cubicBezTo>
                  <a:pt x="1672138" y="446"/>
                  <a:pt x="607485" y="-21020"/>
                  <a:pt x="272634" y="26203"/>
                </a:cubicBezTo>
                <a:cubicBezTo>
                  <a:pt x="-62217" y="73425"/>
                  <a:pt x="8617" y="236558"/>
                  <a:pt x="2178" y="335296"/>
                </a:cubicBezTo>
                <a:cubicBezTo>
                  <a:pt x="-4262" y="434034"/>
                  <a:pt x="114867" y="526332"/>
                  <a:pt x="233997" y="618631"/>
                </a:cubicBezTo>
              </a:path>
            </a:pathLst>
          </a:custGeom>
          <a:noFill/>
          <a:ln w="19050">
            <a:solidFill>
              <a:schemeClr val="tx1"/>
            </a:solidFill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7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B53E-A867-3947-87DE-6BEC1EDA3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Cirular</a:t>
            </a:r>
            <a:r>
              <a:rPr lang="en-US" dirty="0"/>
              <a:t> Constraint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8655B-2C0E-744A-BAA7-E8D06960A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Creating Tables: ALTER TABLE</a:t>
            </a:r>
          </a:p>
          <a:p>
            <a:pPr marL="457200" lvl="1" indent="0">
              <a:buNone/>
            </a:pPr>
            <a:r>
              <a:rPr lang="en-US" dirty="0"/>
              <a:t>CREATE TABLE Chicken(</a:t>
            </a:r>
            <a:r>
              <a:rPr lang="en-US" dirty="0" err="1"/>
              <a:t>cid</a:t>
            </a:r>
            <a:r>
              <a:rPr lang="en-US" dirty="0"/>
              <a:t> INT PRIMARY KEY, </a:t>
            </a:r>
            <a:r>
              <a:rPr lang="en-US" dirty="0" err="1"/>
              <a:t>eid</a:t>
            </a:r>
            <a:r>
              <a:rPr lang="en-US" dirty="0"/>
              <a:t> INT);</a:t>
            </a:r>
          </a:p>
          <a:p>
            <a:pPr marL="457200" lvl="1" indent="0">
              <a:buNone/>
            </a:pPr>
            <a:r>
              <a:rPr lang="en-US" dirty="0"/>
              <a:t>CREATE TABLE Egg(</a:t>
            </a:r>
            <a:r>
              <a:rPr lang="en-US" dirty="0" err="1"/>
              <a:t>eid</a:t>
            </a:r>
            <a:r>
              <a:rPr lang="en-US" dirty="0"/>
              <a:t> INT PRIMARY KEY, </a:t>
            </a:r>
            <a:r>
              <a:rPr lang="en-US" dirty="0" err="1"/>
              <a:t>cid</a:t>
            </a:r>
            <a:r>
              <a:rPr lang="en-US" dirty="0"/>
              <a:t> INT REFERENCES Chicken);</a:t>
            </a:r>
          </a:p>
          <a:p>
            <a:pPr marL="457200" lvl="1" indent="0">
              <a:buNone/>
            </a:pPr>
            <a:r>
              <a:rPr lang="en-US" dirty="0"/>
              <a:t>ALTER TABLE Chicken ADD FOREIGN KEY(</a:t>
            </a:r>
            <a:r>
              <a:rPr lang="en-US" dirty="0" err="1"/>
              <a:t>eid</a:t>
            </a:r>
            <a:r>
              <a:rPr lang="en-US" dirty="0"/>
              <a:t>) REFERENCES Egg(</a:t>
            </a:r>
            <a:r>
              <a:rPr lang="en-US" dirty="0" err="1"/>
              <a:t>eid</a:t>
            </a:r>
            <a:r>
              <a:rPr lang="en-US" dirty="0"/>
              <a:t>);</a:t>
            </a:r>
          </a:p>
          <a:p>
            <a:r>
              <a:rPr lang="en-US" dirty="0"/>
              <a:t>Inserting Tuples: Two options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Create the “first chicken” (or egg) that came from nowhere (= NULL)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Create a chicken (and egg) that came from itself</a:t>
            </a:r>
          </a:p>
          <a:p>
            <a:pPr marL="914400" lvl="2" indent="0">
              <a:buNone/>
            </a:pPr>
            <a:r>
              <a:rPr lang="en-US" dirty="0"/>
              <a:t>INSERT INTO Chicken VALUES (1, NULL);</a:t>
            </a:r>
          </a:p>
          <a:p>
            <a:pPr marL="914400" lvl="2" indent="0">
              <a:buNone/>
            </a:pPr>
            <a:r>
              <a:rPr lang="en-US" dirty="0"/>
              <a:t>INSERT INTO Egg VALUES (1, 1);</a:t>
            </a:r>
          </a:p>
          <a:p>
            <a:pPr marL="914400" lvl="2" indent="0">
              <a:buNone/>
            </a:pPr>
            <a:r>
              <a:rPr lang="en-US" dirty="0"/>
              <a:t>UPDATE Chicken SET </a:t>
            </a:r>
            <a:r>
              <a:rPr lang="en-US" dirty="0" err="1"/>
              <a:t>eid</a:t>
            </a:r>
            <a:r>
              <a:rPr lang="en-US" dirty="0"/>
              <a:t> = 1 WHERE </a:t>
            </a:r>
            <a:r>
              <a:rPr lang="en-US" dirty="0" err="1"/>
              <a:t>eid</a:t>
            </a:r>
            <a:r>
              <a:rPr lang="en-US" dirty="0"/>
              <a:t> IS NULL;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9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Constraint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Example: GPA should be between 0.0 and 4.0</a:t>
            </a:r>
            <a:br>
              <a:rPr lang="en-US" dirty="0"/>
            </a:br>
            <a:r>
              <a:rPr lang="en-US" dirty="0"/>
              <a:t>   CREATE TABLE Student(</a:t>
            </a:r>
            <a:br>
              <a:rPr lang="en-US" dirty="0"/>
            </a:br>
            <a:r>
              <a:rPr lang="en-US" dirty="0"/>
              <a:t>         </a:t>
            </a:r>
            <a:r>
              <a:rPr lang="en-US" dirty="0" err="1"/>
              <a:t>sid</a:t>
            </a:r>
            <a:r>
              <a:rPr lang="en-US" dirty="0"/>
              <a:t> INT, name VARCHAR(50), </a:t>
            </a:r>
            <a:r>
              <a:rPr lang="en-US" dirty="0" err="1"/>
              <a:t>addr</a:t>
            </a:r>
            <a:r>
              <a:rPr lang="en-US" dirty="0"/>
              <a:t> VARCHAR(50), GPA REAL,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       );</a:t>
            </a:r>
          </a:p>
          <a:p>
            <a:r>
              <a:rPr lang="en-US" dirty="0"/>
              <a:t>CHECK(</a:t>
            </a:r>
            <a:r>
              <a:rPr lang="en-US" i="1" dirty="0"/>
              <a:t>condition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Condition can be anything that may appear in WHERE clause</a:t>
            </a:r>
          </a:p>
          <a:p>
            <a:pPr lvl="2"/>
            <a:r>
              <a:rPr lang="en-US" dirty="0"/>
              <a:t>May include subqueries</a:t>
            </a:r>
          </a:p>
          <a:p>
            <a:r>
              <a:rPr lang="en-US"/>
              <a:t>CHECK constraint </a:t>
            </a:r>
            <a:r>
              <a:rPr lang="en-US" dirty="0"/>
              <a:t>is </a:t>
            </a:r>
            <a:r>
              <a:rPr lang="en-US" b="1" i="1" dirty="0"/>
              <a:t>attached to a particular table</a:t>
            </a:r>
          </a:p>
          <a:p>
            <a:pPr lvl="1"/>
            <a:r>
              <a:rPr lang="en-US" dirty="0"/>
              <a:t>Constraint is checked </a:t>
            </a:r>
            <a:r>
              <a:rPr lang="en-US" b="1" i="1" dirty="0"/>
              <a:t>when the attached table is updated</a:t>
            </a:r>
            <a:r>
              <a:rPr lang="en-US" dirty="0"/>
              <a:t>, and the statement is rejected if the condition is violated</a:t>
            </a:r>
          </a:p>
        </p:txBody>
      </p:sp>
    </p:spTree>
    <p:extLst>
      <p:ext uri="{BB962C8B-B14F-4D97-AF65-F5344CB8AC3E}">
        <p14:creationId xmlns:p14="http://schemas.microsoft.com/office/powerpoint/2010/main" val="53141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C1: class </a:t>
            </a:r>
            <a:r>
              <a:rPr lang="en-US" dirty="0" err="1"/>
              <a:t>cnum</a:t>
            </a:r>
            <a:r>
              <a:rPr lang="en-US" dirty="0"/>
              <a:t> should be &lt; 600 and class units should be &lt;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TABLE Class(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dept</a:t>
            </a:r>
            <a:r>
              <a:rPr lang="en-US" dirty="0"/>
              <a:t> CHAR(2), </a:t>
            </a:r>
            <a:r>
              <a:rPr lang="en-US" dirty="0" err="1"/>
              <a:t>cnum</a:t>
            </a:r>
            <a:r>
              <a:rPr lang="en-US" dirty="0"/>
              <a:t> INT, sec INT, unit INT, </a:t>
            </a:r>
            <a:br>
              <a:rPr lang="en-US" dirty="0"/>
            </a:br>
            <a:r>
              <a:rPr lang="en-US" dirty="0"/>
              <a:t>   title VARCHAR(100), instructor VARCHAR(100)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07441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C2: The units of all CS classes should be &gt;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TABLE Class(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dept</a:t>
            </a:r>
            <a:r>
              <a:rPr lang="en-US" dirty="0"/>
              <a:t> CHAR(2), </a:t>
            </a:r>
            <a:r>
              <a:rPr lang="en-US" dirty="0" err="1"/>
              <a:t>cnum</a:t>
            </a:r>
            <a:r>
              <a:rPr lang="en-US" dirty="0"/>
              <a:t> INT, sec INT, unit INT, </a:t>
            </a:r>
            <a:br>
              <a:rPr lang="en-US" dirty="0"/>
            </a:br>
            <a:r>
              <a:rPr lang="en-US" dirty="0"/>
              <a:t>   title VARCHAR(100), instructor VARCHAR(100)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2389622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C3: Students whose GPA &lt; 2 cannot take CS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TABLE Student(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sid</a:t>
            </a:r>
            <a:r>
              <a:rPr lang="en-US" dirty="0"/>
              <a:t> INT, name VARCHAR(50), GPA REAL, …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CREATE TABLE Enroll(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sid</a:t>
            </a:r>
            <a:r>
              <a:rPr lang="en-US" dirty="0"/>
              <a:t> INT, dept CHAR(2), </a:t>
            </a:r>
            <a:r>
              <a:rPr lang="en-US" dirty="0" err="1"/>
              <a:t>cnum</a:t>
            </a:r>
            <a:r>
              <a:rPr lang="en-US" dirty="0"/>
              <a:t> INT, sec INT,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);</a:t>
            </a:r>
          </a:p>
          <a:p>
            <a:r>
              <a:rPr lang="en-US" dirty="0"/>
              <a:t>Q: When will the constraint be checked?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96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Will Learn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we ensure that data in our database is “consistent”?</a:t>
            </a:r>
          </a:p>
          <a:p>
            <a:pPr lvl="1"/>
            <a:r>
              <a:rPr lang="en-US" dirty="0"/>
              <a:t>Referential integrity constraint</a:t>
            </a:r>
          </a:p>
          <a:p>
            <a:pPr lvl="1"/>
            <a:r>
              <a:rPr lang="en-US" dirty="0"/>
              <a:t>CHECK constraint</a:t>
            </a:r>
          </a:p>
        </p:txBody>
      </p:sp>
    </p:spTree>
    <p:extLst>
      <p:ext uri="{BB962C8B-B14F-4D97-AF65-F5344CB8AC3E}">
        <p14:creationId xmlns:p14="http://schemas.microsoft.com/office/powerpoint/2010/main" val="6052957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C4: Can we express referential integrity constraint using CHECK constraint?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05288"/>
                <a:ext cx="10515600" cy="5271737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For example, can we express </a:t>
                </a:r>
                <a:r>
                  <a:rPr lang="en-US" dirty="0" err="1"/>
                  <a:t>Enroll.sid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⊂ </m:t>
                    </m:r>
                  </m:oMath>
                </a14:m>
                <a:r>
                  <a:rPr lang="en-US" dirty="0"/>
                  <a:t>Student.sid?</a:t>
                </a:r>
              </a:p>
              <a:p>
                <a:pPr marL="0" indent="0">
                  <a:buNone/>
                </a:pPr>
                <a:r>
                  <a:rPr lang="en-US" dirty="0"/>
                  <a:t>	CREATE TABLE Student(</a:t>
                </a:r>
                <a:br>
                  <a:rPr lang="en-US" dirty="0"/>
                </a:br>
                <a:r>
                  <a:rPr lang="en-US" dirty="0"/>
                  <a:t>	   </a:t>
                </a:r>
                <a:r>
                  <a:rPr lang="en-US" dirty="0" err="1"/>
                  <a:t>sid</a:t>
                </a:r>
                <a:r>
                  <a:rPr lang="en-US" dirty="0"/>
                  <a:t> INT, name VARCHAR(50), GPA REAL, …</a:t>
                </a:r>
                <a:br>
                  <a:rPr lang="en-US" dirty="0"/>
                </a:br>
                <a:r>
                  <a:rPr lang="en-US" dirty="0"/>
                  <a:t>	</a:t>
                </a:r>
                <a:br>
                  <a:rPr lang="en-US" dirty="0"/>
                </a:br>
                <a:br>
                  <a:rPr lang="en-US" dirty="0"/>
                </a:br>
                <a:r>
                  <a:rPr lang="en-US" dirty="0"/>
                  <a:t>	);</a:t>
                </a:r>
                <a:br>
                  <a:rPr lang="en-US" dirty="0"/>
                </a:br>
                <a:r>
                  <a:rPr lang="en-US" dirty="0"/>
                  <a:t>	CREATE TABLE Enroll(</a:t>
                </a:r>
                <a:br>
                  <a:rPr lang="en-US" dirty="0"/>
                </a:br>
                <a:r>
                  <a:rPr lang="en-US" dirty="0"/>
                  <a:t>	   </a:t>
                </a:r>
                <a:r>
                  <a:rPr lang="en-US" dirty="0" err="1"/>
                  <a:t>sid</a:t>
                </a:r>
                <a:r>
                  <a:rPr lang="en-US" dirty="0"/>
                  <a:t> INT, dept CHAR(2), </a:t>
                </a:r>
                <a:r>
                  <a:rPr lang="en-US" dirty="0" err="1"/>
                  <a:t>cnum</a:t>
                </a:r>
                <a:r>
                  <a:rPr lang="en-US" dirty="0"/>
                  <a:t> INT, sec INT,</a:t>
                </a:r>
                <a:br>
                  <a:rPr lang="en-US" dirty="0"/>
                </a:br>
                <a:br>
                  <a:rPr lang="en-US" dirty="0"/>
                </a:br>
                <a:br>
                  <a:rPr lang="en-US" dirty="0"/>
                </a:br>
                <a:r>
                  <a:rPr lang="en-US" dirty="0"/>
                  <a:t>	);</a:t>
                </a:r>
              </a:p>
              <a:p>
                <a:r>
                  <a:rPr lang="en-US" dirty="0"/>
                  <a:t>Q: Are they really equivalent?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05288"/>
                <a:ext cx="10515600" cy="5271737"/>
              </a:xfrm>
              <a:blipFill>
                <a:blip r:embed="rId2"/>
                <a:stretch>
                  <a:fillRect l="-1086" t="-1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308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MySQL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Domain constraint</a:t>
            </a:r>
          </a:p>
          <a:p>
            <a:r>
              <a:rPr lang="en-US" dirty="0"/>
              <a:t>Key constraint</a:t>
            </a:r>
          </a:p>
          <a:p>
            <a:r>
              <a:rPr lang="en-US" dirty="0"/>
              <a:t>Under </a:t>
            </a:r>
            <a:r>
              <a:rPr lang="en-US" dirty="0" err="1"/>
              <a:t>InnoDB</a:t>
            </a:r>
            <a:r>
              <a:rPr lang="en-US" dirty="0"/>
              <a:t> engine, referential integrity constraint</a:t>
            </a:r>
          </a:p>
          <a:p>
            <a:pPr lvl="1"/>
            <a:r>
              <a:rPr lang="en-US" dirty="0"/>
              <a:t>But not under </a:t>
            </a:r>
            <a:r>
              <a:rPr lang="en-US" dirty="0" err="1"/>
              <a:t>MyISAM</a:t>
            </a:r>
            <a:r>
              <a:rPr lang="en-US" dirty="0"/>
              <a:t> engine</a:t>
            </a:r>
          </a:p>
          <a:p>
            <a:pPr lvl="1"/>
            <a:r>
              <a:rPr lang="en-US" dirty="0"/>
              <a:t>Does not support single-column REFERENCES shorthand</a:t>
            </a:r>
          </a:p>
          <a:p>
            <a:pPr lvl="1"/>
            <a:r>
              <a:rPr lang="en-US" dirty="0"/>
              <a:t>Cannot omit column names even if names are the same</a:t>
            </a:r>
          </a:p>
          <a:p>
            <a:r>
              <a:rPr lang="en-US" dirty="0"/>
              <a:t>No CHECK constraint support in standard MySQL</a:t>
            </a:r>
          </a:p>
          <a:p>
            <a:pPr lvl="1"/>
            <a:r>
              <a:rPr lang="en-US" dirty="0"/>
              <a:t>MariaDB 10.2.1 supports (limited) CHECK constraint</a:t>
            </a:r>
          </a:p>
          <a:p>
            <a:r>
              <a:rPr lang="en-US" dirty="0">
                <a:solidFill>
                  <a:srgbClr val="FF0000"/>
                </a:solidFill>
              </a:rPr>
              <a:t>WARNING: MySQL silently ignores constraints that it does not support</a:t>
            </a:r>
          </a:p>
          <a:p>
            <a:pPr lvl="1"/>
            <a:r>
              <a:rPr lang="en-US" dirty="0"/>
              <a:t>No warning or error messages</a:t>
            </a:r>
          </a:p>
          <a:p>
            <a:pPr lvl="1"/>
            <a:r>
              <a:rPr lang="en-US" dirty="0"/>
              <a:t>You may believe the constraint is there when it is not!</a:t>
            </a:r>
          </a:p>
          <a:p>
            <a:pPr lvl="1"/>
            <a:r>
              <a:rPr lang="en-US" dirty="0"/>
              <a:t>It is safer to use the most conservative syntax (even for lazy people like me)</a:t>
            </a:r>
          </a:p>
        </p:txBody>
      </p:sp>
    </p:spTree>
    <p:extLst>
      <p:ext uri="{BB962C8B-B14F-4D97-AF65-F5344CB8AC3E}">
        <p14:creationId xmlns:p14="http://schemas.microsoft.com/office/powerpoint/2010/main" val="10023894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preserve database integrity</a:t>
            </a:r>
          </a:p>
          <a:p>
            <a:r>
              <a:rPr lang="en-US" dirty="0"/>
              <a:t>Key constraint: PRIMARY KEY, UNIQUE</a:t>
            </a:r>
          </a:p>
          <a:p>
            <a:r>
              <a:rPr lang="en-US" dirty="0"/>
              <a:t>Referential integrity constraint</a:t>
            </a:r>
          </a:p>
          <a:p>
            <a:pPr lvl="1"/>
            <a:r>
              <a:rPr lang="en-US" dirty="0"/>
              <a:t>FOREGIN KEY</a:t>
            </a:r>
          </a:p>
          <a:p>
            <a:pPr lvl="1"/>
            <a:r>
              <a:rPr lang="en-US" dirty="0"/>
              <a:t>Referenced attributes should be unique</a:t>
            </a:r>
          </a:p>
          <a:p>
            <a:pPr lvl="1"/>
            <a:r>
              <a:rPr lang="en-US" dirty="0"/>
              <a:t>Violation from referenced table may be fixed by DBMS</a:t>
            </a:r>
          </a:p>
          <a:p>
            <a:pPr lvl="2"/>
            <a:r>
              <a:rPr lang="en-US" dirty="0"/>
              <a:t>ON DELETE/UPDATE CASCADE/SET NULL</a:t>
            </a:r>
          </a:p>
          <a:p>
            <a:r>
              <a:rPr lang="en-US" dirty="0"/>
              <a:t>CHECK constraint</a:t>
            </a:r>
          </a:p>
        </p:txBody>
      </p:sp>
    </p:spTree>
    <p:extLst>
      <p:ext uri="{BB962C8B-B14F-4D97-AF65-F5344CB8AC3E}">
        <p14:creationId xmlns:p14="http://schemas.microsoft.com/office/powerpoint/2010/main" val="2904258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146"/>
          </a:xfrm>
        </p:spPr>
        <p:txBody>
          <a:bodyPr/>
          <a:lstStyle/>
          <a:p>
            <a:r>
              <a:rPr lang="en-US" dirty="0"/>
              <a:t>Example Database: What is Wrong?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38200" y="1439676"/>
            <a:ext cx="380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Student(</a:t>
            </a:r>
            <a:r>
              <a:rPr lang="en-US" altLang="en-US" sz="2000" u="sng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name, </a:t>
            </a:r>
            <a:r>
              <a:rPr lang="en-US" altLang="en-US" sz="2000" dirty="0" err="1">
                <a:latin typeface="Calibri" charset="0"/>
              </a:rPr>
              <a:t>addr</a:t>
            </a:r>
            <a:r>
              <a:rPr lang="en-US" altLang="en-US" sz="2000" dirty="0">
                <a:latin typeface="Calibri" charset="0"/>
              </a:rPr>
              <a:t>, age, GPA)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158619" y="1478526"/>
            <a:ext cx="549753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Class(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dept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cnum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>
                <a:solidFill>
                  <a:srgbClr val="000000"/>
                </a:solidFill>
                <a:latin typeface="+mn-lt"/>
              </a:rPr>
              <a:t>sec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unit, title, instructor) </a:t>
            </a:r>
            <a:endParaRPr lang="en-US" altLang="en-US" sz="2000" dirty="0">
              <a:latin typeface="+mn-lt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838200" y="3866788"/>
            <a:ext cx="367900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Enroll(</a:t>
            </a:r>
            <a:r>
              <a:rPr lang="en-US" altLang="en-US" sz="2000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dept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cnum</a:t>
            </a:r>
            <a:r>
              <a:rPr lang="en-US" altLang="en-US" sz="2000" dirty="0">
                <a:latin typeface="Calibri" charset="0"/>
              </a:rPr>
              <a:t>, sec) </a:t>
            </a:r>
          </a:p>
        </p:txBody>
      </p:sp>
      <p:graphicFrame>
        <p:nvGraphicFramePr>
          <p:cNvPr id="7" name="Group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424121"/>
              </p:ext>
            </p:extLst>
          </p:nvPr>
        </p:nvGraphicFramePr>
        <p:xfrm>
          <a:off x="943520" y="4331844"/>
          <a:ext cx="2226781" cy="2011596"/>
        </p:xfrm>
        <a:graphic>
          <a:graphicData uri="http://schemas.openxmlformats.org/drawingml/2006/table">
            <a:tbl>
              <a:tblPr/>
              <a:tblGrid>
                <a:gridCol w="499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999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000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Group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47499"/>
              </p:ext>
            </p:extLst>
          </p:nvPr>
        </p:nvGraphicFramePr>
        <p:xfrm>
          <a:off x="943520" y="1914251"/>
          <a:ext cx="3754940" cy="1676400"/>
        </p:xfrm>
        <a:graphic>
          <a:graphicData uri="http://schemas.openxmlformats.org/drawingml/2006/table">
            <a:tbl>
              <a:tblPr/>
              <a:tblGrid>
                <a:gridCol w="507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2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6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9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Ki#Bu!GK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.$@q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Group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754035"/>
              </p:ext>
            </p:extLst>
          </p:nvPr>
        </p:nvGraphicFramePr>
        <p:xfrm>
          <a:off x="5240072" y="1914251"/>
          <a:ext cx="4634970" cy="1676400"/>
        </p:xfrm>
        <a:graphic>
          <a:graphicData uri="http://schemas.openxmlformats.org/drawingml/2006/table">
            <a:tbl>
              <a:tblPr/>
              <a:tblGrid>
                <a:gridCol w="597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3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instructor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Modeling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DB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 Cho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Muntz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Mechanics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Susan Tracey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5597236" y="3759200"/>
            <a:ext cx="2964873" cy="7389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240072" y="3851837"/>
                <a:ext cx="5349541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/>
                  <a:t>Addr</a:t>
                </a:r>
                <a:r>
                  <a:rPr lang="en-US" sz="2000" dirty="0"/>
                  <a:t>, age, GPA, unit values are wrong</a:t>
                </a:r>
              </a:p>
              <a:p>
                <a:r>
                  <a:rPr lang="en-US" sz="2000" dirty="0"/>
                  <a:t>Sid is not unique</a:t>
                </a:r>
              </a:p>
              <a:p>
                <a:r>
                  <a:rPr lang="en-US" sz="2000" dirty="0" err="1"/>
                  <a:t>Enroll.sid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⊄ </m:t>
                    </m:r>
                  </m:oMath>
                </a14:m>
                <a:r>
                  <a:rPr lang="en-US" sz="2000" dirty="0" err="1"/>
                  <a:t>Student.sid</a:t>
                </a:r>
                <a:endParaRPr lang="en-US" sz="2000" dirty="0"/>
              </a:p>
              <a:p>
                <a:r>
                  <a:rPr lang="en-US" sz="2000" dirty="0"/>
                  <a:t>Enroll.(</a:t>
                </a:r>
                <a:r>
                  <a:rPr lang="en-US" sz="2000" dirty="0" err="1"/>
                  <a:t>dept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cnum</a:t>
                </a:r>
                <a:r>
                  <a:rPr lang="en-US" sz="2000" dirty="0"/>
                  <a:t>, sec)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⊄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Class.(</a:t>
                </a:r>
                <a:r>
                  <a:rPr lang="en-US" sz="2000" dirty="0" err="1"/>
                  <a:t>dept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cnum</a:t>
                </a:r>
                <a:r>
                  <a:rPr lang="en-US" sz="2000" dirty="0"/>
                  <a:t>, sec)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0072" y="3851837"/>
                <a:ext cx="5349541" cy="1323439"/>
              </a:xfrm>
              <a:prstGeom prst="rect">
                <a:avLst/>
              </a:prstGeom>
              <a:blipFill>
                <a:blip r:embed="rId4"/>
                <a:stretch>
                  <a:fillRect l="-1254" t="-2765" r="-228" b="-7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063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Integrity Enforcement in RDBMS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Domain</a:t>
            </a:r>
          </a:p>
          <a:p>
            <a:pPr lvl="1"/>
            <a:r>
              <a:rPr lang="en-US" dirty="0"/>
              <a:t>GPA is REAL</a:t>
            </a:r>
          </a:p>
          <a:p>
            <a:pPr lvl="1"/>
            <a:r>
              <a:rPr lang="en-US" dirty="0"/>
              <a:t>NOT NULL</a:t>
            </a:r>
          </a:p>
          <a:p>
            <a:r>
              <a:rPr lang="en-US" dirty="0"/>
              <a:t>Integrity constraints</a:t>
            </a:r>
          </a:p>
          <a:p>
            <a:pPr lvl="1"/>
            <a:r>
              <a:rPr lang="en-US" dirty="0"/>
              <a:t>Statements on the condition that DB should always satisfy</a:t>
            </a:r>
          </a:p>
          <a:p>
            <a:pPr lvl="1"/>
            <a:r>
              <a:rPr lang="en-US" dirty="0"/>
              <a:t>If violated, DBMS generates an error and abort</a:t>
            </a:r>
          </a:p>
          <a:p>
            <a:pPr lvl="1"/>
            <a:r>
              <a:rPr lang="en-US" dirty="0"/>
              <a:t>e.g., Key, Referential integrity, CHECK</a:t>
            </a:r>
          </a:p>
        </p:txBody>
      </p:sp>
    </p:spTree>
    <p:extLst>
      <p:ext uri="{BB962C8B-B14F-4D97-AF65-F5344CB8AC3E}">
        <p14:creationId xmlns:p14="http://schemas.microsoft.com/office/powerpoint/2010/main" val="316666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Constraint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5288"/>
            <a:ext cx="10515600" cy="515432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set of attributes should be unique in a table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Class(</a:t>
            </a:r>
            <a:r>
              <a:rPr lang="en-US" u="sng" dirty="0"/>
              <a:t>dept</a:t>
            </a:r>
            <a:r>
              <a:rPr lang="en-US" dirty="0"/>
              <a:t>, </a:t>
            </a:r>
            <a:r>
              <a:rPr lang="en-US" u="sng" dirty="0" err="1"/>
              <a:t>cnum</a:t>
            </a:r>
            <a:r>
              <a:rPr lang="en-US" dirty="0"/>
              <a:t>, </a:t>
            </a:r>
            <a:r>
              <a:rPr lang="en-US" u="sng" dirty="0"/>
              <a:t>sec</a:t>
            </a:r>
            <a:r>
              <a:rPr lang="en-US" dirty="0"/>
              <a:t>, unit, instructor, title)</a:t>
            </a:r>
            <a:br>
              <a:rPr lang="en-US" dirty="0"/>
            </a:br>
            <a:r>
              <a:rPr lang="en-US" dirty="0"/>
              <a:t>Class(</a:t>
            </a:r>
            <a:r>
              <a:rPr lang="en-US" u="sng" dirty="0"/>
              <a:t>dept</a:t>
            </a:r>
            <a:r>
              <a:rPr lang="en-US" dirty="0"/>
              <a:t>, </a:t>
            </a:r>
            <a:r>
              <a:rPr lang="en-US" dirty="0" err="1"/>
              <a:t>cnum</a:t>
            </a:r>
            <a:r>
              <a:rPr lang="en-US" dirty="0"/>
              <a:t>, </a:t>
            </a:r>
            <a:r>
              <a:rPr lang="en-US" u="sng" dirty="0"/>
              <a:t>sec</a:t>
            </a:r>
            <a:r>
              <a:rPr lang="en-US" dirty="0"/>
              <a:t>, unit, </a:t>
            </a:r>
            <a:r>
              <a:rPr lang="en-US" dirty="0" err="1"/>
              <a:t>instroctur</a:t>
            </a:r>
            <a:r>
              <a:rPr lang="en-US" dirty="0"/>
              <a:t>, </a:t>
            </a:r>
            <a:r>
              <a:rPr lang="en-US" u="sng" dirty="0"/>
              <a:t>title</a:t>
            </a:r>
            <a:r>
              <a:rPr lang="en-US" dirty="0"/>
              <a:t>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CREATE TABLE Class(</a:t>
            </a:r>
            <a:br>
              <a:rPr lang="en-US" dirty="0"/>
            </a:br>
            <a:r>
              <a:rPr lang="en-US" dirty="0"/>
              <a:t>   dept CHAR(2) NOT NULL, </a:t>
            </a:r>
            <a:r>
              <a:rPr lang="en-US" dirty="0" err="1"/>
              <a:t>cnum</a:t>
            </a:r>
            <a:r>
              <a:rPr lang="en-US" dirty="0"/>
              <a:t> INT NOT NULL, sec INT NOT NULL,</a:t>
            </a:r>
            <a:br>
              <a:rPr lang="en-US" dirty="0"/>
            </a:br>
            <a:r>
              <a:rPr lang="en-US" dirty="0"/>
              <a:t>   unit INT, instructor VARCHAR(100), title VARCHAR(100),</a:t>
            </a:r>
            <a:br>
              <a:rPr lang="en-US" dirty="0"/>
            </a:br>
            <a:r>
              <a:rPr lang="en-US" dirty="0"/>
              <a:t>  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);</a:t>
            </a:r>
          </a:p>
          <a:p>
            <a:r>
              <a:rPr lang="en-US" dirty="0"/>
              <a:t>One PRIMARY KEY per table. Others should use UNIQUE.</a:t>
            </a:r>
          </a:p>
          <a:p>
            <a:pPr lvl="1"/>
            <a:r>
              <a:rPr lang="en-US" dirty="0"/>
              <a:t>PRIMARY KEY and UNIQUE are enforced through index (more on this later)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3C35F2-01EA-7C40-B678-F3FE3E837EC5}"/>
              </a:ext>
            </a:extLst>
          </p:cNvPr>
          <p:cNvSpPr txBox="1"/>
          <p:nvPr/>
        </p:nvSpPr>
        <p:spPr>
          <a:xfrm>
            <a:off x="1280161" y="3982452"/>
            <a:ext cx="41077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PRIMARY KEY(dept, </a:t>
            </a:r>
            <a:r>
              <a:rPr lang="en-US" sz="2400" dirty="0" err="1">
                <a:solidFill>
                  <a:srgbClr val="FF0000"/>
                </a:solidFill>
              </a:rPr>
              <a:t>cnum</a:t>
            </a:r>
            <a:r>
              <a:rPr lang="en-US" sz="2400" dirty="0">
                <a:solidFill>
                  <a:srgbClr val="FF0000"/>
                </a:solidFill>
              </a:rPr>
              <a:t>, sec),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UNIQUE(dept, sec, title)</a:t>
            </a:r>
          </a:p>
        </p:txBody>
      </p:sp>
    </p:spTree>
    <p:extLst>
      <p:ext uri="{BB962C8B-B14F-4D97-AF65-F5344CB8AC3E}">
        <p14:creationId xmlns:p14="http://schemas.microsoft.com/office/powerpoint/2010/main" val="248721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Referential Integrity (RI)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If </a:t>
            </a:r>
            <a:r>
              <a:rPr lang="en-US" dirty="0" err="1"/>
              <a:t>sid</a:t>
            </a:r>
            <a:r>
              <a:rPr lang="en-US" dirty="0"/>
              <a:t> appears in Enroll, it should also appear in Student</a:t>
            </a:r>
          </a:p>
          <a:p>
            <a:pPr lvl="1"/>
            <a:r>
              <a:rPr lang="en-US" dirty="0"/>
              <a:t>If (</a:t>
            </a:r>
            <a:r>
              <a:rPr lang="en-US" dirty="0" err="1"/>
              <a:t>dept</a:t>
            </a:r>
            <a:r>
              <a:rPr lang="en-US" dirty="0"/>
              <a:t>, </a:t>
            </a:r>
            <a:r>
              <a:rPr lang="en-US" dirty="0" err="1"/>
              <a:t>cnum</a:t>
            </a:r>
            <a:r>
              <a:rPr lang="en-US" dirty="0"/>
              <a:t>, sec) appears in Enroll, it should also appear in Class</a:t>
            </a:r>
          </a:p>
          <a:p>
            <a:r>
              <a:rPr lang="en-US" dirty="0"/>
              <a:t>Q: Is the reverse true?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39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525779"/>
              </p:ext>
            </p:extLst>
          </p:nvPr>
        </p:nvGraphicFramePr>
        <p:xfrm>
          <a:off x="1170709" y="1527743"/>
          <a:ext cx="28194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7544655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5522416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009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723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191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540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675194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9549753"/>
              </p:ext>
            </p:extLst>
          </p:nvPr>
        </p:nvGraphicFramePr>
        <p:xfrm>
          <a:off x="5525655" y="1527743"/>
          <a:ext cx="28194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7544655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5522416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009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723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191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540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675194"/>
                  </a:ext>
                </a:extLst>
              </a:tr>
            </a:tbl>
          </a:graphicData>
        </a:graphic>
      </p:graphicFrame>
      <p:cxnSp>
        <p:nvCxnSpPr>
          <p:cNvPr id="7" name="Curved Connector 6"/>
          <p:cNvCxnSpPr/>
          <p:nvPr/>
        </p:nvCxnSpPr>
        <p:spPr>
          <a:xfrm flipV="1">
            <a:off x="3676073" y="2071677"/>
            <a:ext cx="2041236" cy="739021"/>
          </a:xfrm>
          <a:prstGeom prst="curved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70709" y="1038290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25655" y="101488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8200" y="1405288"/>
            <a:ext cx="10515600" cy="47716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E.B references S.B</a:t>
            </a:r>
          </a:p>
          <a:p>
            <a:pPr lvl="1"/>
            <a:r>
              <a:rPr lang="en-US" dirty="0"/>
              <a:t>E.B: foreign key (= referencing attribute)</a:t>
            </a:r>
          </a:p>
          <a:p>
            <a:pPr lvl="1"/>
            <a:r>
              <a:rPr lang="en-US" dirty="0"/>
              <a:t>S.B: referenced attribute</a:t>
            </a:r>
          </a:p>
          <a:p>
            <a:r>
              <a:rPr lang="en-US" dirty="0"/>
              <a:t>Referential integrity</a:t>
            </a:r>
          </a:p>
          <a:p>
            <a:pPr lvl="1"/>
            <a:r>
              <a:rPr lang="en-US" dirty="0"/>
              <a:t>Referencing attribute should always exist in the referenced attribute</a:t>
            </a:r>
          </a:p>
          <a:p>
            <a:pPr lvl="1"/>
            <a:r>
              <a:rPr lang="en-US" dirty="0"/>
              <a:t>When foreign key is NULL, no referential integrity check is performed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687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Referential Integrity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CREATE TABLE Enroll(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/>
              <a:t>sid</a:t>
            </a:r>
            <a:r>
              <a:rPr lang="en-US" dirty="0"/>
              <a:t> INT,</a:t>
            </a:r>
            <a:br>
              <a:rPr lang="en-US" dirty="0"/>
            </a:br>
            <a:r>
              <a:rPr lang="en-US" dirty="0"/>
              <a:t>    dept CHAR(2),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/>
              <a:t>cnum</a:t>
            </a:r>
            <a:r>
              <a:rPr lang="en-US" dirty="0"/>
              <a:t> INT,</a:t>
            </a:r>
            <a:br>
              <a:rPr lang="en-US" dirty="0"/>
            </a:br>
            <a:r>
              <a:rPr lang="en-US" dirty="0"/>
              <a:t>    sec INT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);</a:t>
            </a:r>
          </a:p>
          <a:p>
            <a:r>
              <a:rPr lang="en-US" dirty="0"/>
              <a:t>Referenced attributes must be PRIMARY KEY or UNIQUE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606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Violation of Referential Integrity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8200" y="1405288"/>
            <a:ext cx="10515600" cy="4771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Q: When can RI be violated?</a:t>
            </a:r>
          </a:p>
          <a:p>
            <a:pPr lvl="1"/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178199"/>
              </p:ext>
            </p:extLst>
          </p:nvPr>
        </p:nvGraphicFramePr>
        <p:xfrm>
          <a:off x="1640271" y="4640450"/>
          <a:ext cx="5586794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93397">
                  <a:extLst>
                    <a:ext uri="{9D8B030D-6E8A-4147-A177-3AD203B41FA5}">
                      <a16:colId xmlns:a16="http://schemas.microsoft.com/office/drawing/2014/main" val="3876486754"/>
                    </a:ext>
                  </a:extLst>
                </a:gridCol>
                <a:gridCol w="2793397">
                  <a:extLst>
                    <a:ext uri="{9D8B030D-6E8A-4147-A177-3AD203B41FA5}">
                      <a16:colId xmlns:a16="http://schemas.microsoft.com/office/drawing/2014/main" val="29285240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INSERT INTO 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INSERT INTO 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446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DELETE FROM 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DELETE FROM 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87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UPDATE</a:t>
                      </a:r>
                      <a:r>
                        <a:rPr lang="en-US" sz="2400" baseline="0" dirty="0"/>
                        <a:t> 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UPDATE</a:t>
                      </a:r>
                      <a:r>
                        <a:rPr lang="en-US" sz="2400" baseline="0" dirty="0"/>
                        <a:t> 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654700"/>
                  </a:ext>
                </a:extLst>
              </a:tr>
            </a:tbl>
          </a:graphicData>
        </a:graphic>
      </p:graphicFrame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9063060"/>
              </p:ext>
            </p:extLst>
          </p:nvPr>
        </p:nvGraphicFramePr>
        <p:xfrm>
          <a:off x="1170709" y="1527743"/>
          <a:ext cx="28194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7544655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5522416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009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723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191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540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675194"/>
                  </a:ext>
                </a:extLst>
              </a:tr>
            </a:tbl>
          </a:graphicData>
        </a:graphic>
      </p:graphicFrame>
      <p:graphicFrame>
        <p:nvGraphicFramePr>
          <p:cNvPr id="1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1713000"/>
              </p:ext>
            </p:extLst>
          </p:nvPr>
        </p:nvGraphicFramePr>
        <p:xfrm>
          <a:off x="5525655" y="1527743"/>
          <a:ext cx="28194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7544655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5522416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009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  301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723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191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540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675194"/>
                  </a:ext>
                </a:extLst>
              </a:tr>
            </a:tbl>
          </a:graphicData>
        </a:graphic>
      </p:graphicFrame>
      <p:cxnSp>
        <p:nvCxnSpPr>
          <p:cNvPr id="14" name="Curved Connector 13"/>
          <p:cNvCxnSpPr/>
          <p:nvPr/>
        </p:nvCxnSpPr>
        <p:spPr>
          <a:xfrm flipV="1">
            <a:off x="3676073" y="2071677"/>
            <a:ext cx="2041236" cy="739021"/>
          </a:xfrm>
          <a:prstGeom prst="curved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70709" y="1038290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25655" y="101488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49857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1492</Words>
  <Application>Microsoft Macintosh PowerPoint</Application>
  <PresentationFormat>Widescreen</PresentationFormat>
  <Paragraphs>288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Office Theme</vt:lpstr>
      <vt:lpstr>CS143: Database Integrity</vt:lpstr>
      <vt:lpstr>What We Will Learn</vt:lpstr>
      <vt:lpstr>Example Database: What is Wrong?</vt:lpstr>
      <vt:lpstr>Data Integrity Enforcement in RDBMS</vt:lpstr>
      <vt:lpstr>Key Constraint</vt:lpstr>
      <vt:lpstr>Referential Integrity (RI)</vt:lpstr>
      <vt:lpstr>Terminology</vt:lpstr>
      <vt:lpstr>SQL Referential Integrity Syntax</vt:lpstr>
      <vt:lpstr>Violation of Referential Integrity</vt:lpstr>
      <vt:lpstr>Violation of Referential Integrity</vt:lpstr>
      <vt:lpstr>Specifying Automatic Fix of RI Violation</vt:lpstr>
      <vt:lpstr>More Comments on Referential Integrity</vt:lpstr>
      <vt:lpstr>Self-Referencing Table</vt:lpstr>
      <vt:lpstr>Circular Constraint</vt:lpstr>
      <vt:lpstr>Cirular Constraint</vt:lpstr>
      <vt:lpstr>CHECK Constraint</vt:lpstr>
      <vt:lpstr>C1: class cnum should be &lt; 600 and class units should be &lt; 10</vt:lpstr>
      <vt:lpstr>C2: The units of all CS classes should be &gt; 3</vt:lpstr>
      <vt:lpstr>C3: Students whose GPA &lt; 2 cannot take CS class</vt:lpstr>
      <vt:lpstr>C4: Can we express referential integrity constraint using CHECK constraint?</vt:lpstr>
      <vt:lpstr>MySQL Support</vt:lpstr>
      <vt:lpstr>What We Learned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CS143: Database Integrity</dc:title>
  <dc:creator>Junghoo Cho</dc:creator>
  <cp:lastModifiedBy>Junghoo Cho</cp:lastModifiedBy>
  <cp:revision>67</cp:revision>
  <dcterms:created xsi:type="dcterms:W3CDTF">2016-10-05T13:42:04Z</dcterms:created>
  <dcterms:modified xsi:type="dcterms:W3CDTF">2021-10-27T18:05:02Z</dcterms:modified>
</cp:coreProperties>
</file>