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257" r:id="rId3"/>
    <p:sldId id="260" r:id="rId4"/>
    <p:sldId id="261" r:id="rId5"/>
    <p:sldId id="262" r:id="rId6"/>
    <p:sldId id="263" r:id="rId7"/>
    <p:sldId id="266" r:id="rId8"/>
    <p:sldId id="265" r:id="rId9"/>
    <p:sldId id="267" r:id="rId10"/>
    <p:sldId id="269" r:id="rId11"/>
    <p:sldId id="271" r:id="rId12"/>
    <p:sldId id="272" r:id="rId13"/>
    <p:sldId id="270" r:id="rId14"/>
    <p:sldId id="273" r:id="rId15"/>
    <p:sldId id="274" r:id="rId16"/>
    <p:sldId id="275" r:id="rId17"/>
    <p:sldId id="276" r:id="rId18"/>
    <p:sldId id="277" r:id="rId19"/>
    <p:sldId id="323" r:id="rId20"/>
    <p:sldId id="278" r:id="rId21"/>
    <p:sldId id="279" r:id="rId22"/>
    <p:sldId id="324" r:id="rId23"/>
    <p:sldId id="280" r:id="rId24"/>
    <p:sldId id="281" r:id="rId25"/>
    <p:sldId id="325" r:id="rId26"/>
    <p:sldId id="282" r:id="rId27"/>
    <p:sldId id="287" r:id="rId28"/>
    <p:sldId id="326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8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2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FC90F7-EE1F-4820-AC84-4974405D9A45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F08F0B-064C-475E-8FE0-C83136AD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705712-4C9D-844F-8397-AD58AF83E12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25BA11-F313-1F47-840F-29461C857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99D5-5F78-DB42-80B1-FB9D15280BFE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15A3-301C-6441-B6B9-8203497B64A1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701C-85EC-5049-B1FD-CCA3B2B69F89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68BB-0045-CE4A-BCAE-DD5A32C88D72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422-2FE2-374A-83E2-893F7C38B90A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5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E01F-1A7A-C642-9235-2A22CBFC525F}" type="datetime1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ADC-D702-3843-BC11-EAC16E3DB596}" type="datetime1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EB06-269A-344E-8178-72EF3DCC1BBF}" type="datetime1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C349-149D-FD4A-9215-CA9405BA2E2E}" type="datetime1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5C5A-8A11-4340-9254-4DDA5F19C9D3}" type="datetime1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3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A9FD-CE58-4641-9A1D-9D625A9A1E9A}" type="datetime1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F684-281B-7541-AB4C-69EFF74446D2}" type="datetime1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08847"/>
            <a:ext cx="9885406" cy="3244661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Basic SQL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BEFF3B6-4ADE-CE46-99AD-A672E2487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9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SQL Set operators: UNION, INTERSECT, EXCEPT</a:t>
            </a:r>
          </a:p>
          <a:p>
            <a:pPr lvl="1"/>
            <a:r>
              <a:rPr lang="en-US" dirty="0"/>
              <a:t>Can be applied to relations or to the result of SELECT statements</a:t>
            </a:r>
          </a:p>
          <a:p>
            <a:r>
              <a:rPr lang="en-US" dirty="0"/>
              <a:t>Schemas of input relations should be the same</a:t>
            </a:r>
          </a:p>
          <a:p>
            <a:pPr lvl="1"/>
            <a:r>
              <a:rPr lang="en-US" dirty="0"/>
              <a:t>In practice, just having the compatible types is fine</a:t>
            </a:r>
          </a:p>
          <a:p>
            <a:r>
              <a:rPr lang="en-US" dirty="0"/>
              <a:t>Set operators follow set semantics and remove duplicates</a:t>
            </a:r>
          </a:p>
          <a:p>
            <a:pPr lvl="1"/>
            <a:r>
              <a:rPr lang="en-US" dirty="0"/>
              <a:t>Most people do now know “multiset” semantic of set operators</a:t>
            </a:r>
          </a:p>
          <a:p>
            <a:pPr lvl="1"/>
            <a:r>
              <a:rPr lang="en-US" dirty="0"/>
              <a:t>No efficiency penalty for duplicate eliminate for set operation</a:t>
            </a:r>
          </a:p>
          <a:p>
            <a:pPr lvl="1"/>
            <a:r>
              <a:rPr lang="en-US" dirty="0"/>
              <a:t>To keep duplicates, use UNION ALL, INTERSECT ALL, EXCEPT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99EB-7958-904C-A549-277B83F6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Q4: Students’ and instructors’ names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124D8-0494-844B-A475-D716FFC1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Q5: </a:t>
            </a:r>
            <a:r>
              <a:rPr lang="en-US" dirty="0" err="1"/>
              <a:t>Sids</a:t>
            </a:r>
            <a:r>
              <a:rPr lang="en-US" dirty="0"/>
              <a:t> of students who do not take any CS class 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4E0DC9-0D8E-C848-B7F3-AB19CFE5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1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Operators in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MySQL supports only UNION, but not INTERSECT or EXCEPT</a:t>
            </a:r>
          </a:p>
          <a:p>
            <a:pPr lvl="1"/>
            <a:r>
              <a:rPr lang="en-US" dirty="0"/>
              <a:t>A major pain point since EXCEPT is an essential operator</a:t>
            </a:r>
          </a:p>
          <a:p>
            <a:pPr lvl="1"/>
            <a:r>
              <a:rPr lang="en-US" dirty="0"/>
              <a:t>People often use a “subquery” to simulate EXCEPT</a:t>
            </a:r>
          </a:p>
          <a:p>
            <a:pPr lvl="2"/>
            <a:r>
              <a:rPr lang="en-US" dirty="0"/>
              <a:t>Use “NOT IN” operator in MySQL that we will learn soon</a:t>
            </a:r>
          </a:p>
          <a:p>
            <a:r>
              <a:rPr lang="en-US" dirty="0"/>
              <a:t>MariaDB supports INTERSECT and EXCEPT (starting from v10.3)</a:t>
            </a:r>
          </a:p>
          <a:p>
            <a:pPr lvl="1"/>
            <a:r>
              <a:rPr lang="en-US" dirty="0"/>
              <a:t>Our container uses MariaDB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9DCB9-6A62-5848-BEEB-7A4404D1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statement may appear inside another SELECT statement</a:t>
            </a:r>
          </a:p>
          <a:p>
            <a:pPr lvl="1"/>
            <a:r>
              <a:rPr lang="en-US" dirty="0"/>
              <a:t>“Nested” SELECT statements</a:t>
            </a:r>
          </a:p>
          <a:p>
            <a:r>
              <a:rPr lang="en-US" dirty="0"/>
              <a:t>Interpretation of subquery</a:t>
            </a:r>
          </a:p>
          <a:p>
            <a:pPr lvl="1"/>
            <a:r>
              <a:rPr lang="en-US" dirty="0"/>
              <a:t>The result from inner SELECT statement is treated like a regular relation</a:t>
            </a:r>
          </a:p>
          <a:p>
            <a:pPr lvl="1"/>
            <a:r>
              <a:rPr lang="en-US" i="1" dirty="0"/>
              <a:t>Scalar-valued subquery</a:t>
            </a:r>
            <a:r>
              <a:rPr lang="en-US" dirty="0"/>
              <a:t>: If the result is one-attribute one-tuple relation, the result can be used like a ‘constant value’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B585D-C4C2-2E48-BFBE-30CCA909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Q6: </a:t>
            </a:r>
            <a:r>
              <a:rPr lang="en-US" dirty="0" err="1"/>
              <a:t>Sids</a:t>
            </a:r>
            <a:r>
              <a:rPr lang="en-US" dirty="0"/>
              <a:t> who live with student 301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A7ECC-ABE2-D445-84CE-C193E5E1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8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en-US" dirty="0" err="1"/>
              <a:t>Unnesting</a:t>
            </a:r>
            <a:r>
              <a:rPr lang="en-US" dirty="0"/>
              <a:t> 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372100"/>
          </a:xfrm>
        </p:spPr>
        <p:txBody>
          <a:bodyPr>
            <a:normAutofit/>
          </a:bodyPr>
          <a:lstStyle/>
          <a:p>
            <a:r>
              <a:rPr lang="en-US" dirty="0"/>
              <a:t>Q: Can we rewrite Q6 without using subquery?</a:t>
            </a:r>
            <a:br>
              <a:rPr lang="en-US" dirty="0"/>
            </a:br>
            <a:r>
              <a:rPr lang="en-US" dirty="0"/>
              <a:t>    SELECT </a:t>
            </a:r>
            <a:r>
              <a:rPr lang="en-US" dirty="0" err="1"/>
              <a:t>sid</a:t>
            </a:r>
            <a:r>
              <a:rPr lang="en-US" dirty="0"/>
              <a:t> FROM Student WHERE </a:t>
            </a:r>
            <a:r>
              <a:rPr lang="en-US" dirty="0" err="1"/>
              <a:t>addr</a:t>
            </a:r>
            <a:r>
              <a:rPr lang="en-US" dirty="0"/>
              <a:t> = </a:t>
            </a:r>
            <a:br>
              <a:rPr lang="en-US" dirty="0"/>
            </a:br>
            <a:r>
              <a:rPr lang="en-US" dirty="0"/>
              <a:t>                     (SELECT </a:t>
            </a:r>
            <a:r>
              <a:rPr lang="en-US" dirty="0" err="1"/>
              <a:t>addr</a:t>
            </a:r>
            <a:r>
              <a:rPr lang="en-US" dirty="0"/>
              <a:t> FROM Student WHERE </a:t>
            </a:r>
            <a:r>
              <a:rPr lang="en-US" dirty="0" err="1"/>
              <a:t>sid</a:t>
            </a:r>
            <a:r>
              <a:rPr lang="en-US" dirty="0"/>
              <a:t>=301);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0727B-872D-0F42-8E85-85350953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6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en-US" dirty="0" err="1"/>
              <a:t>Unnesting</a:t>
            </a:r>
            <a:r>
              <a:rPr lang="en-US" dirty="0"/>
              <a:t> 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372100"/>
          </a:xfrm>
        </p:spPr>
        <p:txBody>
          <a:bodyPr>
            <a:normAutofit/>
          </a:bodyPr>
          <a:lstStyle/>
          <a:p>
            <a:r>
              <a:rPr lang="en-US" dirty="0"/>
              <a:t>A large body of theory and algorithms exist on how to “</a:t>
            </a:r>
            <a:r>
              <a:rPr lang="en-US" dirty="0" err="1"/>
              <a:t>unnest</a:t>
            </a:r>
            <a:r>
              <a:rPr lang="en-US" dirty="0"/>
              <a:t>” a subquery to non-subquery SQL</a:t>
            </a:r>
          </a:p>
          <a:p>
            <a:pPr lvl="1"/>
            <a:r>
              <a:rPr lang="en-US" dirty="0"/>
              <a:t>We can rewrite subqueries to non-subqueries as long as there is no negation (NOT)</a:t>
            </a:r>
          </a:p>
          <a:p>
            <a:pPr lvl="1"/>
            <a:r>
              <a:rPr lang="en-US" dirty="0"/>
              <a:t>With negation, we need EXCEPT</a:t>
            </a:r>
          </a:p>
          <a:p>
            <a:r>
              <a:rPr lang="en-US" dirty="0"/>
              <a:t>Another demonstration of the success of relational model</a:t>
            </a:r>
          </a:p>
          <a:p>
            <a:pPr lvl="1"/>
            <a:r>
              <a:rPr lang="en-US" dirty="0"/>
              <a:t>Simple theoretical model makes it possible to create important theorems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65EF6-10C2-054F-A57D-6AFA5F72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Q7: Student names who take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1EC63D-F3EC-A64E-B2EB-C567725A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4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4865-CD50-114A-81B5-2B442667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Subquery: Set Membership Operator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F55F-F3E4-BD4B-9738-0BAEB4F1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IN, NOT IN</a:t>
            </a:r>
          </a:p>
          <a:p>
            <a:pPr lvl="1"/>
            <a:r>
              <a:rPr lang="en-US" dirty="0"/>
              <a:t>(a IN R) is TRUE if a appears in R</a:t>
            </a:r>
          </a:p>
          <a:p>
            <a:endParaRPr lang="en-US" dirty="0"/>
          </a:p>
          <a:p>
            <a:r>
              <a:rPr lang="en-US" dirty="0"/>
              <a:t>Q: Can we write Q7 without subqueries?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Are the two queries equivalent?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08C61-8CC3-8540-831B-A32ECAE3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613"/>
          </a:xfrm>
        </p:spPr>
        <p:txBody>
          <a:bodyPr/>
          <a:lstStyle/>
          <a:p>
            <a:r>
              <a:rPr lang="en-US" dirty="0"/>
              <a:t>SQL (Structured Query Language)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2"/>
            <a:ext cx="10515600" cy="4943475"/>
          </a:xfrm>
        </p:spPr>
        <p:txBody>
          <a:bodyPr>
            <a:normAutofit/>
          </a:bodyPr>
          <a:lstStyle/>
          <a:p>
            <a:r>
              <a:rPr lang="en-US" i="1" dirty="0"/>
              <a:t>The</a:t>
            </a:r>
            <a:r>
              <a:rPr lang="en-US" dirty="0"/>
              <a:t> query language for RDBMS</a:t>
            </a:r>
          </a:p>
          <a:p>
            <a:r>
              <a:rPr lang="en-US" dirty="0"/>
              <a:t>SQL has many aspects</a:t>
            </a:r>
          </a:p>
          <a:p>
            <a:pPr lvl="1"/>
            <a:r>
              <a:rPr lang="en-US" dirty="0"/>
              <a:t>DDL, DML, transactions, </a:t>
            </a:r>
            <a:r>
              <a:rPr lang="is-IS" dirty="0"/>
              <a:t>…</a:t>
            </a:r>
            <a:endParaRPr lang="en-US" dirty="0"/>
          </a:p>
          <a:p>
            <a:r>
              <a:rPr lang="en-US" dirty="0"/>
              <a:t>In this lecture, we learn DML part of SQL</a:t>
            </a:r>
          </a:p>
          <a:p>
            <a:pPr lvl="1"/>
            <a:r>
              <a:rPr lang="en-US" dirty="0"/>
              <a:t>How to query and modify existing database</a:t>
            </a:r>
          </a:p>
          <a:p>
            <a:r>
              <a:rPr lang="en-US" dirty="0"/>
              <a:t>SQL and DBMS</a:t>
            </a:r>
          </a:p>
          <a:p>
            <a:pPr lvl="1"/>
            <a:r>
              <a:rPr lang="en-US" dirty="0"/>
              <a:t>SQL is a high-level description of what a user wants</a:t>
            </a:r>
          </a:p>
          <a:p>
            <a:pPr lvl="1"/>
            <a:r>
              <a:rPr lang="en-US" dirty="0"/>
              <a:t>Given SQL query, DBMS figures out how best to execute it</a:t>
            </a:r>
            <a:r>
              <a:rPr lang="en-US" i="1" dirty="0"/>
              <a:t> automatically </a:t>
            </a:r>
          </a:p>
          <a:p>
            <a:pPr lvl="2"/>
            <a:r>
              <a:rPr lang="en-US" dirty="0"/>
              <a:t>Beauty and success of DBMS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53289-0B66-664A-B70E-63EC8AE8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Q8: </a:t>
            </a:r>
            <a:r>
              <a:rPr lang="en-US"/>
              <a:t>Student names </a:t>
            </a:r>
            <a:r>
              <a:rPr lang="en-US" dirty="0"/>
              <a:t>who take no CS class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380E4D-BE77-9244-83A3-B4261122EE2E}"/>
              </a:ext>
            </a:extLst>
          </p:cNvPr>
          <p:cNvSpPr txBox="1"/>
          <p:nvPr/>
        </p:nvSpPr>
        <p:spPr>
          <a:xfrm>
            <a:off x="5320488" y="6081830"/>
            <a:ext cx="6166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Q: Can we rewrite it without subqueries?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BA37269-B0CC-264E-B08B-B185E805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Q9: Student IDs who has higher GPA than any student of age 18 or less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010AAA-5953-D542-BF8D-C160CF7E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2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110B-2362-7F42-A1CE-6CAFB0AE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Subquery: Set Comparison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216AA-EBFE-C948-A75F-B4810C6D2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 &gt; ALL R), (a &lt;= SOME R), …: Compare a against tuples in R</a:t>
            </a:r>
          </a:p>
          <a:p>
            <a:pPr lvl="1"/>
            <a:r>
              <a:rPr lang="en-US" dirty="0"/>
              <a:t>“a &gt; ALL R” is TRUE if a is larger than all tuples in R</a:t>
            </a:r>
          </a:p>
          <a:p>
            <a:r>
              <a:rPr lang="en-US" dirty="0"/>
              <a:t>Q: Is “= SOME” equivalent to IN?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4DB19-0D27-964F-98AC-700DACCC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/>
              <a:t>Q10: </a:t>
            </a:r>
            <a:r>
              <a:rPr lang="en-US" dirty="0"/>
              <a:t>Student IDs who has higher GPA than at least one student of age 18 or less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DE2E1D-FAE0-EE47-9344-36CB18D6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32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Q11: Student names who take any class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316E15-234A-CC48-8E36-AA3EB8B2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20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0B56-00B4-2944-AE91-57AC511D9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Correlated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1C4B-9D8A-854F-8102-30870E87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</a:t>
            </a:r>
            <a:br>
              <a:rPr lang="en-US" dirty="0"/>
            </a:br>
            <a:r>
              <a:rPr lang="en-US" dirty="0"/>
              <a:t>FROM Student S</a:t>
            </a:r>
            <a:br>
              <a:rPr lang="en-US" dirty="0"/>
            </a:br>
            <a:r>
              <a:rPr lang="en-US" dirty="0"/>
              <a:t>WHERE EXISTS(SELECT * FROM Enroll E WHERE </a:t>
            </a:r>
            <a:r>
              <a:rPr lang="en-US" dirty="0" err="1"/>
              <a:t>E.sid</a:t>
            </a:r>
            <a:r>
              <a:rPr lang="en-US" dirty="0"/>
              <a:t> = </a:t>
            </a:r>
            <a:r>
              <a:rPr lang="en-US" dirty="0" err="1"/>
              <a:t>S.sid</a:t>
            </a:r>
            <a:r>
              <a:rPr lang="en-US" dirty="0"/>
              <a:t>)</a:t>
            </a:r>
          </a:p>
          <a:p>
            <a:r>
              <a:rPr lang="en-US" dirty="0"/>
              <a:t>Conceptually, this is how correlated subquery is executed:</a:t>
            </a:r>
          </a:p>
          <a:p>
            <a:pPr lvl="1"/>
            <a:r>
              <a:rPr lang="en-US" dirty="0"/>
              <a:t>Outer query looks at one tuple at a time and binds to the tuple to S</a:t>
            </a:r>
          </a:p>
          <a:p>
            <a:pPr lvl="1"/>
            <a:r>
              <a:rPr lang="en-US" dirty="0"/>
              <a:t>For each S, we execute the inner query and check the condition</a:t>
            </a:r>
          </a:p>
          <a:p>
            <a:r>
              <a:rPr lang="en-US" dirty="0"/>
              <a:t>This is just conceptual description</a:t>
            </a:r>
          </a:p>
          <a:p>
            <a:pPr lvl="1"/>
            <a:r>
              <a:rPr lang="en-US" dirty="0"/>
              <a:t>Many DBMS executes it more efficiently than the above description while producing the same result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59EF5-8801-C447-ADA5-BF6920A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1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Subquery in 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</a:t>
            </a:r>
            <a:br>
              <a:rPr lang="en-US" dirty="0"/>
            </a:br>
            <a:r>
              <a:rPr lang="en-US" dirty="0"/>
              <a:t>FROM (SELECT name, age FROM Student) S</a:t>
            </a:r>
            <a:br>
              <a:rPr lang="en-US" dirty="0"/>
            </a:br>
            <a:r>
              <a:rPr lang="en-US" dirty="0"/>
              <a:t>WHERE age &gt; 17</a:t>
            </a:r>
          </a:p>
          <a:p>
            <a:r>
              <a:rPr lang="en-US" dirty="0"/>
              <a:t>A subquery inside FROM </a:t>
            </a:r>
            <a:r>
              <a:rPr lang="en-US" b="1" i="1" dirty="0"/>
              <a:t>must</a:t>
            </a:r>
            <a:r>
              <a:rPr lang="en-US" dirty="0"/>
              <a:t> be renamed</a:t>
            </a:r>
          </a:p>
          <a:p>
            <a:r>
              <a:rPr lang="en-US" dirty="0"/>
              <a:t>Q: Does subquery give SQL more expressive power than relational algebra?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5CB81-C74A-1E45-B94A-0366BD57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FEC6F-F332-B946-8986-0EF91B67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/>
              <a:t>Table Expression (SQL99)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DD47-7080-564C-A5C9-C963B6540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(alias) AS (subquery)</a:t>
            </a:r>
            <a:br>
              <a:rPr lang="en-US" dirty="0"/>
            </a:br>
            <a:r>
              <a:rPr lang="en-US" dirty="0"/>
              <a:t>SELECT … FROM alias …</a:t>
            </a:r>
          </a:p>
          <a:p>
            <a:pPr lvl="1"/>
            <a:r>
              <a:rPr lang="en-US" dirty="0"/>
              <a:t>Very convenient for using the same subquery multiple times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    WITH S AS (SELECT name, age FROM Student)</a:t>
            </a:r>
            <a:br>
              <a:rPr lang="en-US" dirty="0"/>
            </a:br>
            <a:r>
              <a:rPr lang="en-US" dirty="0"/>
              <a:t>    SELECT name FROM S WHERE age &gt;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612B6-8419-3D4E-BCAB-87D317E0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0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3BA2-A043-6F4F-9BBD-309B1B48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Learned: </a:t>
            </a:r>
            <a:r>
              <a:rPr lang="en-US"/>
              <a:t>Basic SELECT </a:t>
            </a:r>
            <a:r>
              <a:rPr lang="en-US" dirty="0"/>
              <a:t>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C9172-1FA6-4843-ABEE-FCA8E3E77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… FROM … WHERE</a:t>
            </a:r>
          </a:p>
          <a:p>
            <a:pPr lvl="1"/>
            <a:r>
              <a:rPr lang="en-US" dirty="0"/>
              <a:t>Multiset semantic: Duplicates are preserved unless DISTINCT</a:t>
            </a:r>
          </a:p>
          <a:p>
            <a:r>
              <a:rPr lang="en-US" dirty="0"/>
              <a:t>Set operator</a:t>
            </a:r>
          </a:p>
          <a:p>
            <a:r>
              <a:rPr lang="en-US" dirty="0"/>
              <a:t>Subqueries</a:t>
            </a:r>
          </a:p>
          <a:p>
            <a:pPr lvl="1"/>
            <a:r>
              <a:rPr lang="en-US" dirty="0"/>
              <a:t>Scalar-valued subquery</a:t>
            </a:r>
          </a:p>
          <a:p>
            <a:pPr lvl="1"/>
            <a:r>
              <a:rPr lang="en-US" dirty="0"/>
              <a:t>Set membership</a:t>
            </a:r>
          </a:p>
          <a:p>
            <a:pPr lvl="1"/>
            <a:r>
              <a:rPr lang="en-US" dirty="0"/>
              <a:t>Set comparison</a:t>
            </a:r>
          </a:p>
          <a:p>
            <a:pPr lvl="1"/>
            <a:r>
              <a:rPr lang="en-US" dirty="0"/>
              <a:t>Correlated subquery</a:t>
            </a:r>
          </a:p>
          <a:p>
            <a:r>
              <a:rPr lang="en-US" dirty="0"/>
              <a:t>Common table expression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99102-89C5-894C-8D46-95774E07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Example Database: School Information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20792"/>
              </p:ext>
            </p:extLst>
          </p:nvPr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97983"/>
              </p:ext>
            </p:extLst>
          </p:nvPr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13175"/>
              </p:ext>
            </p:extLst>
          </p:nvPr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19461B-9A63-4842-80D5-6E4FF148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Q1: Titles and instructors of all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10830A-D8E7-504C-9795-1D9A9056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 SELECT 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SELECT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sub>
                    </m:sSub>
                  </m:oMath>
                </a14:m>
                <a:br>
                  <a:rPr lang="is-IS" dirty="0"/>
                </a:br>
                <a:r>
                  <a:rPr lang="is-IS" dirty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 …,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𝑚</m:t>
                        </m:r>
                      </m:sub>
                    </m:sSub>
                  </m:oMath>
                </a14:m>
                <a:br>
                  <a:rPr lang="en-US" dirty="0"/>
                </a:br>
                <a:r>
                  <a:rPr lang="en-US" dirty="0"/>
                  <a:t>WHERE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𝐶</m:t>
                    </m:r>
                  </m:oMath>
                </a14:m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… ×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s-IS" dirty="0"/>
                  <a:t> </a:t>
                </a:r>
              </a:p>
              <a:p>
                <a:r>
                  <a:rPr lang="is-IS" dirty="0"/>
                  <a:t>SELECT *: all attributes</a:t>
                </a:r>
              </a:p>
              <a:p>
                <a:r>
                  <a:rPr lang="is-IS" dirty="0"/>
                  <a:t>Note</a:t>
                </a:r>
              </a:p>
              <a:p>
                <a:pPr lvl="1"/>
                <a:r>
                  <a:rPr lang="is-IS" dirty="0"/>
                  <a:t>SELECT is “projection” not “selection”: can be confusing!</a:t>
                </a:r>
              </a:p>
              <a:p>
                <a:pPr lvl="1"/>
                <a:r>
                  <a:rPr lang="is-IS" b="1" i="1" dirty="0"/>
                  <a:t>SQL does not remove duplicates</a:t>
                </a:r>
                <a:r>
                  <a:rPr lang="is-IS" dirty="0"/>
                  <a:t>: main difference between SQL and relational algegra</a:t>
                </a:r>
              </a:p>
              <a:p>
                <a:pPr lvl="2"/>
                <a:r>
                  <a:rPr lang="is-IS" b="1" i="1" dirty="0"/>
                  <a:t>Multiset semantics </a:t>
                </a:r>
                <a:r>
                  <a:rPr lang="is-IS" dirty="0"/>
                  <a:t>for SQL, </a:t>
                </a:r>
                <a:r>
                  <a:rPr lang="is-IS" b="1" i="1" dirty="0"/>
                  <a:t>set semantics </a:t>
                </a:r>
                <a:r>
                  <a:rPr lang="is-IS" dirty="0"/>
                  <a:t>for relational algebra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A030C-1ABF-BB49-85D0-64624F13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Q2: Names and GPAs of all students who take CS class(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AFFE7-BF73-3D4D-9BE4-D4E125C3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9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name, GPA</a:t>
            </a:r>
            <a:br>
              <a:rPr lang="en-US" dirty="0"/>
            </a:br>
            <a:r>
              <a:rPr lang="en-US" dirty="0"/>
              <a:t>FROM Student S, Enroll E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S.sid</a:t>
            </a:r>
            <a:r>
              <a:rPr lang="en-US" dirty="0"/>
              <a:t> = </a:t>
            </a:r>
            <a:r>
              <a:rPr lang="en-US" dirty="0" err="1"/>
              <a:t>E.sid</a:t>
            </a:r>
            <a:r>
              <a:rPr lang="en-US" dirty="0"/>
              <a:t> AND </a:t>
            </a:r>
            <a:r>
              <a:rPr lang="en-US" dirty="0" err="1"/>
              <a:t>dept</a:t>
            </a:r>
            <a:r>
              <a:rPr lang="en-US" dirty="0"/>
              <a:t>=‘CS’</a:t>
            </a:r>
          </a:p>
          <a:p>
            <a:r>
              <a:rPr lang="en-US" dirty="0"/>
              <a:t>S, E: tuple variable</a:t>
            </a:r>
          </a:p>
          <a:p>
            <a:pPr lvl="1"/>
            <a:r>
              <a:rPr lang="en-US" dirty="0"/>
              <a:t>“renaming operator” in relational algebra</a:t>
            </a:r>
          </a:p>
          <a:p>
            <a:pPr lvl="1"/>
            <a:r>
              <a:rPr lang="en-US" dirty="0"/>
              <a:t>S and E are “variables” that bind to every tuple pair from Student and Enroll</a:t>
            </a:r>
          </a:p>
          <a:p>
            <a:r>
              <a:rPr lang="en-US" dirty="0"/>
              <a:t>Attributes can be renamed</a:t>
            </a:r>
          </a:p>
          <a:p>
            <a:pPr lvl="1"/>
            <a:r>
              <a:rPr lang="en-US" dirty="0"/>
              <a:t>GPA (AS) grade</a:t>
            </a:r>
          </a:p>
          <a:p>
            <a:r>
              <a:rPr lang="en-US" dirty="0"/>
              <a:t>DISTINCT: remove duplicates in the 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3B01B-F161-0943-ADA5-D3164094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Q3: All student names and GPAs who live on Wilshire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BA882-D006-054B-BA27-153339A8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6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%: any length string (0 - ∞)</a:t>
            </a:r>
            <a:br>
              <a:rPr lang="en-US" dirty="0"/>
            </a:br>
            <a:r>
              <a:rPr lang="en-US" dirty="0"/>
              <a:t>_: one character</a:t>
            </a:r>
            <a:br>
              <a:rPr lang="en-US" dirty="0"/>
            </a:br>
            <a:r>
              <a:rPr lang="en-US" dirty="0"/>
              <a:t>‘%Wilshire%’: any string containing Wilshire</a:t>
            </a:r>
          </a:p>
          <a:p>
            <a:r>
              <a:rPr lang="en-US" dirty="0"/>
              <a:t>Q: What does ‘_ _ _%’ mean?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Common string functions exist</a:t>
            </a:r>
          </a:p>
          <a:p>
            <a:pPr lvl="1"/>
            <a:r>
              <a:rPr lang="en-US" dirty="0"/>
              <a:t>UPPER(), LOWER(), CONCAT(), 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B5FEF-1CC3-C44C-AA7F-8BC53440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2514</Words>
  <Application>Microsoft Macintosh PowerPoint</Application>
  <PresentationFormat>Widescreen</PresentationFormat>
  <Paragraphs>1124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CS143 Basic SQL </vt:lpstr>
      <vt:lpstr>SQL (Structured Query Language)</vt:lpstr>
      <vt:lpstr>Example Database: School Information</vt:lpstr>
      <vt:lpstr>Q1: Titles and instructors of all CS classes</vt:lpstr>
      <vt:lpstr>Basic SQL SELECT statement</vt:lpstr>
      <vt:lpstr>Q2: Names and GPAs of all students who take CS class(es)</vt:lpstr>
      <vt:lpstr>More on Q2</vt:lpstr>
      <vt:lpstr>Q3: All student names and GPAs who live on Wilshire</vt:lpstr>
      <vt:lpstr>More on Q3</vt:lpstr>
      <vt:lpstr>Set Operators</vt:lpstr>
      <vt:lpstr>Q4: Students’ and instructors’ names</vt:lpstr>
      <vt:lpstr>Q5: Sids of students who do not take any CS class </vt:lpstr>
      <vt:lpstr>Set Operators in MySQL</vt:lpstr>
      <vt:lpstr>Subqueries</vt:lpstr>
      <vt:lpstr>Q6: Sids who live with student 301</vt:lpstr>
      <vt:lpstr>Unnesting Subquery</vt:lpstr>
      <vt:lpstr>Unnesting Subquery</vt:lpstr>
      <vt:lpstr>Q7: Student names who take CS classes</vt:lpstr>
      <vt:lpstr>Subquery: Set Membership Operator </vt:lpstr>
      <vt:lpstr>Q8: Student names who take no CS class</vt:lpstr>
      <vt:lpstr>Q9: Student IDs who has higher GPA than any student of age 18 or less</vt:lpstr>
      <vt:lpstr>Subquery: Set Comparison Operator</vt:lpstr>
      <vt:lpstr>Q10: Student IDs who has higher GPA than at least one student of age 18 or less</vt:lpstr>
      <vt:lpstr>Q11: Student names who take any class</vt:lpstr>
      <vt:lpstr>Correlated Subquery</vt:lpstr>
      <vt:lpstr>Subquery in FROM</vt:lpstr>
      <vt:lpstr>Common Table Expression (SQL99)</vt:lpstr>
      <vt:lpstr>What We Learned: Basic SELECT Query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Relational Algebra</dc:title>
  <dc:creator>Junghoo Cho</dc:creator>
  <cp:lastModifiedBy>Junghoo Cho</cp:lastModifiedBy>
  <cp:revision>129</cp:revision>
  <cp:lastPrinted>2016-09-25T19:44:17Z</cp:lastPrinted>
  <dcterms:created xsi:type="dcterms:W3CDTF">2016-09-24T16:06:48Z</dcterms:created>
  <dcterms:modified xsi:type="dcterms:W3CDTF">2021-10-06T21:30:31Z</dcterms:modified>
</cp:coreProperties>
</file>