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12" r:id="rId2"/>
    <p:sldId id="313" r:id="rId3"/>
    <p:sldId id="284" r:id="rId4"/>
    <p:sldId id="314" r:id="rId5"/>
    <p:sldId id="315" r:id="rId6"/>
    <p:sldId id="283" r:id="rId7"/>
    <p:sldId id="286" r:id="rId8"/>
    <p:sldId id="285" r:id="rId9"/>
    <p:sldId id="289" r:id="rId10"/>
    <p:sldId id="288" r:id="rId11"/>
    <p:sldId id="291" r:id="rId12"/>
    <p:sldId id="292" r:id="rId13"/>
    <p:sldId id="294" r:id="rId14"/>
    <p:sldId id="327" r:id="rId15"/>
    <p:sldId id="316" r:id="rId16"/>
    <p:sldId id="317" r:id="rId17"/>
    <p:sldId id="318" r:id="rId18"/>
    <p:sldId id="323" r:id="rId19"/>
    <p:sldId id="324" r:id="rId20"/>
    <p:sldId id="325" r:id="rId21"/>
    <p:sldId id="290" r:id="rId22"/>
    <p:sldId id="319" r:id="rId23"/>
    <p:sldId id="293" r:id="rId24"/>
    <p:sldId id="310" r:id="rId25"/>
    <p:sldId id="311" r:id="rId26"/>
    <p:sldId id="302" r:id="rId27"/>
    <p:sldId id="295" r:id="rId28"/>
    <p:sldId id="296" r:id="rId29"/>
    <p:sldId id="297" r:id="rId30"/>
    <p:sldId id="300" r:id="rId31"/>
    <p:sldId id="301" r:id="rId32"/>
    <p:sldId id="299" r:id="rId33"/>
    <p:sldId id="298" r:id="rId34"/>
    <p:sldId id="303" r:id="rId35"/>
    <p:sldId id="304" r:id="rId36"/>
    <p:sldId id="305" r:id="rId37"/>
    <p:sldId id="328" r:id="rId38"/>
    <p:sldId id="306" r:id="rId39"/>
    <p:sldId id="307" r:id="rId40"/>
    <p:sldId id="308" r:id="rId41"/>
    <p:sldId id="309" r:id="rId42"/>
    <p:sldId id="322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4"/>
    <p:restoredTop sz="94740"/>
  </p:normalViewPr>
  <p:slideViewPr>
    <p:cSldViewPr snapToGrid="0" snapToObjects="1">
      <p:cViewPr varScale="1">
        <p:scale>
          <a:sx n="124" d="100"/>
          <a:sy n="12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FC90F7-EE1F-4820-AC84-4974405D9A45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F08F0B-064C-475E-8FE0-C83136AD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16-10-03T03:07:31.0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7541 4902 16 0,'-13'0'15'15,"13"-7"-15"-15,0-8-6 16,0-8-3-16,0-4-7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16-10-03T03:07:31.0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7541 4902 16 0,'-13'0'15'15,"13"-7"-15"-15,0-8-6 16,0-8-3-16,0-4-7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705712-4C9D-844F-8397-AD58AF83E12F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25BA11-F313-1F47-840F-29461C857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SELECT AVG(GPA)</a:t>
            </a:r>
            <a:br>
              <a:rPr lang="en-US" dirty="0"/>
            </a:br>
            <a:r>
              <a:rPr lang="en-US" dirty="0"/>
              <a:t>FROM Students</a:t>
            </a:r>
            <a:br>
              <a:rPr lang="en-US" dirty="0"/>
            </a:br>
            <a:r>
              <a:rPr lang="en-US" dirty="0"/>
              <a:t>GROUP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CASE </a:t>
            </a:r>
            <a:br>
              <a:rPr lang="en-US" dirty="0"/>
            </a:br>
            <a:r>
              <a:rPr lang="en-US" dirty="0"/>
              <a:t>		WHEN (age &lt; 18) THEN ‘child’</a:t>
            </a:r>
            <a:br>
              <a:rPr lang="en-US" dirty="0"/>
            </a:br>
            <a:r>
              <a:rPr lang="en-US" dirty="0"/>
              <a:t>		ELSE ‘adult’</a:t>
            </a:r>
            <a:br>
              <a:rPr lang="en-US" dirty="0"/>
            </a:br>
            <a:r>
              <a:rPr lang="en-US" dirty="0"/>
              <a:t>	END;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48752A-2058-EB42-BEA6-C0BDDB599B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in FROM adding </a:t>
            </a:r>
            <a:r>
              <a:rPr lang="en-US" dirty="0" err="1"/>
              <a:t>age_group</a:t>
            </a:r>
            <a:r>
              <a:rPr lang="en-US" dirty="0"/>
              <a:t>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48752A-2058-EB42-BEA6-C0BDDB599B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8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A4-E985-EE44-9E33-B863B87433CE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4B7A-5C6A-DB4B-B151-057CA96F8650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4B47-792F-1242-BF10-64784C58BE66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003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FBC-CC8C-2C4F-939A-3578C1322B4B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0160-1338-4049-B35D-BA0E948C384B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5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080-EE4E-3948-9B82-600E237DE19A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F039-A46A-F443-9D4B-FFC17ED58E08}" type="datetime1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9F59-BDD3-0549-A241-B7A833B15D8F}" type="datetime1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A04B-4726-9148-80BE-3869EDADD0E6}" type="datetime1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0CD0-A34F-094A-B982-858C8CFE594B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3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AE64-6B00-7C45-B52C-2C4BCD60A628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01CF-7658-904D-9FB6-0EC28139379A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08847"/>
            <a:ext cx="9885406" cy="3244661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Advanced SQL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5D80401-5785-3047-9E8B-BC4BF9004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5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and SELECT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Is the following query meaningful?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SELECT </a:t>
            </a:r>
            <a:r>
              <a:rPr lang="en-US" dirty="0" err="1"/>
              <a:t>sid</a:t>
            </a:r>
            <a:r>
              <a:rPr lang="en-US" dirty="0"/>
              <a:t>, age, AVG(GPA)</a:t>
            </a:r>
            <a:br>
              <a:rPr lang="en-US" dirty="0"/>
            </a:br>
            <a:r>
              <a:rPr lang="en-US" dirty="0"/>
              <a:t>    FROM Student</a:t>
            </a:r>
            <a:br>
              <a:rPr lang="en-US" dirty="0"/>
            </a:br>
            <a:r>
              <a:rPr lang="en-US" dirty="0"/>
              <a:t>    GROUP BY age;</a:t>
            </a:r>
          </a:p>
          <a:p>
            <a:endParaRPr lang="en-US" dirty="0"/>
          </a:p>
          <a:p>
            <a:r>
              <a:rPr lang="en-US" dirty="0"/>
              <a:t>With GROUP BY, SELECT can have only aggregate functions or attributes that have a single value in each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4F8BC-75FF-4C41-98D7-EAE7FF78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0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Q5: Number of classes each student takes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710080" y="1738800"/>
              <a:ext cx="5040" cy="26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7200" y="1736280"/>
                <a:ext cx="10440" cy="316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21BDE13-93EA-3447-98C2-6BDE8124F341}"/>
              </a:ext>
            </a:extLst>
          </p:cNvPr>
          <p:cNvSpPr txBox="1"/>
          <p:nvPr/>
        </p:nvSpPr>
        <p:spPr>
          <a:xfrm>
            <a:off x="5240072" y="5970494"/>
            <a:ext cx="6648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Q: What about students who take no classes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CB808B4-E24E-2947-88A3-1672D33F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9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Q6: Students who take two or more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992C6C-5880-C04F-8520-CFD6591E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4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aggregate conditions</a:t>
            </a:r>
          </a:p>
          <a:p>
            <a:pPr lvl="1"/>
            <a:r>
              <a:rPr lang="en-US" dirty="0"/>
              <a:t>Example: Students who take two classes or more</a:t>
            </a:r>
          </a:p>
          <a:p>
            <a:r>
              <a:rPr lang="en-US" dirty="0"/>
              <a:t>Appear after GROUP BY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23D8-564B-484B-A48A-C41F59AA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D2B-565B-614D-B26D-0A405120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658A-80B2-8545-869C-70D258EE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003411"/>
          </a:xfrm>
        </p:spPr>
        <p:txBody>
          <a:bodyPr>
            <a:normAutofit/>
          </a:bodyPr>
          <a:lstStyle/>
          <a:p>
            <a:r>
              <a:rPr lang="en-US" dirty="0"/>
              <a:t>Aggregate functions</a:t>
            </a:r>
          </a:p>
          <a:p>
            <a:r>
              <a:rPr lang="en-US" dirty="0">
                <a:solidFill>
                  <a:srgbClr val="FF0000"/>
                </a:solidFill>
              </a:rPr>
              <a:t>Window function</a:t>
            </a:r>
          </a:p>
          <a:p>
            <a:r>
              <a:rPr lang="en-US" dirty="0"/>
              <a:t>Case expression</a:t>
            </a:r>
          </a:p>
          <a:p>
            <a:r>
              <a:rPr lang="en-US" dirty="0"/>
              <a:t>Order by and Fetch first</a:t>
            </a:r>
          </a:p>
          <a:p>
            <a:r>
              <a:rPr lang="en-US" dirty="0"/>
              <a:t>Data modification</a:t>
            </a:r>
          </a:p>
          <a:p>
            <a:r>
              <a:rPr lang="en-US" dirty="0"/>
              <a:t>NULL and three-valued logic</a:t>
            </a:r>
          </a:p>
          <a:p>
            <a:r>
              <a:rPr lang="en-US" dirty="0"/>
              <a:t>Outer join</a:t>
            </a:r>
          </a:p>
          <a:p>
            <a:r>
              <a:rPr lang="en-US" dirty="0"/>
              <a:t>Multiset semantic for set operators</a:t>
            </a:r>
          </a:p>
          <a:p>
            <a:r>
              <a:rPr lang="en-US" dirty="0"/>
              <a:t>SQL expressive power and recursion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6CCFD-083A-FB4E-A928-0C5DF669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8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29DF-7FDF-A848-AC33-C1023E8B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Q7: Per each student, return their name, GPA and the overall GPA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CD188-ADA8-F24E-B003-6181DD6B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Will this work?</a:t>
            </a:r>
            <a:br>
              <a:rPr lang="en-US" dirty="0"/>
            </a:br>
            <a:r>
              <a:rPr lang="en-US" dirty="0"/>
              <a:t>   SELECT name, GPA, AVG(GPA)</a:t>
            </a:r>
            <a:br>
              <a:rPr lang="en-US" dirty="0"/>
            </a:br>
            <a:r>
              <a:rPr lang="en-US" dirty="0"/>
              <a:t>   FROM Student; </a:t>
            </a:r>
          </a:p>
          <a:p>
            <a:r>
              <a:rPr lang="en-US" dirty="0"/>
              <a:t>Correct answer: Use window function!</a:t>
            </a:r>
            <a:br>
              <a:rPr lang="en-US" dirty="0"/>
            </a:br>
            <a:r>
              <a:rPr lang="en-US" dirty="0"/>
              <a:t>   SELECT name, GPA, AVG(GPA) </a:t>
            </a:r>
            <a:r>
              <a:rPr lang="en-US" dirty="0">
                <a:solidFill>
                  <a:srgbClr val="FF0000"/>
                </a:solidFill>
              </a:rPr>
              <a:t>OVER()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FROM Student; </a:t>
            </a:r>
          </a:p>
          <a:p>
            <a:endParaRPr lang="en-US" dirty="0"/>
          </a:p>
        </p:txBody>
      </p:sp>
      <p:graphicFrame>
        <p:nvGraphicFramePr>
          <p:cNvPr id="4" name="Group 125">
            <a:extLst>
              <a:ext uri="{FF2B5EF4-FFF2-40B4-BE49-F238E27FC236}">
                <a16:creationId xmlns:a16="http://schemas.microsoft.com/office/drawing/2014/main" id="{DF61C4CB-02E4-8A45-9D8F-FABEF02EC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6227"/>
              </p:ext>
            </p:extLst>
          </p:nvPr>
        </p:nvGraphicFramePr>
        <p:xfrm>
          <a:off x="1272834" y="1546649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F40BB12C-EB1C-BB46-925C-0C8E4DFB8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276000"/>
              </p:ext>
            </p:extLst>
          </p:nvPr>
        </p:nvGraphicFramePr>
        <p:xfrm>
          <a:off x="6568735" y="1546649"/>
          <a:ext cx="2429795" cy="1676400"/>
        </p:xfrm>
        <a:graphic>
          <a:graphicData uri="http://schemas.openxmlformats.org/drawingml/2006/table">
            <a:tbl>
              <a:tblPr/>
              <a:tblGrid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AVG(GPA)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3.15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3.15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1F6306-3658-3045-8E20-C40697B1EC6F}"/>
              </a:ext>
            </a:extLst>
          </p:cNvPr>
          <p:cNvCxnSpPr/>
          <p:nvPr/>
        </p:nvCxnSpPr>
        <p:spPr>
          <a:xfrm>
            <a:off x="5235422" y="2472313"/>
            <a:ext cx="1072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8F85B-C9D4-7D43-BF7B-C0BA897A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5FD3-6E65-D54A-847E-CF793526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1FD2-C1ED-0A48-AC57-782F6214E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in SQL 2003 </a:t>
            </a:r>
          </a:p>
          <a:p>
            <a:r>
              <a:rPr lang="en-US" dirty="0"/>
              <a:t>Syntax: FUNCTION(</a:t>
            </a:r>
            <a:r>
              <a:rPr lang="en-US" i="1" dirty="0" err="1"/>
              <a:t>attr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OVER()</a:t>
            </a:r>
          </a:p>
          <a:p>
            <a:pPr lvl="1"/>
            <a:r>
              <a:rPr lang="en-US" dirty="0"/>
              <a:t>Use the same aggregate FUNCTION(</a:t>
            </a:r>
            <a:r>
              <a:rPr lang="en-US" i="1" dirty="0" err="1"/>
              <a:t>attr</a:t>
            </a:r>
            <a:r>
              <a:rPr lang="en-US" dirty="0"/>
              <a:t>), but append OVER()</a:t>
            </a:r>
          </a:p>
          <a:p>
            <a:pPr lvl="1"/>
            <a:r>
              <a:rPr lang="en-US" dirty="0"/>
              <a:t>Example: MAX(GPA) OVER()</a:t>
            </a:r>
          </a:p>
          <a:p>
            <a:r>
              <a:rPr lang="en-US" dirty="0"/>
              <a:t>Interpretation</a:t>
            </a:r>
          </a:p>
          <a:p>
            <a:pPr lvl="1"/>
            <a:r>
              <a:rPr lang="en-US" dirty="0"/>
              <a:t>Generate </a:t>
            </a:r>
            <a:r>
              <a:rPr lang="en-US" i="1" dirty="0"/>
              <a:t>one output tuple per input tuple</a:t>
            </a:r>
            <a:r>
              <a:rPr lang="en-US" dirty="0"/>
              <a:t>, but FUNCTION(</a:t>
            </a:r>
            <a:r>
              <a:rPr lang="en-US" i="1" dirty="0" err="1"/>
              <a:t>attr</a:t>
            </a:r>
            <a:r>
              <a:rPr lang="en-US" dirty="0"/>
              <a:t>) is computed over </a:t>
            </a:r>
            <a:r>
              <a:rPr lang="en-US" i="1" dirty="0"/>
              <a:t>all</a:t>
            </a:r>
            <a:r>
              <a:rPr lang="en-US" dirty="0"/>
              <a:t> input tuples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C8C33-B955-D44B-9EF5-E3BFF946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13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29DF-7FDF-A848-AC33-C1023E8B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Q8: Per each student, return their name, GPA and the average of GPA their age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CD188-ADA8-F24E-B003-6181DD6B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Apply AVG(GPA) only within their “group” or “partition”, not over the entire input tuples</a:t>
            </a:r>
          </a:p>
          <a:p>
            <a:r>
              <a:rPr lang="en-US" dirty="0"/>
              <a:t>PARTITION BY</a:t>
            </a:r>
          </a:p>
          <a:p>
            <a:pPr lvl="1"/>
            <a:r>
              <a:rPr lang="en-US" dirty="0"/>
              <a:t>SELECT name, GPA, AVG(GPA) OVER(</a:t>
            </a:r>
            <a:r>
              <a:rPr lang="en-US" dirty="0">
                <a:solidFill>
                  <a:srgbClr val="FF0000"/>
                </a:solidFill>
              </a:rPr>
              <a:t>PARTITION BY age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Student; </a:t>
            </a:r>
          </a:p>
          <a:p>
            <a:pPr lvl="1"/>
            <a:r>
              <a:rPr lang="en-US" dirty="0"/>
              <a:t>PARTITION BY for window function ≅ GROUP BY for aggregate function</a:t>
            </a:r>
          </a:p>
          <a:p>
            <a:r>
              <a:rPr lang="en-US" dirty="0"/>
              <a:t>Read textbook Sec 5.5 to learn more on Window function</a:t>
            </a:r>
          </a:p>
          <a:p>
            <a:pPr lvl="1"/>
            <a:r>
              <a:rPr lang="en-US" dirty="0"/>
              <a:t>ORDER BY, RANK(), NTILE(), window range…</a:t>
            </a:r>
          </a:p>
          <a:p>
            <a:endParaRPr lang="en-US" dirty="0"/>
          </a:p>
        </p:txBody>
      </p:sp>
      <p:graphicFrame>
        <p:nvGraphicFramePr>
          <p:cNvPr id="4" name="Group 125">
            <a:extLst>
              <a:ext uri="{FF2B5EF4-FFF2-40B4-BE49-F238E27FC236}">
                <a16:creationId xmlns:a16="http://schemas.microsoft.com/office/drawing/2014/main" id="{DF61C4CB-02E4-8A45-9D8F-FABEF02EC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49925"/>
              </p:ext>
            </p:extLst>
          </p:nvPr>
        </p:nvGraphicFramePr>
        <p:xfrm>
          <a:off x="1235665" y="1454649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F40BB12C-EB1C-BB46-925C-0C8E4DFB8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40442"/>
              </p:ext>
            </p:extLst>
          </p:nvPr>
        </p:nvGraphicFramePr>
        <p:xfrm>
          <a:off x="6531566" y="1454649"/>
          <a:ext cx="2429795" cy="1676400"/>
        </p:xfrm>
        <a:graphic>
          <a:graphicData uri="http://schemas.openxmlformats.org/drawingml/2006/table">
            <a:tbl>
              <a:tblPr/>
              <a:tblGrid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AVG(GPA)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1F6306-3658-3045-8E20-C40697B1EC6F}"/>
              </a:ext>
            </a:extLst>
          </p:cNvPr>
          <p:cNvCxnSpPr/>
          <p:nvPr/>
        </p:nvCxnSpPr>
        <p:spPr>
          <a:xfrm>
            <a:off x="5198253" y="2380313"/>
            <a:ext cx="1072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E88A0-A484-6E41-9886-FD230C86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319E-BC6C-F049-98BC-D3BA7AFE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7844D-813F-6B4C-A226-7F0A6DC5A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version of “If then else”</a:t>
            </a:r>
          </a:p>
          <a:p>
            <a:pPr lvl="1"/>
            <a:r>
              <a:rPr lang="en-US" dirty="0"/>
              <a:t>Returns different values depending on conditions</a:t>
            </a:r>
          </a:p>
          <a:p>
            <a:r>
              <a:rPr lang="en-US" dirty="0"/>
              <a:t>Syntax: </a:t>
            </a:r>
            <a:br>
              <a:rPr lang="en-US" dirty="0"/>
            </a:br>
            <a:r>
              <a:rPr lang="en-US" dirty="0"/>
              <a:t>    CASE</a:t>
            </a:r>
            <a:br>
              <a:rPr lang="en-US" dirty="0"/>
            </a:br>
            <a:r>
              <a:rPr lang="en-US" dirty="0"/>
              <a:t>        WHEN &lt;condition&gt; THEN &lt;expr&gt;</a:t>
            </a:r>
            <a:br>
              <a:rPr lang="en-US" dirty="0"/>
            </a:br>
            <a:r>
              <a:rPr lang="en-US" dirty="0"/>
              <a:t>        WHEN &lt;condition&gt; THEN &lt;expr&gt;</a:t>
            </a:r>
            <a:br>
              <a:rPr lang="en-US" dirty="0"/>
            </a:br>
            <a:r>
              <a:rPr lang="en-US" dirty="0"/>
              <a:t>        ELSE &lt;expr&gt;</a:t>
            </a:r>
            <a:br>
              <a:rPr lang="en-US" dirty="0"/>
            </a:br>
            <a:r>
              <a:rPr lang="en-US" dirty="0"/>
              <a:t>    END</a:t>
            </a:r>
          </a:p>
          <a:p>
            <a:r>
              <a:rPr lang="en-US" dirty="0"/>
              <a:t>Can be used anywhere a column name can be referenced</a:t>
            </a:r>
          </a:p>
          <a:p>
            <a:pPr lvl="1"/>
            <a:r>
              <a:rPr lang="en-US" dirty="0"/>
              <a:t>SELECT, WHERE, GROUP BY, …</a:t>
            </a:r>
          </a:p>
        </p:txBody>
      </p:sp>
    </p:spTree>
    <p:extLst>
      <p:ext uri="{BB962C8B-B14F-4D97-AF65-F5344CB8AC3E}">
        <p14:creationId xmlns:p14="http://schemas.microsoft.com/office/powerpoint/2010/main" val="32773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ECF9-64C8-4448-AD11-9D88573A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Q9: Average GPA within child/adult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9E6E5-231B-0541-9846-E16B2072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Group 125">
            <a:extLst>
              <a:ext uri="{FF2B5EF4-FFF2-40B4-BE49-F238E27FC236}">
                <a16:creationId xmlns:a16="http://schemas.microsoft.com/office/drawing/2014/main" id="{AE126A60-3F18-024A-80F5-06FDF0339758}"/>
              </a:ext>
            </a:extLst>
          </p:cNvPr>
          <p:cNvGraphicFramePr>
            <a:graphicFrameLocks noGrp="1"/>
          </p:cNvGraphicFramePr>
          <p:nvPr/>
        </p:nvGraphicFramePr>
        <p:xfrm>
          <a:off x="1225391" y="1752600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0B04F4BE-1B67-EF43-AF7F-CFB3F1A7093D}"/>
              </a:ext>
            </a:extLst>
          </p:cNvPr>
          <p:cNvGraphicFramePr>
            <a:graphicFrameLocks noGrp="1"/>
          </p:cNvGraphicFramePr>
          <p:nvPr/>
        </p:nvGraphicFramePr>
        <p:xfrm>
          <a:off x="6394872" y="2175344"/>
          <a:ext cx="1090246" cy="1005840"/>
        </p:xfrm>
        <a:graphic>
          <a:graphicData uri="http://schemas.openxmlformats.org/drawingml/2006/table">
            <a:tbl>
              <a:tblPr/>
              <a:tblGrid>
                <a:gridCol w="1090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AVG(GPA)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B1A06D-217D-C642-B118-6F5757DEC06D}"/>
              </a:ext>
            </a:extLst>
          </p:cNvPr>
          <p:cNvCxnSpPr/>
          <p:nvPr/>
        </p:nvCxnSpPr>
        <p:spPr>
          <a:xfrm>
            <a:off x="5187979" y="2678264"/>
            <a:ext cx="1072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51834B7-F615-E241-A015-137DB93BA92F}"/>
              </a:ext>
            </a:extLst>
          </p:cNvPr>
          <p:cNvSpPr txBox="1"/>
          <p:nvPr/>
        </p:nvSpPr>
        <p:spPr>
          <a:xfrm>
            <a:off x="7563077" y="2534853"/>
            <a:ext cx="1376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(child group)</a:t>
            </a:r>
          </a:p>
          <a:p>
            <a:r>
              <a:rPr lang="en-US" dirty="0"/>
              <a:t>(adult group)</a:t>
            </a:r>
          </a:p>
        </p:txBody>
      </p:sp>
    </p:spTree>
    <p:extLst>
      <p:ext uri="{BB962C8B-B14F-4D97-AF65-F5344CB8AC3E}">
        <p14:creationId xmlns:p14="http://schemas.microsoft.com/office/powerpoint/2010/main" val="36544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D2B-565B-614D-B26D-0A405120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658A-80B2-8545-869C-70D258EE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003411"/>
          </a:xfrm>
        </p:spPr>
        <p:txBody>
          <a:bodyPr>
            <a:normAutofit/>
          </a:bodyPr>
          <a:lstStyle/>
          <a:p>
            <a:r>
              <a:rPr lang="en-US" dirty="0"/>
              <a:t>Aggregate functions</a:t>
            </a:r>
          </a:p>
          <a:p>
            <a:r>
              <a:rPr lang="en-US" dirty="0"/>
              <a:t>Window function</a:t>
            </a:r>
          </a:p>
          <a:p>
            <a:r>
              <a:rPr lang="en-US" dirty="0"/>
              <a:t>Case expression</a:t>
            </a:r>
          </a:p>
          <a:p>
            <a:r>
              <a:rPr lang="en-US" dirty="0"/>
              <a:t>Order by and Fetch first</a:t>
            </a:r>
          </a:p>
          <a:p>
            <a:r>
              <a:rPr lang="en-US" dirty="0"/>
              <a:t>Data modification</a:t>
            </a:r>
          </a:p>
          <a:p>
            <a:r>
              <a:rPr lang="en-US" dirty="0"/>
              <a:t>NULL and three-valued logic</a:t>
            </a:r>
          </a:p>
          <a:p>
            <a:r>
              <a:rPr lang="en-US" dirty="0"/>
              <a:t>Outer join</a:t>
            </a:r>
          </a:p>
          <a:p>
            <a:r>
              <a:rPr lang="en-US" dirty="0"/>
              <a:t>Multiset semantic for set operators</a:t>
            </a:r>
          </a:p>
          <a:p>
            <a:r>
              <a:rPr lang="en-US" dirty="0"/>
              <a:t>SQL expressive power and recursion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6CCFD-083A-FB4E-A928-0C5DF669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3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ECF9-64C8-4448-AD11-9D88573A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Q9: Average GPA within child/adult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9E6E5-231B-0541-9846-E16B2072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125">
            <a:extLst>
              <a:ext uri="{FF2B5EF4-FFF2-40B4-BE49-F238E27FC236}">
                <a16:creationId xmlns:a16="http://schemas.microsoft.com/office/drawing/2014/main" id="{AE126A60-3F18-024A-80F5-06FDF0339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49261"/>
              </p:ext>
            </p:extLst>
          </p:nvPr>
        </p:nvGraphicFramePr>
        <p:xfrm>
          <a:off x="1302665" y="1231642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B1A06D-217D-C642-B118-6F5757DEC06D}"/>
              </a:ext>
            </a:extLst>
          </p:cNvPr>
          <p:cNvCxnSpPr/>
          <p:nvPr/>
        </p:nvCxnSpPr>
        <p:spPr>
          <a:xfrm>
            <a:off x="5265253" y="2157306"/>
            <a:ext cx="10726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F42775-C544-EE4B-85F9-05FE65368759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What if we want to show “child” and “adult” as part of output, not just the average?</a:t>
            </a:r>
          </a:p>
        </p:txBody>
      </p:sp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0B04F4BE-1B67-EF43-AF7F-CFB3F1A70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75224"/>
              </p:ext>
            </p:extLst>
          </p:nvPr>
        </p:nvGraphicFramePr>
        <p:xfrm>
          <a:off x="6472145" y="1654386"/>
          <a:ext cx="2202864" cy="1005840"/>
        </p:xfrm>
        <a:graphic>
          <a:graphicData uri="http://schemas.openxmlformats.org/drawingml/2006/table">
            <a:tbl>
              <a:tblPr/>
              <a:tblGrid>
                <a:gridCol w="1101432">
                  <a:extLst>
                    <a:ext uri="{9D8B030D-6E8A-4147-A177-3AD203B41FA5}">
                      <a16:colId xmlns:a16="http://schemas.microsoft.com/office/drawing/2014/main" val="3598657462"/>
                    </a:ext>
                  </a:extLst>
                </a:gridCol>
                <a:gridCol w="1101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age_group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AVG(GPA)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adult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440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SQL is based on multiset semantics</a:t>
            </a:r>
          </a:p>
          <a:p>
            <a:pPr lvl="1"/>
            <a:r>
              <a:rPr lang="en-US" dirty="0"/>
              <a:t>Duplicates are allowed</a:t>
            </a:r>
          </a:p>
          <a:p>
            <a:pPr lvl="1"/>
            <a:r>
              <a:rPr lang="en-US" dirty="0"/>
              <a:t>Tuple order is ignored</a:t>
            </a:r>
          </a:p>
          <a:p>
            <a:r>
              <a:rPr lang="en-US" dirty="0"/>
              <a:t>Still, for presentation purposes, it may be useful to order the result tuples by certain attribute(s)</a:t>
            </a:r>
          </a:p>
          <a:p>
            <a:pPr lvl="1"/>
            <a:r>
              <a:rPr lang="en-US" dirty="0"/>
              <a:t>Example:  Order student tuples by GPA</a:t>
            </a:r>
          </a:p>
          <a:p>
            <a:r>
              <a:rPr lang="en-US" dirty="0"/>
              <a:t>SELECT </a:t>
            </a:r>
            <a:r>
              <a:rPr lang="en-US" dirty="0" err="1"/>
              <a:t>sid</a:t>
            </a:r>
            <a:r>
              <a:rPr lang="en-US" dirty="0"/>
              <a:t>, GPA</a:t>
            </a:r>
            <a:br>
              <a:rPr lang="en-US" dirty="0"/>
            </a:br>
            <a:r>
              <a:rPr lang="en-US" dirty="0"/>
              <a:t>FROM Student</a:t>
            </a:r>
            <a:br>
              <a:rPr lang="en-US" dirty="0"/>
            </a:br>
            <a:r>
              <a:rPr lang="en-US" dirty="0"/>
              <a:t>ORDER BY GPA DESC, </a:t>
            </a:r>
            <a:r>
              <a:rPr lang="en-US" dirty="0" err="1"/>
              <a:t>sid</a:t>
            </a:r>
            <a:r>
              <a:rPr lang="en-US" dirty="0"/>
              <a:t> ASC</a:t>
            </a:r>
          </a:p>
          <a:p>
            <a:pPr lvl="1"/>
            <a:r>
              <a:rPr lang="en-US" dirty="0"/>
              <a:t>Default is ASC if omitted</a:t>
            </a:r>
          </a:p>
          <a:p>
            <a:pPr lvl="1"/>
            <a:r>
              <a:rPr lang="en-US" dirty="0"/>
              <a:t>ORDER BY does not change SQL semantics. It is purely for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1D830-51BC-FE42-9916-450F9951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1D61-4AA0-BA45-B36C-C422C849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Q10: Top-3 students ordered by their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DBD9E-7581-B348-BB4D-4B6706F0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just want a few rows from the result. Is there a way to limit the result size?</a:t>
            </a:r>
          </a:p>
          <a:p>
            <a:r>
              <a:rPr lang="en-US" dirty="0"/>
              <a:t>A:  SELECT * FROM Students</a:t>
            </a:r>
            <a:br>
              <a:rPr lang="en-US" dirty="0"/>
            </a:br>
            <a:r>
              <a:rPr lang="en-US" dirty="0"/>
              <a:t>      ORDER BY GPA DESC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FETCH FIRST 3 ROWS ONLY</a:t>
            </a:r>
          </a:p>
          <a:p>
            <a:r>
              <a:rPr lang="en-US" dirty="0"/>
              <a:t>FETCH FIRST Clause in SQL 2008</a:t>
            </a:r>
          </a:p>
          <a:p>
            <a:pPr lvl="1"/>
            <a:r>
              <a:rPr lang="en-US" dirty="0"/>
              <a:t>[ OFFSET &lt;</a:t>
            </a:r>
            <a:r>
              <a:rPr lang="en-US" dirty="0" err="1"/>
              <a:t>num</a:t>
            </a:r>
            <a:r>
              <a:rPr lang="en-US" dirty="0"/>
              <a:t>&gt; ROWS ] FETCH FIRST &lt;count&gt; ROWS ONLY</a:t>
            </a:r>
          </a:p>
          <a:p>
            <a:pPr lvl="1"/>
            <a:r>
              <a:rPr lang="en-US" dirty="0"/>
              <a:t>Skip the first &lt;</a:t>
            </a:r>
            <a:r>
              <a:rPr lang="en-US" dirty="0" err="1"/>
              <a:t>num</a:t>
            </a:r>
            <a:r>
              <a:rPr lang="en-US" dirty="0"/>
              <a:t>&gt; tuples and return the subsequent &lt;count&gt; rows</a:t>
            </a:r>
          </a:p>
          <a:p>
            <a:pPr lvl="1"/>
            <a:r>
              <a:rPr lang="en-US" dirty="0"/>
              <a:t>Unfortunately, this was standardized too late. Many variations are being used</a:t>
            </a:r>
          </a:p>
          <a:p>
            <a:pPr lvl="2"/>
            <a:r>
              <a:rPr lang="en-US" dirty="0"/>
              <a:t>MySQL: LIMIT &lt;count&gt; OFFSET &lt;</a:t>
            </a:r>
            <a:r>
              <a:rPr lang="en-US" dirty="0" err="1"/>
              <a:t>num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1D193-B791-4F4F-903A-D0FDF973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SQL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attributes, aggregates</a:t>
            </a:r>
            <a:br>
              <a:rPr lang="en-US" dirty="0"/>
            </a:br>
            <a:r>
              <a:rPr lang="en-US" dirty="0"/>
              <a:t>FROM relations</a:t>
            </a:r>
            <a:br>
              <a:rPr lang="en-US" dirty="0"/>
            </a:br>
            <a:r>
              <a:rPr lang="en-US" dirty="0"/>
              <a:t>WHERE conditions</a:t>
            </a:r>
            <a:br>
              <a:rPr lang="en-US" dirty="0"/>
            </a:br>
            <a:r>
              <a:rPr lang="en-US" dirty="0"/>
              <a:t>GROUP BY attributes</a:t>
            </a:r>
            <a:br>
              <a:rPr lang="en-US" dirty="0"/>
            </a:br>
            <a:r>
              <a:rPr lang="en-US" dirty="0"/>
              <a:t>HAVING aggregate condition</a:t>
            </a:r>
            <a:br>
              <a:rPr lang="en-US" dirty="0"/>
            </a:br>
            <a:r>
              <a:rPr lang="en-US" dirty="0"/>
              <a:t>ORDER BY attributes</a:t>
            </a:r>
            <a:br>
              <a:rPr lang="en-US" dirty="0"/>
            </a:br>
            <a:r>
              <a:rPr lang="en-US" dirty="0"/>
              <a:t>FETCH FIRST n ROWS ONLY</a:t>
            </a:r>
          </a:p>
          <a:p>
            <a:r>
              <a:rPr lang="en-US" dirty="0"/>
              <a:t>SELECT appears first, but is the last clause to be “interpreted”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8EBA9-F565-2540-83F4-9977A528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00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Modification in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tuple (301, ‘CS’, 201, 01) to Enroll table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Populate Honors table with students of GPA &gt; 3.7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 INSERT INTO </a:t>
            </a:r>
            <a:r>
              <a:rPr lang="en-US" i="1" dirty="0"/>
              <a:t>relation tuples</a:t>
            </a:r>
            <a:r>
              <a:rPr lang="en-US" dirty="0"/>
              <a:t>;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24F3E-DB2A-0941-A893-60FFA6B2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Modification in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276461"/>
          </a:xfrm>
        </p:spPr>
        <p:txBody>
          <a:bodyPr>
            <a:normAutofit/>
          </a:bodyPr>
          <a:lstStyle/>
          <a:p>
            <a:r>
              <a:rPr lang="en-US" dirty="0"/>
              <a:t>Delete all students who are not taking classes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 DELETE FROM </a:t>
            </a:r>
            <a:r>
              <a:rPr lang="en-US" i="1" dirty="0"/>
              <a:t>relation</a:t>
            </a:r>
            <a:r>
              <a:rPr lang="en-US" dirty="0"/>
              <a:t> WHERE </a:t>
            </a:r>
            <a:r>
              <a:rPr lang="en-US" i="1" dirty="0"/>
              <a:t>condition</a:t>
            </a:r>
            <a:r>
              <a:rPr lang="en-US" dirty="0"/>
              <a:t>;</a:t>
            </a:r>
          </a:p>
          <a:p>
            <a:r>
              <a:rPr lang="en-US" dirty="0"/>
              <a:t>Increase all CS course numbers by 100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 UPDATE </a:t>
            </a:r>
            <a:r>
              <a:rPr lang="en-US" i="1" dirty="0"/>
              <a:t>relation</a:t>
            </a:r>
            <a:br>
              <a:rPr lang="en-US" dirty="0"/>
            </a:br>
            <a:r>
              <a:rPr lang="en-US" dirty="0"/>
              <a:t>              SET </a:t>
            </a:r>
            <a:r>
              <a:rPr lang="en-US" i="1" dirty="0"/>
              <a:t>A1 = V1, …, An= </a:t>
            </a:r>
            <a:r>
              <a:rPr lang="en-US" i="1" dirty="0" err="1"/>
              <a:t>Vn</a:t>
            </a:r>
            <a:br>
              <a:rPr lang="en-US" dirty="0"/>
            </a:br>
            <a:r>
              <a:rPr lang="en-US" dirty="0"/>
              <a:t>              WHERE </a:t>
            </a:r>
            <a:r>
              <a:rPr lang="en-US" i="1" dirty="0"/>
              <a:t>condition</a:t>
            </a:r>
            <a:r>
              <a:rPr lang="en-US" dirty="0"/>
              <a:t>;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FD5AD-0A4C-534C-ACEE-F1EDC2EE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SQL: More Tricky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NULL values</a:t>
            </a:r>
          </a:p>
          <a:p>
            <a:r>
              <a:rPr lang="en-US" dirty="0"/>
              <a:t>Outer join</a:t>
            </a:r>
          </a:p>
          <a:p>
            <a:r>
              <a:rPr lang="en-US" dirty="0"/>
              <a:t>Bag semantics for set operators</a:t>
            </a:r>
          </a:p>
          <a:p>
            <a:r>
              <a:rPr lang="en-US" dirty="0"/>
              <a:t>Expressive power of SQL and recursion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6DA4D-57F5-424B-B75C-BD410F93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2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What will be returned from the following query if GPA is NULL?</a:t>
            </a:r>
            <a:br>
              <a:rPr lang="en-US" dirty="0"/>
            </a:br>
            <a:r>
              <a:rPr lang="en-US" dirty="0"/>
              <a:t>     SELECT name</a:t>
            </a:r>
            <a:br>
              <a:rPr lang="en-US" dirty="0"/>
            </a:br>
            <a:r>
              <a:rPr lang="en-US" dirty="0"/>
              <a:t>     FROM Student</a:t>
            </a:r>
            <a:br>
              <a:rPr lang="en-US" dirty="0"/>
            </a:br>
            <a:r>
              <a:rPr lang="en-US" dirty="0"/>
              <a:t>     WHERE GPA * 100/4 &gt; 90</a:t>
            </a:r>
            <a:br>
              <a:rPr lang="en-US" dirty="0"/>
            </a:br>
            <a:endParaRPr lang="en-US" dirty="0"/>
          </a:p>
          <a:p>
            <a:r>
              <a:rPr lang="en-US" dirty="0"/>
              <a:t>Q: What should be the result from GPA * 100?</a:t>
            </a:r>
          </a:p>
          <a:p>
            <a:pPr lvl="1"/>
            <a:r>
              <a:rPr lang="en-US" dirty="0"/>
              <a:t>If input to an </a:t>
            </a:r>
            <a:r>
              <a:rPr lang="en-US" i="1" dirty="0"/>
              <a:t>arithmetic operator </a:t>
            </a:r>
            <a:r>
              <a:rPr lang="en-US" dirty="0"/>
              <a:t> is NULL, its output is NULL</a:t>
            </a:r>
          </a:p>
          <a:p>
            <a:r>
              <a:rPr lang="en-US" dirty="0"/>
              <a:t>Q: What should be the result from NULL &gt; 90?</a:t>
            </a:r>
          </a:p>
          <a:p>
            <a:pPr lvl="1"/>
            <a:r>
              <a:rPr lang="en-US" dirty="0"/>
              <a:t>Arithmetic comparison with NULL returns </a:t>
            </a:r>
            <a:r>
              <a:rPr lang="en-US" b="1" i="1" dirty="0"/>
              <a:t>Unknown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94F57-CF61-2941-9C13-2076FE7C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3-Valued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is based on </a:t>
            </a:r>
            <a:r>
              <a:rPr lang="en-US" b="1" i="1" dirty="0"/>
              <a:t>three-valued logic.</a:t>
            </a:r>
          </a:p>
          <a:p>
            <a:pPr lvl="1"/>
            <a:r>
              <a:rPr lang="en-US" dirty="0"/>
              <a:t>All conditions are evaluated to be: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b="1" dirty="0"/>
              <a:t>False</a:t>
            </a:r>
            <a:r>
              <a:rPr lang="en-US" dirty="0"/>
              <a:t> or </a:t>
            </a:r>
            <a:r>
              <a:rPr lang="en-US" b="1" dirty="0"/>
              <a:t>Unknown</a:t>
            </a:r>
          </a:p>
          <a:p>
            <a:pPr lvl="1"/>
            <a:r>
              <a:rPr lang="en-US" dirty="0"/>
              <a:t>SQL returns a tuple if the result from condition is </a:t>
            </a:r>
            <a:r>
              <a:rPr lang="en-US" b="1" dirty="0"/>
              <a:t>True</a:t>
            </a:r>
          </a:p>
          <a:p>
            <a:pPr lvl="2"/>
            <a:r>
              <a:rPr lang="en-US" b="1" dirty="0"/>
              <a:t>False </a:t>
            </a:r>
            <a:r>
              <a:rPr lang="en-US" dirty="0"/>
              <a:t>or</a:t>
            </a:r>
            <a:r>
              <a:rPr lang="en-US" b="1" dirty="0"/>
              <a:t> Unknown </a:t>
            </a:r>
            <a:r>
              <a:rPr lang="en-US" dirty="0"/>
              <a:t>tuples will not be returned</a:t>
            </a:r>
          </a:p>
          <a:p>
            <a:pPr lvl="2"/>
            <a:endParaRPr lang="en-US" b="1" dirty="0"/>
          </a:p>
          <a:p>
            <a:r>
              <a:rPr lang="en-US" dirty="0"/>
              <a:t>SELECT name</a:t>
            </a:r>
            <a:br>
              <a:rPr lang="en-US" dirty="0"/>
            </a:br>
            <a:r>
              <a:rPr lang="en-US" dirty="0"/>
              <a:t>FROM Student</a:t>
            </a:r>
            <a:br>
              <a:rPr lang="en-US" dirty="0"/>
            </a:br>
            <a:r>
              <a:rPr lang="en-US" dirty="0"/>
              <a:t>WHERE GPA * 100/4 &gt; 90</a:t>
            </a:r>
            <a:br>
              <a:rPr lang="en-US" dirty="0"/>
            </a:b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04F9F-CCF5-6846-B08E-2C1DDEBC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2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of Three-valued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GPA is NULL and age is 17</a:t>
            </a:r>
          </a:p>
          <a:p>
            <a:r>
              <a:rPr lang="en-US" dirty="0"/>
              <a:t>Q: GPA &gt; 3.7 AND age &gt; 18. What is the result of this condition?</a:t>
            </a:r>
          </a:p>
          <a:p>
            <a:endParaRPr lang="en-US" dirty="0"/>
          </a:p>
          <a:p>
            <a:r>
              <a:rPr lang="en-US" dirty="0"/>
              <a:t>Q: GPA &gt; 3.7 OR age &gt; 18. What is the result of this condition?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5325" y="4991878"/>
          <a:ext cx="52117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941">
                  <a:extLst>
                    <a:ext uri="{9D8B030D-6E8A-4147-A177-3AD203B41FA5}">
                      <a16:colId xmlns:a16="http://schemas.microsoft.com/office/drawing/2014/main" val="2233521970"/>
                    </a:ext>
                  </a:extLst>
                </a:gridCol>
                <a:gridCol w="1302941">
                  <a:extLst>
                    <a:ext uri="{9D8B030D-6E8A-4147-A177-3AD203B41FA5}">
                      <a16:colId xmlns:a16="http://schemas.microsoft.com/office/drawing/2014/main" val="978587868"/>
                    </a:ext>
                  </a:extLst>
                </a:gridCol>
                <a:gridCol w="1302941">
                  <a:extLst>
                    <a:ext uri="{9D8B030D-6E8A-4147-A177-3AD203B41FA5}">
                      <a16:colId xmlns:a16="http://schemas.microsoft.com/office/drawing/2014/main" val="1803848904"/>
                    </a:ext>
                  </a:extLst>
                </a:gridCol>
                <a:gridCol w="1302941">
                  <a:extLst>
                    <a:ext uri="{9D8B030D-6E8A-4147-A177-3AD203B41FA5}">
                      <a16:colId xmlns:a16="http://schemas.microsoft.com/office/drawing/2014/main" val="933397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40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4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324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76974" y="4991878"/>
          <a:ext cx="521176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941">
                  <a:extLst>
                    <a:ext uri="{9D8B030D-6E8A-4147-A177-3AD203B41FA5}">
                      <a16:colId xmlns:a16="http://schemas.microsoft.com/office/drawing/2014/main" val="2233521970"/>
                    </a:ext>
                  </a:extLst>
                </a:gridCol>
                <a:gridCol w="1302941">
                  <a:extLst>
                    <a:ext uri="{9D8B030D-6E8A-4147-A177-3AD203B41FA5}">
                      <a16:colId xmlns:a16="http://schemas.microsoft.com/office/drawing/2014/main" val="978587868"/>
                    </a:ext>
                  </a:extLst>
                </a:gridCol>
                <a:gridCol w="1232694">
                  <a:extLst>
                    <a:ext uri="{9D8B030D-6E8A-4147-A177-3AD203B41FA5}">
                      <a16:colId xmlns:a16="http://schemas.microsoft.com/office/drawing/2014/main" val="1803848904"/>
                    </a:ext>
                  </a:extLst>
                </a:gridCol>
                <a:gridCol w="1373188">
                  <a:extLst>
                    <a:ext uri="{9D8B030D-6E8A-4147-A177-3AD203B41FA5}">
                      <a16:colId xmlns:a16="http://schemas.microsoft.com/office/drawing/2014/main" val="933397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40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14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72324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D0FB1-BBC6-044A-94F8-2A3FFFFE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/>
              <a:t>Q1: </a:t>
            </a:r>
            <a:r>
              <a:rPr lang="en-US" dirty="0"/>
              <a:t>Average GPA of all students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C06BA0-E7A5-AB49-BC18-133CCEA3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82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Aggregates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What should be the result for the following </a:t>
            </a:r>
            <a:br>
              <a:rPr lang="en-US" dirty="0"/>
            </a:br>
            <a:r>
              <a:rPr lang="en-US" dirty="0"/>
              <a:t>     queries?</a:t>
            </a:r>
          </a:p>
          <a:p>
            <a:pPr marL="0" indent="0">
              <a:buNone/>
            </a:pPr>
            <a:r>
              <a:rPr lang="en-US" dirty="0"/>
              <a:t>       SELECT SUM(GPA) FROM Student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SELECT AVG(GPA) FROM Student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SELECT COUNT(GPA) FROM Student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SELECT COUNT(*) FROM Student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447088" y="1471806"/>
          <a:ext cx="302577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88">
                  <a:extLst>
                    <a:ext uri="{9D8B030D-6E8A-4147-A177-3AD203B41FA5}">
                      <a16:colId xmlns:a16="http://schemas.microsoft.com/office/drawing/2014/main" val="141913239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207131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8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71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1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16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265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312FE-1746-244B-B7F2-EB1E92B7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0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Aggregates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functions ignore NULL values</a:t>
            </a:r>
          </a:p>
          <a:p>
            <a:pPr lvl="1"/>
            <a:r>
              <a:rPr lang="en-US" dirty="0"/>
              <a:t>Except COUNT(*), which counts a NULL valued tuple as a “valid” tuple</a:t>
            </a:r>
          </a:p>
          <a:p>
            <a:pPr lvl="1"/>
            <a:r>
              <a:rPr lang="en-US" dirty="0"/>
              <a:t>Note that COUNT(</a:t>
            </a:r>
            <a:r>
              <a:rPr lang="en-US" dirty="0" err="1"/>
              <a:t>attr</a:t>
            </a:r>
            <a:r>
              <a:rPr lang="en-US" dirty="0"/>
              <a:t>) does ignore a NULL valued </a:t>
            </a:r>
            <a:r>
              <a:rPr lang="en-US" dirty="0" err="1"/>
              <a:t>attr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an input to an aggregate function is empty (= no input tuples):</a:t>
            </a:r>
          </a:p>
          <a:p>
            <a:pPr lvl="1"/>
            <a:r>
              <a:rPr lang="en-US" dirty="0"/>
              <a:t>COUNT() returns 0</a:t>
            </a:r>
          </a:p>
          <a:p>
            <a:pPr lvl="1"/>
            <a:r>
              <a:rPr lang="en-US" dirty="0"/>
              <a:t>All others return NULL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349B5-E3F5-A044-B4A0-B2650A49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31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Set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What should be {2.4, 3.0, NULL}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{3.6, NULL}?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NULL is treated like other regular values for set operators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E0C28-4A4A-5E49-807E-FDC35E44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case we need to explicitly check whether an attribute value is NULL, we can use “IS NULL” or “IS NOT NULL” operator</a:t>
            </a:r>
          </a:p>
          <a:p>
            <a:pPr lvl="1"/>
            <a:r>
              <a:rPr lang="en-US" dirty="0"/>
              <a:t>Note that “= NULL” or “&lt;&gt; NULL” does </a:t>
            </a:r>
            <a:r>
              <a:rPr lang="en-US" b="1" i="1" dirty="0"/>
              <a:t>not</a:t>
            </a:r>
            <a:r>
              <a:rPr lang="en-US" dirty="0"/>
              <a:t> work!</a:t>
            </a:r>
          </a:p>
          <a:p>
            <a:r>
              <a:rPr lang="en-US" dirty="0"/>
              <a:t>COALESCE() function</a:t>
            </a:r>
          </a:p>
          <a:p>
            <a:pPr lvl="1"/>
            <a:r>
              <a:rPr lang="en-US" dirty="0"/>
              <a:t>Return first non-NULL value in the list</a:t>
            </a:r>
          </a:p>
          <a:p>
            <a:pPr lvl="1"/>
            <a:r>
              <a:rPr lang="en-US" dirty="0"/>
              <a:t>Example: COALESCE(phone, email, </a:t>
            </a:r>
            <a:r>
              <a:rPr lang="en-US" dirty="0" err="1"/>
              <a:t>addr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4A876-50A4-A242-98C6-5149AFB9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4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Q: number of classes each student takes. return 0-class students as well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710080" y="1738800"/>
              <a:ext cx="5040" cy="26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7200" y="1736280"/>
                <a:ext cx="10440" cy="316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D287CAF-1456-4541-861C-B83799444565}"/>
              </a:ext>
            </a:extLst>
          </p:cNvPr>
          <p:cNvSpPr txBox="1"/>
          <p:nvPr/>
        </p:nvSpPr>
        <p:spPr>
          <a:xfrm>
            <a:off x="5240072" y="5758665"/>
            <a:ext cx="6216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Outer join preserves dangling tuples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3C7C93-FF6E-8548-99A8-C54CE2C7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Join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3990" y="1865947"/>
          <a:ext cx="231933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669">
                  <a:extLst>
                    <a:ext uri="{9D8B030D-6E8A-4147-A177-3AD203B41FA5}">
                      <a16:colId xmlns:a16="http://schemas.microsoft.com/office/drawing/2014/main" val="4016658421"/>
                    </a:ext>
                  </a:extLst>
                </a:gridCol>
                <a:gridCol w="1159669">
                  <a:extLst>
                    <a:ext uri="{9D8B030D-6E8A-4147-A177-3AD203B41FA5}">
                      <a16:colId xmlns:a16="http://schemas.microsoft.com/office/drawing/2014/main" val="2300475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4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7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12539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48290" y="1860231"/>
          <a:ext cx="231933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669">
                  <a:extLst>
                    <a:ext uri="{9D8B030D-6E8A-4147-A177-3AD203B41FA5}">
                      <a16:colId xmlns:a16="http://schemas.microsoft.com/office/drawing/2014/main" val="4016658421"/>
                    </a:ext>
                  </a:extLst>
                </a:gridCol>
                <a:gridCol w="1159669">
                  <a:extLst>
                    <a:ext uri="{9D8B030D-6E8A-4147-A177-3AD203B41FA5}">
                      <a16:colId xmlns:a16="http://schemas.microsoft.com/office/drawing/2014/main" val="2300475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4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7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12539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33988" y="1469072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352554" y="1490934"/>
            <a:ext cx="160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486150"/>
            <a:ext cx="10515600" cy="321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Student LEFT OUTER JOIN Enroll ON </a:t>
            </a:r>
            <a:r>
              <a:rPr lang="en-US" dirty="0" err="1"/>
              <a:t>Student.sid</a:t>
            </a:r>
            <a:r>
              <a:rPr lang="en-US" dirty="0"/>
              <a:t> = </a:t>
            </a:r>
            <a:r>
              <a:rPr lang="en-US" dirty="0" err="1"/>
              <a:t>Enroll.sid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 RIGHT OUTER JOIN Enroll ON </a:t>
            </a:r>
            <a:r>
              <a:rPr lang="en-US" dirty="0" err="1"/>
              <a:t>Student.sid</a:t>
            </a:r>
            <a:r>
              <a:rPr lang="en-US" dirty="0"/>
              <a:t> = </a:t>
            </a:r>
            <a:r>
              <a:rPr lang="en-US" dirty="0" err="1"/>
              <a:t>Enroll.sid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 FULL OUTER JOIN Enroll ON </a:t>
            </a:r>
            <a:r>
              <a:rPr lang="en-US" dirty="0" err="1"/>
              <a:t>Student.sid</a:t>
            </a:r>
            <a:r>
              <a:rPr lang="en-US" dirty="0"/>
              <a:t> = </a:t>
            </a:r>
            <a:r>
              <a:rPr lang="en-US" dirty="0" err="1"/>
              <a:t>Enroll.sid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953939" y="2159642"/>
            <a:ext cx="3987091" cy="662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C19DFA-C5A1-5349-8010-2A385E3A2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and Multiset Semantics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Multiset (= Bag)</a:t>
                </a:r>
              </a:p>
              <a:p>
                <a:pPr lvl="1"/>
                <a:r>
                  <a:rPr lang="en-US" dirty="0"/>
                  <a:t>A set with duplicate elements</a:t>
                </a:r>
              </a:p>
              <a:p>
                <a:pPr lvl="1"/>
                <a:r>
                  <a:rPr lang="en-US" dirty="0"/>
                  <a:t>Order of elements does not matter</a:t>
                </a:r>
              </a:p>
              <a:p>
                <a:pPr lvl="1"/>
                <a:r>
                  <a:rPr lang="en-US" dirty="0"/>
                  <a:t>{a, a, b, c} = {a, b, c, a}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{a, b, c}</a:t>
                </a:r>
              </a:p>
              <a:p>
                <a:r>
                  <a:rPr lang="en-US" dirty="0"/>
                  <a:t>SQL is based on multiset semantics</a:t>
                </a:r>
              </a:p>
              <a:p>
                <a:pPr lvl="1"/>
                <a:r>
                  <a:rPr lang="en-US" dirty="0"/>
                  <a:t>We already learned how duplicates are generated and kept in SQL</a:t>
                </a:r>
              </a:p>
              <a:p>
                <a:pPr lvl="1"/>
                <a:r>
                  <a:rPr lang="en-US" dirty="0"/>
                  <a:t>Use DISTINCT to eliminate duplicates in the result</a:t>
                </a:r>
              </a:p>
              <a:p>
                <a:pPr lvl="1"/>
                <a:r>
                  <a:rPr lang="en-US" dirty="0"/>
                  <a:t>Exception: </a:t>
                </a:r>
                <a:r>
                  <a:rPr lang="en-US" b="1" i="1" dirty="0"/>
                  <a:t>set operators are based on set semantics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336CB-5405-A94E-A2DF-B4ACB6E3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7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B385-B88E-4C4D-BADC-16B6EF0B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JOINS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7B38-FA5A-C54E-B0D7-77F5997A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MySQL does </a:t>
            </a:r>
            <a:r>
              <a:rPr lang="en-US" i="1" dirty="0"/>
              <a:t>NOT </a:t>
            </a:r>
            <a:r>
              <a:rPr lang="en-US" dirty="0"/>
              <a:t>support FULL OUTER JOIN</a:t>
            </a:r>
          </a:p>
          <a:p>
            <a:pPr lvl="1"/>
            <a:r>
              <a:rPr lang="en-US" dirty="0"/>
              <a:t>Only LEFT and RIGHT OUTER JOINs</a:t>
            </a:r>
          </a:p>
          <a:p>
            <a:r>
              <a:rPr lang="en-US" dirty="0"/>
              <a:t>R (INNER) JOIN S ON R.A = S.A</a:t>
            </a:r>
          </a:p>
          <a:p>
            <a:pPr lvl="1"/>
            <a:r>
              <a:rPr lang="en-US" dirty="0"/>
              <a:t>Standard cross product with join condition R.A=S.A</a:t>
            </a:r>
          </a:p>
          <a:p>
            <a:r>
              <a:rPr lang="en-US" dirty="0"/>
              <a:t>R NATURAL JOIN S</a:t>
            </a:r>
          </a:p>
          <a:p>
            <a:pPr lvl="1"/>
            <a:r>
              <a:rPr lang="en-US" dirty="0"/>
              <a:t>Natural join</a:t>
            </a:r>
          </a:p>
          <a:p>
            <a:pPr lvl="1"/>
            <a:r>
              <a:rPr lang="en-US" dirty="0"/>
              <a:t>Equality </a:t>
            </a:r>
            <a:r>
              <a:rPr lang="en-US"/>
              <a:t>on shared </a:t>
            </a:r>
            <a:r>
              <a:rPr lang="en-US" dirty="0"/>
              <a:t>attributes</a:t>
            </a:r>
          </a:p>
          <a:p>
            <a:pPr lvl="1"/>
            <a:r>
              <a:rPr lang="en-US" dirty="0"/>
              <a:t>Keep only one copy of shared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465CC-F096-2746-B051-ABD8B1FF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01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Multiset Semantics for Set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 use bag semantics for set operators, use </a:t>
                </a:r>
                <a:r>
                  <a:rPr lang="en-US" b="1" dirty="0"/>
                  <a:t>ALL</a:t>
                </a:r>
                <a:r>
                  <a:rPr lang="en-US" dirty="0"/>
                  <a:t> keyword</a:t>
                </a:r>
              </a:p>
              <a:p>
                <a:pPr lvl="1"/>
                <a:r>
                  <a:rPr lang="en-US" dirty="0"/>
                  <a:t>UNION ALL, INTERSECT ALL, EXCEPT ALL</a:t>
                </a:r>
              </a:p>
              <a:p>
                <a:r>
                  <a:rPr lang="en-US" dirty="0"/>
                  <a:t>Q: {a, a, b}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{a, b, c}?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Q: {a, a, a, b, c}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{a, a, b}?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Q: {a, a, b, b}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{a, b, b, c}?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FD523-5565-A549-AFA1-E45125FE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Multiset Semantics and Equivalence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Under multiset semantics:</a:t>
                </a:r>
                <a:br>
                  <a:rPr lang="en-US" dirty="0"/>
                </a:b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Not all set equivalence rules hold under multiset. Be careful!!!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20C01-84C3-944C-8BDF-11ADD1FD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BDBF4-41D6-1F44-BC9C-3361F9B9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 of Q1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37F5-9636-4B4E-8E6F-AD04E478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learned: Information from </a:t>
            </a:r>
            <a:r>
              <a:rPr lang="en-US" i="1" dirty="0"/>
              <a:t>one</a:t>
            </a:r>
            <a:r>
              <a:rPr lang="en-US" dirty="0"/>
              <a:t> input tuple per output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we need to do: Combine information from </a:t>
            </a:r>
            <a:r>
              <a:rPr lang="en-US" i="1" dirty="0"/>
              <a:t>multiple input tuples</a:t>
            </a:r>
            <a:r>
              <a:rPr lang="en-US" dirty="0"/>
              <a:t> into a </a:t>
            </a:r>
            <a:r>
              <a:rPr lang="en-US" i="1" dirty="0"/>
              <a:t>single</a:t>
            </a:r>
            <a:r>
              <a:rPr lang="en-US" dirty="0"/>
              <a:t> output tuple</a:t>
            </a:r>
          </a:p>
        </p:txBody>
      </p:sp>
      <p:graphicFrame>
        <p:nvGraphicFramePr>
          <p:cNvPr id="5" name="Group 125">
            <a:extLst>
              <a:ext uri="{FF2B5EF4-FFF2-40B4-BE49-F238E27FC236}">
                <a16:creationId xmlns:a16="http://schemas.microsoft.com/office/drawing/2014/main" id="{7FAA1F6F-2BF6-4B45-9453-B2B6DCFD8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48647"/>
              </p:ext>
            </p:extLst>
          </p:nvPr>
        </p:nvGraphicFramePr>
        <p:xfrm>
          <a:off x="1366854" y="1880384"/>
          <a:ext cx="3713147" cy="155448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25">
            <a:extLst>
              <a:ext uri="{FF2B5EF4-FFF2-40B4-BE49-F238E27FC236}">
                <a16:creationId xmlns:a16="http://schemas.microsoft.com/office/drawing/2014/main" id="{A0E37D36-A0A6-2C4D-B904-FEB758BC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80874"/>
              </p:ext>
            </p:extLst>
          </p:nvPr>
        </p:nvGraphicFramePr>
        <p:xfrm>
          <a:off x="1366853" y="4832350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Group 125">
            <a:extLst>
              <a:ext uri="{FF2B5EF4-FFF2-40B4-BE49-F238E27FC236}">
                <a16:creationId xmlns:a16="http://schemas.microsoft.com/office/drawing/2014/main" id="{CA1E2AC5-EE15-8A4C-BD57-DF230D4B5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70821"/>
              </p:ext>
            </p:extLst>
          </p:nvPr>
        </p:nvGraphicFramePr>
        <p:xfrm>
          <a:off x="6904054" y="1880384"/>
          <a:ext cx="558800" cy="155448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112E0F1C-BEC6-C149-A54A-A11688D3E0CF}"/>
              </a:ext>
            </a:extLst>
          </p:cNvPr>
          <p:cNvGrpSpPr/>
          <p:nvPr/>
        </p:nvGrpSpPr>
        <p:grpSpPr>
          <a:xfrm>
            <a:off x="5351337" y="2440692"/>
            <a:ext cx="1185333" cy="369332"/>
            <a:chOff x="5351337" y="2440692"/>
            <a:chExt cx="1185333" cy="369332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C7D7C7B-E6AF-3E44-AC7B-DAB3C3DDA542}"/>
                </a:ext>
              </a:extLst>
            </p:cNvPr>
            <p:cNvCxnSpPr/>
            <p:nvPr/>
          </p:nvCxnSpPr>
          <p:spPr>
            <a:xfrm>
              <a:off x="5351337" y="2810024"/>
              <a:ext cx="11853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E18A31-E203-A84E-8DA5-3D95381F477E}"/>
                </a:ext>
              </a:extLst>
            </p:cNvPr>
            <p:cNvSpPr txBox="1"/>
            <p:nvPr/>
          </p:nvSpPr>
          <p:spPr>
            <a:xfrm>
              <a:off x="5351337" y="2440692"/>
              <a:ext cx="10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GPA &gt; 3.2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A551E13-B988-ED47-B8CC-B7BED47FADA2}"/>
              </a:ext>
            </a:extLst>
          </p:cNvPr>
          <p:cNvGrpSpPr/>
          <p:nvPr/>
        </p:nvGrpSpPr>
        <p:grpSpPr>
          <a:xfrm>
            <a:off x="5153891" y="5153891"/>
            <a:ext cx="1575108" cy="1323756"/>
            <a:chOff x="5153891" y="5153891"/>
            <a:chExt cx="1575108" cy="1323756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B27F69A-2461-424B-9968-F7124CED3F91}"/>
                </a:ext>
              </a:extLst>
            </p:cNvPr>
            <p:cNvCxnSpPr/>
            <p:nvPr/>
          </p:nvCxnSpPr>
          <p:spPr>
            <a:xfrm>
              <a:off x="5543666" y="5805377"/>
              <a:ext cx="11853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7152653-7CBF-CE49-BF80-975A5C9E18CA}"/>
                </a:ext>
              </a:extLst>
            </p:cNvPr>
            <p:cNvSpPr txBox="1"/>
            <p:nvPr/>
          </p:nvSpPr>
          <p:spPr>
            <a:xfrm>
              <a:off x="5543666" y="5436045"/>
              <a:ext cx="1103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AVG(GPA)</a:t>
              </a:r>
            </a:p>
          </p:txBody>
        </p:sp>
        <p:sp>
          <p:nvSpPr>
            <p:cNvPr id="13" name="Right Brace 12">
              <a:extLst>
                <a:ext uri="{FF2B5EF4-FFF2-40B4-BE49-F238E27FC236}">
                  <a16:creationId xmlns:a16="http://schemas.microsoft.com/office/drawing/2014/main" id="{1B5F889D-C39D-674D-AE39-2394BFB87F0C}"/>
                </a:ext>
              </a:extLst>
            </p:cNvPr>
            <p:cNvSpPr/>
            <p:nvPr/>
          </p:nvSpPr>
          <p:spPr>
            <a:xfrm>
              <a:off x="5153891" y="5153891"/>
              <a:ext cx="315884" cy="1323756"/>
            </a:xfrm>
            <a:prstGeom prst="rightBrac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" name="Group 125">
            <a:extLst>
              <a:ext uri="{FF2B5EF4-FFF2-40B4-BE49-F238E27FC236}">
                <a16:creationId xmlns:a16="http://schemas.microsoft.com/office/drawing/2014/main" id="{78440238-1678-7B4F-A86B-298CFA5F3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53496"/>
              </p:ext>
            </p:extLst>
          </p:nvPr>
        </p:nvGraphicFramePr>
        <p:xfrm>
          <a:off x="6943975" y="5620711"/>
          <a:ext cx="558800" cy="33528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092B656A-8A80-114F-B7D7-96EA136AE52C}"/>
              </a:ext>
            </a:extLst>
          </p:cNvPr>
          <p:cNvGrpSpPr/>
          <p:nvPr/>
        </p:nvGrpSpPr>
        <p:grpSpPr>
          <a:xfrm>
            <a:off x="1230923" y="2338754"/>
            <a:ext cx="3953987" cy="961293"/>
            <a:chOff x="1230923" y="2338754"/>
            <a:chExt cx="3953987" cy="961293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1972B95-27DA-8C48-9402-D71D6958856D}"/>
                </a:ext>
              </a:extLst>
            </p:cNvPr>
            <p:cNvCxnSpPr/>
            <p:nvPr/>
          </p:nvCxnSpPr>
          <p:spPr>
            <a:xfrm>
              <a:off x="1230923" y="2338754"/>
              <a:ext cx="39229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05BF76-BD52-D54D-A96C-D3117C5597BA}"/>
                </a:ext>
              </a:extLst>
            </p:cNvPr>
            <p:cNvCxnSpPr/>
            <p:nvPr/>
          </p:nvCxnSpPr>
          <p:spPr>
            <a:xfrm>
              <a:off x="1261942" y="3300047"/>
              <a:ext cx="392296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B537A-384B-DD41-B5DB-0872D815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/>
          <a:lstStyle/>
          <a:p>
            <a:r>
              <a:rPr lang="en-US" dirty="0"/>
              <a:t>Expressive Power of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/>
          <a:lstStyle/>
          <a:p>
            <a:r>
              <a:rPr lang="en-US" dirty="0"/>
              <a:t>Q: Find all ancestors of Susan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Find all cities reachable from A?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8047" y="2025844"/>
          <a:ext cx="261604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021">
                  <a:extLst>
                    <a:ext uri="{9D8B030D-6E8A-4147-A177-3AD203B41FA5}">
                      <a16:colId xmlns:a16="http://schemas.microsoft.com/office/drawing/2014/main" val="972898137"/>
                    </a:ext>
                  </a:extLst>
                </a:gridCol>
                <a:gridCol w="1308021">
                  <a:extLst>
                    <a:ext uri="{9D8B030D-6E8A-4147-A177-3AD203B41FA5}">
                      <a16:colId xmlns:a16="http://schemas.microsoft.com/office/drawing/2014/main" val="62848284"/>
                    </a:ext>
                  </a:extLst>
                </a:gridCol>
              </a:tblGrid>
              <a:tr h="301211">
                <a:tc>
                  <a:txBody>
                    <a:bodyPr/>
                    <a:lstStyle/>
                    <a:p>
                      <a:r>
                        <a:rPr lang="en-US" dirty="0"/>
                        <a:t>child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49712"/>
                  </a:ext>
                </a:extLst>
              </a:tr>
              <a:tr h="301211"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44404"/>
                  </a:ext>
                </a:extLst>
              </a:tr>
              <a:tr h="301211"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06026"/>
                  </a:ext>
                </a:extLst>
              </a:tr>
              <a:tr h="301211"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631209"/>
                  </a:ext>
                </a:extLst>
              </a:tr>
              <a:tr h="301211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1954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8047" y="4711091"/>
          <a:ext cx="233916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581">
                  <a:extLst>
                    <a:ext uri="{9D8B030D-6E8A-4147-A177-3AD203B41FA5}">
                      <a16:colId xmlns:a16="http://schemas.microsoft.com/office/drawing/2014/main" val="972898137"/>
                    </a:ext>
                  </a:extLst>
                </a:gridCol>
                <a:gridCol w="1169581">
                  <a:extLst>
                    <a:ext uri="{9D8B030D-6E8A-4147-A177-3AD203B41FA5}">
                      <a16:colId xmlns:a16="http://schemas.microsoft.com/office/drawing/2014/main" val="62848284"/>
                    </a:ext>
                  </a:extLst>
                </a:gridCol>
              </a:tblGrid>
              <a:tr h="329052">
                <a:tc>
                  <a:txBody>
                    <a:bodyPr/>
                    <a:lstStyle/>
                    <a:p>
                      <a:r>
                        <a:rPr lang="en-US" dirty="0"/>
                        <a:t>City 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Citi 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49712"/>
                  </a:ext>
                </a:extLst>
              </a:tr>
              <a:tr h="32905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44404"/>
                  </a:ext>
                </a:extLst>
              </a:tr>
              <a:tr h="329052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06026"/>
                  </a:ext>
                </a:extLst>
              </a:tr>
              <a:tr h="329052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631209"/>
                  </a:ext>
                </a:extLst>
              </a:tr>
              <a:tr h="329052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19544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554573" y="1704492"/>
            <a:ext cx="160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Parent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54573" y="4336206"/>
            <a:ext cx="160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Reachable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1FF85F-5588-5C4C-9ABF-6DA94F19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Expressive Power of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SQL is a very expressive language, but its expressive power is limited</a:t>
            </a:r>
          </a:p>
          <a:p>
            <a:pPr lvl="1"/>
            <a:r>
              <a:rPr lang="en-US" dirty="0"/>
              <a:t>SQL is not a “Turing-complete” language</a:t>
            </a:r>
          </a:p>
          <a:p>
            <a:r>
              <a:rPr lang="en-US" dirty="0"/>
              <a:t>For example, the closure of a set cannot be computed using SQL92</a:t>
            </a:r>
          </a:p>
          <a:p>
            <a:pPr lvl="1"/>
            <a:r>
              <a:rPr lang="en-US" dirty="0"/>
              <a:t>Example: all ancestors, all reachable nodes</a:t>
            </a:r>
          </a:p>
          <a:p>
            <a:pPr lvl="1"/>
            <a:r>
              <a:rPr lang="en-US" dirty="0"/>
              <a:t>Support for recursion is needed to compute a closure</a:t>
            </a:r>
          </a:p>
          <a:p>
            <a:r>
              <a:rPr lang="en-US" dirty="0"/>
              <a:t>SQL99 added support for recursion</a:t>
            </a:r>
          </a:p>
          <a:p>
            <a:pPr lvl="1"/>
            <a:r>
              <a:rPr lang="en-US" dirty="0"/>
              <a:t>WITH RECURSIVE Ancestor(child, ancestor) AS (</a:t>
            </a:r>
            <a:br>
              <a:rPr lang="en-US" dirty="0"/>
            </a:br>
            <a:r>
              <a:rPr lang="en-US" dirty="0"/>
              <a:t>		(SELECT * FROM Parent)</a:t>
            </a:r>
            <a:br>
              <a:rPr lang="en-US" dirty="0"/>
            </a:br>
            <a:r>
              <a:rPr lang="en-US" dirty="0"/>
              <a:t> 	UNION</a:t>
            </a:r>
            <a:br>
              <a:rPr lang="en-US" dirty="0"/>
            </a:br>
            <a:r>
              <a:rPr lang="en-US" dirty="0"/>
              <a:t>		(SELECT </a:t>
            </a:r>
            <a:r>
              <a:rPr lang="en-US" dirty="0" err="1"/>
              <a:t>A.child</a:t>
            </a:r>
            <a:r>
              <a:rPr lang="en-US" dirty="0"/>
              <a:t>, </a:t>
            </a:r>
            <a:r>
              <a:rPr lang="en-US" dirty="0" err="1"/>
              <a:t>P.parent</a:t>
            </a:r>
            <a:br>
              <a:rPr lang="en-US" dirty="0"/>
            </a:br>
            <a:r>
              <a:rPr lang="en-US" dirty="0"/>
              <a:t>		 FROM Ancestor A, Parent P</a:t>
            </a:r>
            <a:br>
              <a:rPr lang="en-US" dirty="0"/>
            </a:br>
            <a:r>
              <a:rPr lang="en-US" dirty="0"/>
              <a:t>		 WHERE </a:t>
            </a:r>
            <a:r>
              <a:rPr lang="en-US" dirty="0" err="1"/>
              <a:t>A.ancestor</a:t>
            </a:r>
            <a:r>
              <a:rPr lang="en-US" dirty="0"/>
              <a:t> = </a:t>
            </a:r>
            <a:r>
              <a:rPr lang="en-US" dirty="0" err="1"/>
              <a:t>P.child</a:t>
            </a:r>
            <a:r>
              <a:rPr lang="en-US" dirty="0"/>
              <a:t>) )</a:t>
            </a:r>
            <a:br>
              <a:rPr lang="en-US" dirty="0"/>
            </a:br>
            <a:r>
              <a:rPr lang="en-US" dirty="0"/>
              <a:t>SELECT ancestor FROM Ancestor WHERE child=‘Susan’;</a:t>
            </a:r>
          </a:p>
          <a:p>
            <a:pPr lvl="1"/>
            <a:r>
              <a:rPr lang="en-US" dirty="0"/>
              <a:t>Read textbook for more details on SQL99 Recursion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5FD36-460F-A647-A251-CE42A4BC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5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D2B-565B-614D-B26D-0A405120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Learned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658A-80B2-8545-869C-70D258EE5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Aggregate function</a:t>
            </a:r>
          </a:p>
          <a:p>
            <a:r>
              <a:rPr lang="en-US" dirty="0"/>
              <a:t>Window function</a:t>
            </a:r>
          </a:p>
          <a:p>
            <a:r>
              <a:rPr lang="en-US" dirty="0"/>
              <a:t>Case expression</a:t>
            </a:r>
          </a:p>
          <a:p>
            <a:r>
              <a:rPr lang="en-US" dirty="0"/>
              <a:t>Order by and Fetch first</a:t>
            </a:r>
          </a:p>
          <a:p>
            <a:r>
              <a:rPr lang="en-US" dirty="0"/>
              <a:t>Data Modification</a:t>
            </a:r>
          </a:p>
          <a:p>
            <a:r>
              <a:rPr lang="en-US" dirty="0"/>
              <a:t>NULL and three-valued logic</a:t>
            </a:r>
          </a:p>
          <a:p>
            <a:r>
              <a:rPr lang="en-US" dirty="0"/>
              <a:t>Outer join</a:t>
            </a:r>
          </a:p>
          <a:p>
            <a:r>
              <a:rPr lang="en-US" dirty="0"/>
              <a:t>Multiset semantic for set operators</a:t>
            </a:r>
          </a:p>
          <a:p>
            <a:r>
              <a:rPr lang="en-US" dirty="0"/>
              <a:t>SQL expressive power and recursion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96CB7-011E-7D47-B41B-A77C2C88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Q1: Average GPA of all students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A49D27-440E-4E45-ACA5-A0288A8C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Allows “aggregating” results from multiple tuples to produce a single output tuple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AVG, SUM, COUNT, MIN, MAX on single attribute</a:t>
            </a:r>
          </a:p>
          <a:p>
            <a:pPr marL="685800" lvl="2">
              <a:spcBef>
                <a:spcPts val="1000"/>
              </a:spcBef>
            </a:pPr>
            <a:r>
              <a:rPr lang="en-US" dirty="0"/>
              <a:t>COUNT(*): counts the number of matching tuples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DCBDA-D380-0A44-AECF-5AC25EDF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9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Q2: Number of students taking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80697A-062F-7C4E-A131-1C7707A1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Q3: Average GPA of students who take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7FA171-2F1F-3E49-A9CD-55E80A26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2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Q4: Average GPA for each age group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22396"/>
              </p:ext>
            </p:extLst>
          </p:nvPr>
        </p:nvGraphicFramePr>
        <p:xfrm>
          <a:off x="6930572" y="1949994"/>
          <a:ext cx="270795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976">
                  <a:extLst>
                    <a:ext uri="{9D8B030D-6E8A-4147-A177-3AD203B41FA5}">
                      <a16:colId xmlns:a16="http://schemas.microsoft.com/office/drawing/2014/main" val="401201019"/>
                    </a:ext>
                  </a:extLst>
                </a:gridCol>
                <a:gridCol w="1353976">
                  <a:extLst>
                    <a:ext uri="{9D8B030D-6E8A-4147-A177-3AD203B41FA5}">
                      <a16:colId xmlns:a16="http://schemas.microsoft.com/office/drawing/2014/main" val="2057841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AVG(GPA)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64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1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9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066401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001208" y="2603241"/>
            <a:ext cx="1240972" cy="1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043921-ECDA-1D4F-962B-4ED33258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5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3151</Words>
  <Application>Microsoft Macintosh PowerPoint</Application>
  <PresentationFormat>Widescreen</PresentationFormat>
  <Paragraphs>1163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Office Theme</vt:lpstr>
      <vt:lpstr>CS143 Advanced SQL </vt:lpstr>
      <vt:lpstr>What to Learn</vt:lpstr>
      <vt:lpstr>Q1: Average GPA of all students</vt:lpstr>
      <vt:lpstr>Key Challenge of Q1</vt:lpstr>
      <vt:lpstr>Q1: Average GPA of all students</vt:lpstr>
      <vt:lpstr>Aggregate Functions</vt:lpstr>
      <vt:lpstr>Q2: Number of students taking CS classes</vt:lpstr>
      <vt:lpstr>Q3: Average GPA of students who take CS classes</vt:lpstr>
      <vt:lpstr>Q4: Average GPA for each age group</vt:lpstr>
      <vt:lpstr>GROUP BY and SELECT attributes</vt:lpstr>
      <vt:lpstr>Q5: Number of classes each student takes</vt:lpstr>
      <vt:lpstr>Q6: Students who take two or more classes</vt:lpstr>
      <vt:lpstr>HAVING Clause</vt:lpstr>
      <vt:lpstr>Next Topic</vt:lpstr>
      <vt:lpstr>Q7: Per each student, return their name, GPA and the overall GPA average</vt:lpstr>
      <vt:lpstr>Window Function</vt:lpstr>
      <vt:lpstr>Q8: Per each student, return their name, GPA and the average of GPA their age group</vt:lpstr>
      <vt:lpstr>CASE Expression</vt:lpstr>
      <vt:lpstr>Q9: Average GPA within child/adult group</vt:lpstr>
      <vt:lpstr>Q9: Average GPA within child/adult group</vt:lpstr>
      <vt:lpstr>ORDER BY </vt:lpstr>
      <vt:lpstr>Q10: Top-3 students ordered by their GPA</vt:lpstr>
      <vt:lpstr>General SQL SELECT</vt:lpstr>
      <vt:lpstr>Data Modification in SQL</vt:lpstr>
      <vt:lpstr>Data Modification in SQL</vt:lpstr>
      <vt:lpstr>SQL: More Tricky Details</vt:lpstr>
      <vt:lpstr>Dealing with NULL</vt:lpstr>
      <vt:lpstr>3-Valued Logic</vt:lpstr>
      <vt:lpstr>Truth Table of Three-valued Logic</vt:lpstr>
      <vt:lpstr>NULL and Aggregates </vt:lpstr>
      <vt:lpstr>NULL and Aggregates</vt:lpstr>
      <vt:lpstr>NULL and Set Operators</vt:lpstr>
      <vt:lpstr>Checking NULL</vt:lpstr>
      <vt:lpstr>Q: number of classes each student takes. return 0-class students as well</vt:lpstr>
      <vt:lpstr>Outer Join</vt:lpstr>
      <vt:lpstr>SQL and Multiset Semantics</vt:lpstr>
      <vt:lpstr>More on JOINS</vt:lpstr>
      <vt:lpstr>Multiset Semantics for Set Operators</vt:lpstr>
      <vt:lpstr>Multiset Semantics and Equivalence Rules</vt:lpstr>
      <vt:lpstr>Expressive Power of SQL</vt:lpstr>
      <vt:lpstr>Expressive Power of SQL</vt:lpstr>
      <vt:lpstr>What We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Relational Algebra</dc:title>
  <dc:creator>Junghoo Cho</dc:creator>
  <cp:lastModifiedBy>Junghoo Cho</cp:lastModifiedBy>
  <cp:revision>202</cp:revision>
  <cp:lastPrinted>2016-09-25T19:44:17Z</cp:lastPrinted>
  <dcterms:created xsi:type="dcterms:W3CDTF">2016-09-24T16:06:48Z</dcterms:created>
  <dcterms:modified xsi:type="dcterms:W3CDTF">2021-10-13T19:19:46Z</dcterms:modified>
</cp:coreProperties>
</file>