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92" r:id="rId3"/>
    <p:sldId id="297" r:id="rId4"/>
    <p:sldId id="293" r:id="rId5"/>
    <p:sldId id="375" r:id="rId6"/>
    <p:sldId id="374" r:id="rId7"/>
    <p:sldId id="294" r:id="rId8"/>
    <p:sldId id="295" r:id="rId9"/>
    <p:sldId id="355" r:id="rId10"/>
    <p:sldId id="356" r:id="rId11"/>
    <p:sldId id="357" r:id="rId12"/>
    <p:sldId id="281" r:id="rId13"/>
    <p:sldId id="358" r:id="rId14"/>
    <p:sldId id="359" r:id="rId15"/>
    <p:sldId id="368" r:id="rId16"/>
    <p:sldId id="279" r:id="rId17"/>
    <p:sldId id="362" r:id="rId18"/>
    <p:sldId id="360" r:id="rId19"/>
    <p:sldId id="361" r:id="rId20"/>
    <p:sldId id="363" r:id="rId21"/>
    <p:sldId id="364" r:id="rId22"/>
    <p:sldId id="365" r:id="rId23"/>
    <p:sldId id="366" r:id="rId24"/>
    <p:sldId id="369" r:id="rId25"/>
    <p:sldId id="352" r:id="rId26"/>
    <p:sldId id="370" r:id="rId27"/>
    <p:sldId id="371" r:id="rId28"/>
    <p:sldId id="372" r:id="rId29"/>
    <p:sldId id="37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23" autoAdjust="0"/>
    <p:restoredTop sz="95473" autoAdjust="0"/>
  </p:normalViewPr>
  <p:slideViewPr>
    <p:cSldViewPr snapToGrid="0" snapToObjects="1">
      <p:cViewPr varScale="1">
        <p:scale>
          <a:sx n="90" d="100"/>
          <a:sy n="90" d="100"/>
        </p:scale>
        <p:origin x="208" y="9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90479-20FF-9E4E-961F-281824336F62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94E55-01BA-E246-94F8-674B90D4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5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E487ED0-2934-43B5-A0E3-6DD9607D7783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5844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8EF7FB1-E3E6-4183-BACD-3C93F99A7F40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45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E487ED0-2934-43B5-A0E3-6DD9607D7783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652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E487ED0-2934-43B5-A0E3-6DD9607D7783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41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CF859-57C9-4D0B-B695-B5A07CBCD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74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4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4761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8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4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6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5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9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24AC-CAAE-0A4B-8B8F-78648559BE7F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3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365" y="1122363"/>
            <a:ext cx="10044544" cy="2387600"/>
          </a:xfrm>
        </p:spPr>
        <p:txBody>
          <a:bodyPr/>
          <a:lstStyle/>
          <a:p>
            <a:r>
              <a:rPr lang="en-US" dirty="0"/>
              <a:t>CS143: Transactions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16BCD99-EAEF-5B48-9EB3-23C33A64B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Dirty 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T1: UPDATE Employee SET salary = salary + 100;</a:t>
            </a:r>
            <a:br>
              <a:rPr lang="en-US" dirty="0"/>
            </a:br>
            <a:r>
              <a:rPr lang="en-US" dirty="0"/>
              <a:t>T2: SELECT salary FROM Employee WHERE name = ‘Amy’;</a:t>
            </a:r>
          </a:p>
          <a:p>
            <a:r>
              <a:rPr lang="en-US" dirty="0"/>
              <a:t>Q: Under ACID, once T1 update Amy’s salary, can T2 read Amy’s salary?</a:t>
            </a:r>
          </a:p>
          <a:p>
            <a:r>
              <a:rPr lang="en-US" dirty="0"/>
              <a:t>Some applications may be OK with </a:t>
            </a:r>
            <a:r>
              <a:rPr lang="en-US" i="1" dirty="0"/>
              <a:t>dirty read</a:t>
            </a:r>
          </a:p>
          <a:p>
            <a:pPr lvl="1"/>
            <a:r>
              <a:rPr lang="en-US" dirty="0"/>
              <a:t>Among 4 SQL isolation levels, READ UNCOMMITTED allows dirty read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366498"/>
              </p:ext>
            </p:extLst>
          </p:nvPr>
        </p:nvGraphicFramePr>
        <p:xfrm>
          <a:off x="1260474" y="1601844"/>
          <a:ext cx="294957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9876">
                  <a:extLst>
                    <a:ext uri="{9D8B030D-6E8A-4147-A177-3AD203B41FA5}">
                      <a16:colId xmlns:a16="http://schemas.microsoft.com/office/drawing/2014/main" val="1671538761"/>
                    </a:ext>
                  </a:extLst>
                </a:gridCol>
                <a:gridCol w="1409699">
                  <a:extLst>
                    <a:ext uri="{9D8B030D-6E8A-4147-A177-3AD203B41FA5}">
                      <a16:colId xmlns:a16="http://schemas.microsoft.com/office/drawing/2014/main" val="53991895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salary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071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541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Eddie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827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Esther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5421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7834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Melanie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561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1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0C55B7-13FD-4B3A-B7E9-010CBAC51D8D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SQL Isolation Levels</a:t>
            </a:r>
          </a:p>
        </p:txBody>
      </p:sp>
      <p:graphicFrame>
        <p:nvGraphicFramePr>
          <p:cNvPr id="73786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4153"/>
              </p:ext>
            </p:extLst>
          </p:nvPr>
        </p:nvGraphicFramePr>
        <p:xfrm>
          <a:off x="828675" y="1598157"/>
          <a:ext cx="9401176" cy="2373769"/>
        </p:xfrm>
        <a:graphic>
          <a:graphicData uri="http://schemas.openxmlformats.org/drawingml/2006/table">
            <a:tbl>
              <a:tblPr/>
              <a:tblGrid>
                <a:gridCol w="2800940">
                  <a:extLst>
                    <a:ext uri="{9D8B030D-6E8A-4147-A177-3AD203B41FA5}">
                      <a16:colId xmlns:a16="http://schemas.microsoft.com/office/drawing/2014/main" val="1739903062"/>
                    </a:ext>
                  </a:extLst>
                </a:gridCol>
                <a:gridCol w="1636193">
                  <a:extLst>
                    <a:ext uri="{9D8B030D-6E8A-4147-A177-3AD203B41FA5}">
                      <a16:colId xmlns:a16="http://schemas.microsoft.com/office/drawing/2014/main" val="1619424834"/>
                    </a:ext>
                  </a:extLst>
                </a:gridCol>
                <a:gridCol w="3004309">
                  <a:extLst>
                    <a:ext uri="{9D8B030D-6E8A-4147-A177-3AD203B41FA5}">
                      <a16:colId xmlns:a16="http://schemas.microsoft.com/office/drawing/2014/main" val="698918151"/>
                    </a:ext>
                  </a:extLst>
                </a:gridCol>
                <a:gridCol w="1959734">
                  <a:extLst>
                    <a:ext uri="{9D8B030D-6E8A-4147-A177-3AD203B41FA5}">
                      <a16:colId xmlns:a16="http://schemas.microsoft.com/office/drawing/2014/main" val="3884297360"/>
                    </a:ext>
                  </a:extLst>
                </a:gridCol>
              </a:tblGrid>
              <a:tr h="5449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Dirty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576225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Read uncommitted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382731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Read committed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160891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Repeatable 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779232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Serializable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727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89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FBAA57-12DC-4CBB-9D30-3DA7BC50750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ea typeface="ＭＳ Ｐゴシック" panose="020B0600070205080204" pitchFamily="34" charset="-128"/>
              </a:rPr>
              <a:t>Non-repeatable Read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T1: UPDATE Employee SET salary = salary + 100 WHERE name = ‘John’;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T2: (S1) SELECT salary FROM Employee WHERE name = ‘John’;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	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    (S2) SELECT salary FROM Employee WHERE name = ‘John’;	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Q:  Under ACID, can T2 get different values for S1 and S2?</a:t>
            </a:r>
          </a:p>
          <a:p>
            <a:pPr>
              <a:lnSpc>
                <a:spcPct val="80000"/>
              </a:lnSpc>
            </a:pPr>
            <a:r>
              <a:rPr lang="en-US" altLang="en-US" b="1" i="1" dirty="0">
                <a:ea typeface="ＭＳ Ｐゴシック" panose="020B0600070205080204" pitchFamily="34" charset="-128"/>
              </a:rPr>
              <a:t>Non-repeatable read</a:t>
            </a:r>
            <a:r>
              <a:rPr lang="en-US" altLang="en-US" dirty="0">
                <a:ea typeface="ＭＳ Ｐゴシック" panose="020B0600070205080204" pitchFamily="34" charset="-128"/>
              </a:rPr>
              <a:t>: When </a:t>
            </a:r>
            <a:r>
              <a:rPr lang="en-US" altLang="en-US" dirty="0" err="1">
                <a:ea typeface="ＭＳ Ｐゴシック" panose="020B0600070205080204" pitchFamily="34" charset="-128"/>
              </a:rPr>
              <a:t>Ti</a:t>
            </a:r>
            <a:r>
              <a:rPr lang="en-US" altLang="en-US" dirty="0">
                <a:ea typeface="ＭＳ Ｐゴシック" panose="020B0600070205080204" pitchFamily="34" charset="-128"/>
              </a:rPr>
              <a:t> reads the same tuple multiple times, </a:t>
            </a:r>
            <a:r>
              <a:rPr lang="en-US" altLang="en-US" dirty="0" err="1">
                <a:ea typeface="ＭＳ Ｐゴシック" panose="020B0600070205080204" pitchFamily="34" charset="-128"/>
              </a:rPr>
              <a:t>Ti</a:t>
            </a:r>
            <a:r>
              <a:rPr lang="en-US" altLang="en-US" dirty="0">
                <a:ea typeface="ＭＳ Ｐゴシック" panose="020B0600070205080204" pitchFamily="34" charset="-128"/>
              </a:rPr>
              <a:t> may get different value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SQL isolation levels, READ UNCOMMITTED and READ COMMITTED, allow non-repeatable read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1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0C55B7-13FD-4B3A-B7E9-010CBAC51D8D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SQL Isolation Levels</a:t>
            </a:r>
          </a:p>
        </p:txBody>
      </p:sp>
      <p:graphicFrame>
        <p:nvGraphicFramePr>
          <p:cNvPr id="73786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144315"/>
              </p:ext>
            </p:extLst>
          </p:nvPr>
        </p:nvGraphicFramePr>
        <p:xfrm>
          <a:off x="828675" y="1598157"/>
          <a:ext cx="9401176" cy="2373769"/>
        </p:xfrm>
        <a:graphic>
          <a:graphicData uri="http://schemas.openxmlformats.org/drawingml/2006/table">
            <a:tbl>
              <a:tblPr/>
              <a:tblGrid>
                <a:gridCol w="2800940">
                  <a:extLst>
                    <a:ext uri="{9D8B030D-6E8A-4147-A177-3AD203B41FA5}">
                      <a16:colId xmlns:a16="http://schemas.microsoft.com/office/drawing/2014/main" val="1739903062"/>
                    </a:ext>
                  </a:extLst>
                </a:gridCol>
                <a:gridCol w="1636193">
                  <a:extLst>
                    <a:ext uri="{9D8B030D-6E8A-4147-A177-3AD203B41FA5}">
                      <a16:colId xmlns:a16="http://schemas.microsoft.com/office/drawing/2014/main" val="1619424834"/>
                    </a:ext>
                  </a:extLst>
                </a:gridCol>
                <a:gridCol w="3004309">
                  <a:extLst>
                    <a:ext uri="{9D8B030D-6E8A-4147-A177-3AD203B41FA5}">
                      <a16:colId xmlns:a16="http://schemas.microsoft.com/office/drawing/2014/main" val="698918151"/>
                    </a:ext>
                  </a:extLst>
                </a:gridCol>
                <a:gridCol w="1959734">
                  <a:extLst>
                    <a:ext uri="{9D8B030D-6E8A-4147-A177-3AD203B41FA5}">
                      <a16:colId xmlns:a16="http://schemas.microsoft.com/office/drawing/2014/main" val="3884297360"/>
                    </a:ext>
                  </a:extLst>
                </a:gridCol>
              </a:tblGrid>
              <a:tr h="5449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Dirty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Non-repeatable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576225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Read uncommitted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382731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Read committed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160891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Repeatable 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779232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Serializable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727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74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Phantom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T1: INSERT INTO Employee VALUES (Beverly, 1000), (Zack, 1000);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T2: SELECT SUM(salary) FROM Employee;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Q: Under ACID, what may T2 return?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98969"/>
              </p:ext>
            </p:extLst>
          </p:nvPr>
        </p:nvGraphicFramePr>
        <p:xfrm>
          <a:off x="2346324" y="2448982"/>
          <a:ext cx="294957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9876">
                  <a:extLst>
                    <a:ext uri="{9D8B030D-6E8A-4147-A177-3AD203B41FA5}">
                      <a16:colId xmlns:a16="http://schemas.microsoft.com/office/drawing/2014/main" val="1671538761"/>
                    </a:ext>
                  </a:extLst>
                </a:gridCol>
                <a:gridCol w="1409699">
                  <a:extLst>
                    <a:ext uri="{9D8B030D-6E8A-4147-A177-3AD203B41FA5}">
                      <a16:colId xmlns:a16="http://schemas.microsoft.com/office/drawing/2014/main" val="53991895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salary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071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541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Eddie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827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Esther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5421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7834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Melanie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561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63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Phantom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>
                <a:ea typeface="ＭＳ Ｐゴシック" panose="020B0600070205080204" pitchFamily="34" charset="-128"/>
              </a:rPr>
              <a:t>Phantom</a:t>
            </a:r>
            <a:r>
              <a:rPr lang="en-US" altLang="en-US" dirty="0">
                <a:ea typeface="ＭＳ Ｐゴシック" panose="020B0600070205080204" pitchFamily="34" charset="-128"/>
              </a:rPr>
              <a:t>: When new tuples are inserted, statements may or may not see (part of) them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Preventing phantom can be very costly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Exclusive lock on the entire table or a range of tuples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Except the isolation level SERIALIZABLE, phantoms are allowed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0C55B7-13FD-4B3A-B7E9-010CBAC51D8D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SQL Isolation Levels</a:t>
            </a:r>
          </a:p>
        </p:txBody>
      </p:sp>
      <p:graphicFrame>
        <p:nvGraphicFramePr>
          <p:cNvPr id="73786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830487"/>
              </p:ext>
            </p:extLst>
          </p:nvPr>
        </p:nvGraphicFramePr>
        <p:xfrm>
          <a:off x="828675" y="1598157"/>
          <a:ext cx="9401176" cy="2373769"/>
        </p:xfrm>
        <a:graphic>
          <a:graphicData uri="http://schemas.openxmlformats.org/drawingml/2006/table">
            <a:tbl>
              <a:tblPr/>
              <a:tblGrid>
                <a:gridCol w="2800940">
                  <a:extLst>
                    <a:ext uri="{9D8B030D-6E8A-4147-A177-3AD203B41FA5}">
                      <a16:colId xmlns:a16="http://schemas.microsoft.com/office/drawing/2014/main" val="1739903062"/>
                    </a:ext>
                  </a:extLst>
                </a:gridCol>
                <a:gridCol w="1636193">
                  <a:extLst>
                    <a:ext uri="{9D8B030D-6E8A-4147-A177-3AD203B41FA5}">
                      <a16:colId xmlns:a16="http://schemas.microsoft.com/office/drawing/2014/main" val="1619424834"/>
                    </a:ext>
                  </a:extLst>
                </a:gridCol>
                <a:gridCol w="3004309">
                  <a:extLst>
                    <a:ext uri="{9D8B030D-6E8A-4147-A177-3AD203B41FA5}">
                      <a16:colId xmlns:a16="http://schemas.microsoft.com/office/drawing/2014/main" val="698918151"/>
                    </a:ext>
                  </a:extLst>
                </a:gridCol>
                <a:gridCol w="1959734">
                  <a:extLst>
                    <a:ext uri="{9D8B030D-6E8A-4147-A177-3AD203B41FA5}">
                      <a16:colId xmlns:a16="http://schemas.microsoft.com/office/drawing/2014/main" val="3884297360"/>
                    </a:ext>
                  </a:extLst>
                </a:gridCol>
              </a:tblGrid>
              <a:tr h="5449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Dirty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Non-repeatable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Phantom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576225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Read uncommitted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382731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Read committed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160891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Repeatable 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779232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Serializable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727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53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transaction can be declared to be </a:t>
            </a:r>
            <a:r>
              <a:rPr lang="en-US" b="1" i="1" dirty="0"/>
              <a:t>read only</a:t>
            </a:r>
            <a:r>
              <a:rPr lang="en-US" dirty="0"/>
              <a:t>, when it has SELECT statements only (no INSERT, DELETE, UPDATE)</a:t>
            </a:r>
          </a:p>
          <a:p>
            <a:r>
              <a:rPr lang="en-US" dirty="0"/>
              <a:t>DBMS may use this information to optimize for more concurrency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91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SQL Isolation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15845"/>
            <a:ext cx="11144250" cy="47611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SET TRANSACTION [READ ONLY] ISOLATION LEVEL &lt;level&gt;</a:t>
            </a:r>
          </a:p>
          <a:p>
            <a:pPr lvl="1"/>
            <a:r>
              <a:rPr lang="en-US" dirty="0"/>
              <a:t>e.g., SET TRANSACTION ISOLATION LEVEL READ UNCOMMITTED;</a:t>
            </a:r>
          </a:p>
          <a:p>
            <a:r>
              <a:rPr lang="en-US" dirty="0"/>
              <a:t>More precisely “SET TRANSACTION [access mode,] ISOLATION LEVEL &lt;level&gt;”</a:t>
            </a:r>
          </a:p>
          <a:p>
            <a:pPr lvl="1"/>
            <a:r>
              <a:rPr lang="en-US" dirty="0"/>
              <a:t>access mode: READ ONLY/READ WRITE (default: READ WRITE)</a:t>
            </a:r>
          </a:p>
          <a:p>
            <a:pPr lvl="1"/>
            <a:r>
              <a:rPr lang="en-US" dirty="0"/>
              <a:t>level:  </a:t>
            </a:r>
          </a:p>
          <a:p>
            <a:pPr lvl="2"/>
            <a:r>
              <a:rPr lang="en-US" dirty="0"/>
              <a:t>READ UNCOMMITTED</a:t>
            </a:r>
          </a:p>
          <a:p>
            <a:pPr lvl="2"/>
            <a:r>
              <a:rPr lang="en-US" dirty="0"/>
              <a:t>READ COMMITTED (default in Oracle, MS SQL Server)</a:t>
            </a:r>
          </a:p>
          <a:p>
            <a:pPr lvl="2"/>
            <a:r>
              <a:rPr lang="en-US" dirty="0"/>
              <a:t>REPEATABLE READ (default in MySQL, IBM DB2)</a:t>
            </a:r>
          </a:p>
          <a:p>
            <a:pPr lvl="2"/>
            <a:r>
              <a:rPr lang="en-US" dirty="0"/>
              <a:t>SERIALIZABLE</a:t>
            </a:r>
          </a:p>
          <a:p>
            <a:pPr lvl="1"/>
            <a:r>
              <a:rPr lang="en-US" dirty="0"/>
              <a:t>READ UNCOMMITED is allowed only for READ ONLY access mode</a:t>
            </a:r>
          </a:p>
          <a:p>
            <a:r>
              <a:rPr lang="en-US" dirty="0"/>
              <a:t>Isolation level needs to be set before every transaction </a:t>
            </a:r>
          </a:p>
        </p:txBody>
      </p:sp>
    </p:spTree>
    <p:extLst>
      <p:ext uri="{BB962C8B-B14F-4D97-AF65-F5344CB8AC3E}">
        <p14:creationId xmlns:p14="http://schemas.microsoft.com/office/powerpoint/2010/main" val="3885247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Isolation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John’ initial salary = 1000</a:t>
            </a:r>
            <a:br>
              <a:rPr lang="en-US" dirty="0"/>
            </a:br>
            <a:r>
              <a:rPr lang="en-US" dirty="0"/>
              <a:t>T1: UPDATE Employee SET salary = salary + 100; ROLLBACK;</a:t>
            </a:r>
            <a:br>
              <a:rPr lang="en-US" dirty="0"/>
            </a:br>
            <a:r>
              <a:rPr lang="en-US" dirty="0"/>
              <a:t>T2: SELECT salary FROM Employee WHERE name = ‘John’; </a:t>
            </a:r>
          </a:p>
          <a:p>
            <a:r>
              <a:rPr lang="en-US" dirty="0"/>
              <a:t>Q: T1: SERIALIZABLE and T2: SERIALIZABLE. What may T2 return?</a:t>
            </a:r>
          </a:p>
          <a:p>
            <a:endParaRPr lang="en-US" dirty="0"/>
          </a:p>
          <a:p>
            <a:r>
              <a:rPr lang="en-US" dirty="0"/>
              <a:t>Q: T1: SERIALIZABLE and T2: READ UNCOMMITTED. What may T2 return? </a:t>
            </a:r>
          </a:p>
          <a:p>
            <a:endParaRPr lang="en-US" dirty="0"/>
          </a:p>
          <a:p>
            <a:r>
              <a:rPr lang="en-US" dirty="0"/>
              <a:t>Isolation level is in the eye of the beholding operation</a:t>
            </a:r>
          </a:p>
          <a:p>
            <a:pPr lvl="1"/>
            <a:r>
              <a:rPr lang="en-US" dirty="0"/>
              <a:t>Global ACID is guaranteed only when </a:t>
            </a:r>
            <a:r>
              <a:rPr lang="en-US" b="1" i="1" dirty="0"/>
              <a:t>all</a:t>
            </a:r>
            <a:r>
              <a:rPr lang="en-US" dirty="0"/>
              <a:t> transactions are SERIALIZABLE</a:t>
            </a:r>
          </a:p>
        </p:txBody>
      </p:sp>
    </p:spTree>
    <p:extLst>
      <p:ext uri="{BB962C8B-B14F-4D97-AF65-F5344CB8AC3E}">
        <p14:creationId xmlns:p14="http://schemas.microsoft.com/office/powerpoint/2010/main" val="51565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Crash recovery</a:t>
            </a:r>
          </a:p>
          <a:p>
            <a:pPr lvl="1"/>
            <a:r>
              <a:rPr lang="en-US" dirty="0"/>
              <a:t>Example: Transfer $1M from Susan to Jane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S1: UPDATE Account SET balance = balance - 1000000 WHERE owner = `Susan‘</a:t>
            </a:r>
            <a:br>
              <a:rPr lang="en-US" dirty="0"/>
            </a:br>
            <a:r>
              <a:rPr lang="en-US" dirty="0"/>
              <a:t>S2: UPDATE Account SET balance = balance + 1000000 WHERE owner = `Jane‘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System crashes after S1 but before S2. What now?</a:t>
            </a:r>
          </a:p>
        </p:txBody>
      </p:sp>
    </p:spTree>
    <p:extLst>
      <p:ext uri="{BB962C8B-B14F-4D97-AF65-F5344CB8AC3E}">
        <p14:creationId xmlns:p14="http://schemas.microsoft.com/office/powerpoint/2010/main" val="3639097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Guaranteeing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T1: UPDATE Student SET GPA = 3.0 WHERE </a:t>
            </a:r>
            <a:r>
              <a:rPr lang="en-US" dirty="0" err="1"/>
              <a:t>sid</a:t>
            </a:r>
            <a:r>
              <a:rPr lang="en-US" dirty="0"/>
              <a:t> = 30;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DBMS does not immediately writes the updated disk block back to disk for performance reasons</a:t>
            </a:r>
          </a:p>
          <a:p>
            <a:pPr lvl="1"/>
            <a:r>
              <a:rPr lang="en-US" dirty="0"/>
              <a:t>Q: What happens if the system crashes before the block is written back?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ylinder 3"/>
          <p:cNvSpPr/>
          <p:nvPr/>
        </p:nvSpPr>
        <p:spPr>
          <a:xfrm>
            <a:off x="5743941" y="2540045"/>
            <a:ext cx="1981200" cy="1871664"/>
          </a:xfrm>
          <a:prstGeom prst="ca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766" y="3340145"/>
            <a:ext cx="169545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(20, Elaine, 2.0)</a:t>
            </a:r>
          </a:p>
          <a:p>
            <a:r>
              <a:rPr lang="en-US" dirty="0"/>
              <a:t>(30, James, 4.0)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6792" y="2422174"/>
            <a:ext cx="2057399" cy="21074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76792" y="2001765"/>
            <a:ext cx="151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memory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47443" y="254004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766" y="2586211"/>
            <a:ext cx="169545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(20, Elaine, 2.0)</a:t>
            </a:r>
          </a:p>
          <a:p>
            <a:r>
              <a:rPr lang="en-US" dirty="0">
                <a:solidFill>
                  <a:schemeClr val="bg1"/>
                </a:solidFill>
              </a:rPr>
              <a:t>(30, James, 4.0)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7766" y="3361516"/>
            <a:ext cx="169545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(20, Elaine, 2.0)</a:t>
            </a:r>
          </a:p>
          <a:p>
            <a:r>
              <a:rPr lang="en-US" dirty="0">
                <a:solidFill>
                  <a:schemeClr val="bg1"/>
                </a:solidFill>
              </a:rPr>
              <a:t>(30, James, 4.0)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588563" y="4012177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766" y="3340144"/>
            <a:ext cx="169545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(20, Elaine, 2.0)</a:t>
            </a:r>
          </a:p>
          <a:p>
            <a:r>
              <a:rPr lang="en-US" dirty="0"/>
              <a:t>(30, James, 4.0)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87211" y="2914287"/>
            <a:ext cx="874102" cy="369332"/>
            <a:chOff x="3441147" y="4773986"/>
            <a:chExt cx="874102" cy="369332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3441147" y="4792503"/>
              <a:ext cx="544699" cy="24842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838837" y="4773986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3.0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909164" y="3652907"/>
            <a:ext cx="874102" cy="369332"/>
            <a:chOff x="3441147" y="4773986"/>
            <a:chExt cx="874102" cy="369332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3441147" y="4792503"/>
              <a:ext cx="544699" cy="24842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838837" y="4773986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399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-0.31224 -0.1097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12" y="-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 Back to Earlier State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ead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rite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ead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rite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Q: What if we execute up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“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read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write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ead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”</m:t>
                    </m:r>
                  </m:oMath>
                </a14:m>
                <a:r>
                  <a:rPr lang="en-US" dirty="0"/>
                  <a:t> and decide to ROLLBACK? How can we go back to the “old value”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1596" r="-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354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Execution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ead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rite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ead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rite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Q: What if system executes up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“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ead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rite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”</m:t>
                    </m:r>
                  </m:oMath>
                </a14:m>
                <a:r>
                  <a:rPr lang="en-US" dirty="0"/>
                  <a:t>, and system crashes? What should the system do when it reboots? How does the system know whether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did not finish?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1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878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Logging: Intuition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a separate log file, save the following log records before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takes any action: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These records are used during ROLLBACK or during crash recovery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/>
            </p:nvGraphicFramePr>
            <p:xfrm>
              <a:off x="1517650" y="2443691"/>
              <a:ext cx="8128000" cy="2021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35350">
                      <a:extLst>
                        <a:ext uri="{9D8B030D-6E8A-4147-A177-3AD203B41FA5}">
                          <a16:colId xmlns:a16="http://schemas.microsoft.com/office/drawing/2014/main" val="3127148349"/>
                        </a:ext>
                      </a:extLst>
                    </a:gridCol>
                    <a:gridCol w="4692650">
                      <a:extLst>
                        <a:ext uri="{9D8B030D-6E8A-4147-A177-3AD203B41FA5}">
                          <a16:colId xmlns:a16="http://schemas.microsoft.com/office/drawing/2014/main" val="7997869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Log record</a:t>
                          </a:r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When</a:t>
                          </a:r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32302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&lt;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 start&gt;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Before transaction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 starts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562214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&lt;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 commit/abort&gt;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Before</a:t>
                          </a:r>
                          <a:r>
                            <a:rPr lang="en-US" baseline="0" dirty="0"/>
                            <a:t> t</a:t>
                          </a:r>
                          <a:r>
                            <a:rPr lang="en-US" dirty="0"/>
                            <a:t>ransaction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 is committed/aborted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558441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&lt;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oMath>
                          </a14:m>
                          <a:r>
                            <a:rPr lang="en-US" dirty="0"/>
                            <a:t>, old-value, new-value&gt;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Before a statement in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 changes</a:t>
                          </a:r>
                          <a:r>
                            <a:rPr lang="en-US" baseline="0" dirty="0"/>
                            <a:t> value of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oMath>
                          </a14:m>
                          <a:r>
                            <a:rPr lang="en-US" baseline="0" dirty="0"/>
                            <a:t> from “old-value” to “new-value”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70429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6908785"/>
                  </p:ext>
                </p:extLst>
              </p:nvPr>
            </p:nvGraphicFramePr>
            <p:xfrm>
              <a:off x="1517650" y="2443691"/>
              <a:ext cx="8128000" cy="2021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35350">
                      <a:extLst>
                        <a:ext uri="{9D8B030D-6E8A-4147-A177-3AD203B41FA5}">
                          <a16:colId xmlns:a16="http://schemas.microsoft.com/office/drawing/2014/main" val="3127148349"/>
                        </a:ext>
                      </a:extLst>
                    </a:gridCol>
                    <a:gridCol w="4692650">
                      <a:extLst>
                        <a:ext uri="{9D8B030D-6E8A-4147-A177-3AD203B41FA5}">
                          <a16:colId xmlns:a16="http://schemas.microsoft.com/office/drawing/2014/main" val="7997869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Log record</a:t>
                          </a:r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When</a:t>
                          </a:r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32302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7" t="-108197" r="-137057" b="-3721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281" t="-108197" r="-259" b="-3721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562214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7" t="-119811" r="-137057" b="-1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281" t="-119811" r="-259" b="-114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558441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7" t="-221905" r="-13705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281" t="-221905" r="-259" b="-1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04299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1483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/>
          <a:lstStyle/>
          <a:p>
            <a:r>
              <a:rPr lang="en-US" dirty="0"/>
              <a:t>Logging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93029"/>
            <a:ext cx="345757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T1                             T2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x = read(A)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x = x - 50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write(A, x)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		z = read(C)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		z = z * 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		write(C, z)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		commit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y = read(B)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y = y + 50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write(B, y)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commit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657475" y="1877154"/>
            <a:ext cx="0" cy="396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838200" y="2286729"/>
            <a:ext cx="3381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5981660" y="1888704"/>
            <a:ext cx="125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Memory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89570" y="1791956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Disk</a:t>
            </a:r>
          </a:p>
        </p:txBody>
      </p:sp>
      <p:sp>
        <p:nvSpPr>
          <p:cNvPr id="15" name="Cylinder 14"/>
          <p:cNvSpPr/>
          <p:nvPr/>
        </p:nvSpPr>
        <p:spPr>
          <a:xfrm>
            <a:off x="8391890" y="1692166"/>
            <a:ext cx="2961909" cy="4824248"/>
          </a:xfrm>
          <a:prstGeom prst="ca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72075" y="1865837"/>
            <a:ext cx="2990850" cy="448241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578263" y="2628857"/>
            <a:ext cx="84991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A: 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16711" y="2628857"/>
            <a:ext cx="84029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B: 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436858" y="2628857"/>
            <a:ext cx="837089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C: 100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04173" y="3585978"/>
            <a:ext cx="2526654" cy="25545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Tahoma" panose="020B0604030504040204" pitchFamily="34" charset="0"/>
              </a:rPr>
              <a:t>1 &lt;T1,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2 &lt;T1, A, 100, 50&gt;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3 &lt;T2,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4 &lt;T2, C, 100, 200&gt;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5 &lt;T2, commit&gt;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6 &lt;T1, B, 100, 150&gt;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7 &lt;T1, commit&gt;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9655" y="2581202"/>
            <a:ext cx="84991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A: 100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9655" y="3124313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Log file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578263" y="3582673"/>
            <a:ext cx="2526654" cy="25545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Tahoma" panose="020B0604030504040204" pitchFamily="34" charset="0"/>
              </a:rPr>
              <a:t>1 &lt;T1,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2 &lt;T1, A, 100, 50&gt;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3 &lt;T2,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4 &lt;T2, C, 100, 200&gt;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5 &lt;T2, commit&gt;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6 &lt;T1, B, 100, 150&gt;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7 &lt;T1, commit&gt;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513745" y="3121008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Log file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658949" y="2245118"/>
            <a:ext cx="544699" cy="666065"/>
            <a:chOff x="3441147" y="4374858"/>
            <a:chExt cx="544699" cy="666065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3441147" y="4792503"/>
              <a:ext cx="544699" cy="24842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475290" y="43748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50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238607" y="2581202"/>
            <a:ext cx="837089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C: 100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7537758" y="2248169"/>
            <a:ext cx="569867" cy="666065"/>
            <a:chOff x="3441147" y="4374858"/>
            <a:chExt cx="569867" cy="66606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3441147" y="4792503"/>
              <a:ext cx="544699" cy="24842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475290" y="437485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200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313690" y="2581202"/>
            <a:ext cx="84029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B: 100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475372" y="2245118"/>
            <a:ext cx="569867" cy="666065"/>
            <a:chOff x="3441147" y="4374858"/>
            <a:chExt cx="569867" cy="666065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3441147" y="4792503"/>
              <a:ext cx="544699" cy="24842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475290" y="437485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150</a:t>
              </a:r>
            </a:p>
          </p:txBody>
        </p:sp>
      </p:grpSp>
      <p:sp>
        <p:nvSpPr>
          <p:cNvPr id="3" name="Arrow: Right 2"/>
          <p:cNvSpPr/>
          <p:nvPr/>
        </p:nvSpPr>
        <p:spPr>
          <a:xfrm>
            <a:off x="526661" y="2419280"/>
            <a:ext cx="267636" cy="16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/>
          <p:cNvSpPr/>
          <p:nvPr/>
        </p:nvSpPr>
        <p:spPr>
          <a:xfrm>
            <a:off x="526297" y="2736518"/>
            <a:ext cx="267636" cy="16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/>
          <p:cNvSpPr/>
          <p:nvPr/>
        </p:nvSpPr>
        <p:spPr>
          <a:xfrm>
            <a:off x="526661" y="3053756"/>
            <a:ext cx="267636" cy="16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/>
          <p:cNvSpPr/>
          <p:nvPr/>
        </p:nvSpPr>
        <p:spPr>
          <a:xfrm>
            <a:off x="2233888" y="3420751"/>
            <a:ext cx="267636" cy="16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/>
          <p:cNvSpPr/>
          <p:nvPr/>
        </p:nvSpPr>
        <p:spPr>
          <a:xfrm>
            <a:off x="2233888" y="3772824"/>
            <a:ext cx="267636" cy="16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Right 45"/>
          <p:cNvSpPr/>
          <p:nvPr/>
        </p:nvSpPr>
        <p:spPr>
          <a:xfrm>
            <a:off x="2232357" y="4080270"/>
            <a:ext cx="267636" cy="16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Right 46"/>
          <p:cNvSpPr/>
          <p:nvPr/>
        </p:nvSpPr>
        <p:spPr>
          <a:xfrm>
            <a:off x="2230480" y="4387716"/>
            <a:ext cx="267636" cy="16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Right 47"/>
          <p:cNvSpPr/>
          <p:nvPr/>
        </p:nvSpPr>
        <p:spPr>
          <a:xfrm>
            <a:off x="526297" y="4778984"/>
            <a:ext cx="267636" cy="16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Right 48"/>
          <p:cNvSpPr/>
          <p:nvPr/>
        </p:nvSpPr>
        <p:spPr>
          <a:xfrm>
            <a:off x="526661" y="5096222"/>
            <a:ext cx="267636" cy="164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row: Right 49"/>
          <p:cNvSpPr/>
          <p:nvPr/>
        </p:nvSpPr>
        <p:spPr>
          <a:xfrm>
            <a:off x="525404" y="5413460"/>
            <a:ext cx="267636" cy="164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/>
          <p:cNvSpPr/>
          <p:nvPr/>
        </p:nvSpPr>
        <p:spPr>
          <a:xfrm>
            <a:off x="525404" y="5730698"/>
            <a:ext cx="267636" cy="164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2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4" grpId="0" animBg="1"/>
      <p:bldP spid="38" grpId="0" animBg="1"/>
      <p:bldP spid="3" grpId="0" animBg="1"/>
      <p:bldP spid="3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Log-Based Recovery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DBMS generates a log record before start and end and modification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Before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committed, all log records until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’s commit must be flushed to disk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Before any modified tuple is written back to disk, all log records through the tuple </a:t>
                </a:r>
                <a:r>
                  <a:rPr lang="en-US"/>
                  <a:t>modification must </a:t>
                </a:r>
                <a:r>
                  <a:rPr lang="en-US" dirty="0"/>
                  <a:t>be flushed to disk first</a:t>
                </a:r>
              </a:p>
              <a:p>
                <a:pPr lvl="1"/>
                <a:r>
                  <a:rPr lang="en-US" dirty="0"/>
                  <a:t>Example: the log record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5, 10&gt; should be written to the disk before the tuple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is updated to 10 in disk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During ROLLBACK, DBMS reverts to old values of tuples using log records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During crash recovery, DBMS does:</a:t>
                </a:r>
              </a:p>
              <a:p>
                <a:pPr marL="971550" lvl="1" indent="-514350">
                  <a:buFont typeface="+mj-lt"/>
                  <a:buAutoNum type="alphaLcParenR"/>
                </a:pPr>
                <a:r>
                  <a:rPr lang="en-US" dirty="0"/>
                  <a:t>“re-execute” all actions in the log file from the beginning to the end and</a:t>
                </a:r>
              </a:p>
              <a:p>
                <a:pPr marL="971550" lvl="1" indent="-514350">
                  <a:buFont typeface="+mj-lt"/>
                  <a:buAutoNum type="alphaLcParenR"/>
                </a:pPr>
                <a:r>
                  <a:rPr lang="en-US" dirty="0"/>
                  <a:t>“rolls back” all actions from non-committed transactions in the reverse order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605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001160" y="1597155"/>
            <a:ext cx="34575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T1                             T2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x = read(A)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x = x - 50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write(A, x)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z = read(C)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z = z * 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write(C, z)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commit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y = read(B)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y = y + 50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write(B, y)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commit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endParaRPr lang="en-US" sz="2400" dirty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820435" y="1581280"/>
            <a:ext cx="0" cy="396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01160" y="1990855"/>
            <a:ext cx="3381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9" name="TextBox 18"/>
          <p:cNvSpPr txBox="1"/>
          <p:nvPr/>
        </p:nvSpPr>
        <p:spPr>
          <a:xfrm>
            <a:off x="5981495" y="1412760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Disk</a:t>
            </a:r>
          </a:p>
        </p:txBody>
      </p:sp>
      <p:sp>
        <p:nvSpPr>
          <p:cNvPr id="20" name="Cylinder 19"/>
          <p:cNvSpPr/>
          <p:nvPr/>
        </p:nvSpPr>
        <p:spPr>
          <a:xfrm>
            <a:off x="4883815" y="1312970"/>
            <a:ext cx="2961909" cy="4824248"/>
          </a:xfrm>
          <a:prstGeom prst="ca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70188" y="2249661"/>
            <a:ext cx="84991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A: 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08636" y="2249661"/>
            <a:ext cx="84029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B: 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28783" y="2249661"/>
            <a:ext cx="837089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C: 100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70188" y="3203477"/>
            <a:ext cx="2526654" cy="25545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Tahoma" panose="020B0604030504040204" pitchFamily="34" charset="0"/>
              </a:rPr>
              <a:t>1 &lt;T1,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2 &lt;T1, A, 100, 50&gt;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3 &lt;T2,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4 &lt;T2, C, 100, 200&gt;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05670" y="2741812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Log file</a:t>
            </a:r>
          </a:p>
        </p:txBody>
      </p:sp>
    </p:spTree>
    <p:extLst>
      <p:ext uri="{BB962C8B-B14F-4D97-AF65-F5344CB8AC3E}">
        <p14:creationId xmlns:p14="http://schemas.microsoft.com/office/powerpoint/2010/main" val="2834922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001160" y="1597155"/>
            <a:ext cx="34575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T1                             T2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x = read(A)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x = x - 50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write(A, x)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z = read(C)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z = z * 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write(C, z)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commit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y = read(B)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y = y + 50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write(B, y)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commit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endParaRPr lang="en-US" sz="2400" dirty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820435" y="1581280"/>
            <a:ext cx="0" cy="396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01160" y="1990855"/>
            <a:ext cx="3381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9" name="TextBox 18"/>
          <p:cNvSpPr txBox="1"/>
          <p:nvPr/>
        </p:nvSpPr>
        <p:spPr>
          <a:xfrm>
            <a:off x="5981495" y="1412760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Disk</a:t>
            </a:r>
          </a:p>
        </p:txBody>
      </p:sp>
      <p:sp>
        <p:nvSpPr>
          <p:cNvPr id="20" name="Cylinder 19"/>
          <p:cNvSpPr/>
          <p:nvPr/>
        </p:nvSpPr>
        <p:spPr>
          <a:xfrm>
            <a:off x="4883815" y="1312970"/>
            <a:ext cx="2961909" cy="4824248"/>
          </a:xfrm>
          <a:prstGeom prst="ca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70188" y="2249661"/>
            <a:ext cx="83548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A: 50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08636" y="2249661"/>
            <a:ext cx="84029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B: 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28783" y="2249661"/>
            <a:ext cx="837089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C: 100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70188" y="3203477"/>
            <a:ext cx="2526654" cy="25545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Tahoma" panose="020B0604030504040204" pitchFamily="34" charset="0"/>
              </a:rPr>
              <a:t>1 &lt;T1,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2 &lt;T1, A, 100, 50&gt;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3 &lt;T2,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4 &lt;T2, C, 100, 200&gt;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5 &lt;T2, commit&gt;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05670" y="2741812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Log file</a:t>
            </a:r>
          </a:p>
        </p:txBody>
      </p:sp>
    </p:spTree>
    <p:extLst>
      <p:ext uri="{BB962C8B-B14F-4D97-AF65-F5344CB8AC3E}">
        <p14:creationId xmlns:p14="http://schemas.microsoft.com/office/powerpoint/2010/main" val="2477864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001160" y="1597155"/>
            <a:ext cx="34575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T1                             T2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x = read(A)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x = x - 50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write(A, x)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z = read(C)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z = z * 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write(C, z)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		commit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y = read(B)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y = y + 50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write(B, y)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/>
              <a:t>commit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endParaRPr lang="en-US" sz="2400" dirty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820435" y="1581280"/>
            <a:ext cx="0" cy="396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01160" y="1990855"/>
            <a:ext cx="3381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9" name="TextBox 18"/>
          <p:cNvSpPr txBox="1"/>
          <p:nvPr/>
        </p:nvSpPr>
        <p:spPr>
          <a:xfrm>
            <a:off x="5981495" y="1412760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Disk</a:t>
            </a:r>
          </a:p>
        </p:txBody>
      </p:sp>
      <p:sp>
        <p:nvSpPr>
          <p:cNvPr id="20" name="Cylinder 19"/>
          <p:cNvSpPr/>
          <p:nvPr/>
        </p:nvSpPr>
        <p:spPr>
          <a:xfrm>
            <a:off x="4883815" y="1312970"/>
            <a:ext cx="2961909" cy="4824248"/>
          </a:xfrm>
          <a:prstGeom prst="ca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70188" y="2249661"/>
            <a:ext cx="84991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A: 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08636" y="2249661"/>
            <a:ext cx="84029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B: 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28783" y="2249661"/>
            <a:ext cx="837089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C: 100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70188" y="3203477"/>
            <a:ext cx="2526654" cy="25545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Tahoma" panose="020B0604030504040204" pitchFamily="34" charset="0"/>
              </a:rPr>
              <a:t>1 &lt;T1,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2 &lt;T1, A, 100, 50&gt;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3 &lt;T2, start&gt;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4 &lt;T2, C, 100, 200&gt;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5 &lt;T2, commit&gt;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6 &lt;T1, B, 100, 150&gt;</a:t>
            </a:r>
          </a:p>
          <a:p>
            <a:r>
              <a:rPr lang="en-US" altLang="ko-KR" sz="2000" dirty="0">
                <a:latin typeface="Tahoma" panose="020B0604030504040204" pitchFamily="34" charset="0"/>
              </a:rPr>
              <a:t>7 &lt;T1, commit&gt;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05670" y="2741812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Log file</a:t>
            </a:r>
          </a:p>
        </p:txBody>
      </p:sp>
    </p:spTree>
    <p:extLst>
      <p:ext uri="{BB962C8B-B14F-4D97-AF65-F5344CB8AC3E}">
        <p14:creationId xmlns:p14="http://schemas.microsoft.com/office/powerpoint/2010/main" val="1009816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DBMS uses a log file to ensure ACID for transactions</a:t>
            </a:r>
          </a:p>
          <a:p>
            <a:pPr lvl="1"/>
            <a:r>
              <a:rPr lang="en-US" dirty="0"/>
              <a:t>Helps rolling back partially executed transactions</a:t>
            </a:r>
          </a:p>
          <a:p>
            <a:pPr lvl="1"/>
            <a:r>
              <a:rPr lang="en-US" dirty="0"/>
              <a:t>Helps recovery after crash</a:t>
            </a:r>
          </a:p>
          <a:p>
            <a:r>
              <a:rPr lang="en-US" dirty="0"/>
              <a:t>Before modifying any data, DBMS generates a log record</a:t>
            </a:r>
          </a:p>
          <a:p>
            <a:r>
              <a:rPr lang="en-US" dirty="0"/>
              <a:t>Before commit, DBMS flushes log records to disk to ensure durability</a:t>
            </a:r>
          </a:p>
          <a:p>
            <a:r>
              <a:rPr lang="en-US" dirty="0"/>
              <a:t>During recovery, records in the log file are “replayed” to put the system in the supposed state </a:t>
            </a:r>
          </a:p>
        </p:txBody>
      </p:sp>
    </p:spTree>
    <p:extLst>
      <p:ext uri="{BB962C8B-B14F-4D97-AF65-F5344CB8AC3E}">
        <p14:creationId xmlns:p14="http://schemas.microsoft.com/office/powerpoint/2010/main" val="168175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4"/>
            <a:ext cx="10515600" cy="51866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 access to data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How can DBMS guarantee that these “bad” scenarios will never happen?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38200" y="1315197"/>
          <a:ext cx="6893860" cy="3529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6930">
                  <a:extLst>
                    <a:ext uri="{9D8B030D-6E8A-4147-A177-3AD203B41FA5}">
                      <a16:colId xmlns:a16="http://schemas.microsoft.com/office/drawing/2014/main" val="4039304270"/>
                    </a:ext>
                  </a:extLst>
                </a:gridCol>
                <a:gridCol w="3446930">
                  <a:extLst>
                    <a:ext uri="{9D8B030D-6E8A-4147-A177-3AD203B41FA5}">
                      <a16:colId xmlns:a16="http://schemas.microsoft.com/office/drawing/2014/main" val="288363306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98100"/>
                  </a:ext>
                </a:extLst>
              </a:tr>
              <a:tr h="3072685">
                <a:tc>
                  <a:txBody>
                    <a:bodyPr/>
                    <a:lstStyle/>
                    <a:p>
                      <a:pPr lvl="1" eaLnBrk="1" hangingPunct="1">
                        <a:buFontTx/>
                        <a:buNone/>
                      </a:pPr>
                      <a:r>
                        <a:rPr lang="en-US" altLang="en-US" sz="2400" dirty="0"/>
                        <a:t>A = balance</a:t>
                      </a:r>
                    </a:p>
                    <a:p>
                      <a:pPr lvl="1" eaLnBrk="1" hangingPunct="1">
                        <a:buFontTx/>
                        <a:buNone/>
                      </a:pPr>
                      <a:r>
                        <a:rPr lang="en-US" altLang="en-US" sz="2400" dirty="0"/>
                        <a:t>A =</a:t>
                      </a:r>
                      <a:r>
                        <a:rPr lang="en-US" altLang="en-US" sz="2400" baseline="0" dirty="0"/>
                        <a:t> A - 10</a:t>
                      </a:r>
                      <a:endParaRPr lang="en-US" altLang="en-US" sz="2400" dirty="0"/>
                    </a:p>
                    <a:p>
                      <a:pPr lvl="1" eaLnBrk="1" hangingPunct="1">
                        <a:buFontTx/>
                        <a:buNone/>
                      </a:pPr>
                      <a:r>
                        <a:rPr lang="en-US" altLang="en-US" sz="2400" dirty="0"/>
                        <a:t>Give out $10</a:t>
                      </a:r>
                    </a:p>
                    <a:p>
                      <a:pPr lvl="1" eaLnBrk="1" hangingPunct="1">
                        <a:buFontTx/>
                        <a:buNone/>
                      </a:pPr>
                      <a:endParaRPr lang="en-US" altLang="en-US" sz="2400" dirty="0"/>
                    </a:p>
                    <a:p>
                      <a:pPr lvl="1" eaLnBrk="1" hangingPunct="1">
                        <a:buFontTx/>
                        <a:buNone/>
                      </a:pPr>
                      <a:endParaRPr lang="en-US" altLang="en-US" sz="2400" dirty="0"/>
                    </a:p>
                    <a:p>
                      <a:pPr lvl="1" eaLnBrk="1" hangingPunct="1">
                        <a:buFontTx/>
                        <a:buNone/>
                      </a:pPr>
                      <a:endParaRPr lang="en-US" altLang="en-US" sz="2400" dirty="0"/>
                    </a:p>
                    <a:p>
                      <a:pPr lvl="1" eaLnBrk="1" hangingPunct="1">
                        <a:buFontTx/>
                        <a:buNone/>
                      </a:pPr>
                      <a:endParaRPr lang="en-US" altLang="en-US" sz="2400" dirty="0"/>
                    </a:p>
                    <a:p>
                      <a:pPr lvl="1" eaLnBrk="1" hangingPunct="1">
                        <a:buFontTx/>
                        <a:buNone/>
                      </a:pPr>
                      <a:r>
                        <a:rPr lang="en-US" altLang="en-US" sz="2400" dirty="0"/>
                        <a:t>balance = 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eaLnBrk="1" hangingPunct="1">
                        <a:buFontTx/>
                        <a:buNone/>
                      </a:pPr>
                      <a:endParaRPr lang="en-US" altLang="en-US" sz="2400" dirty="0"/>
                    </a:p>
                    <a:p>
                      <a:pPr lvl="1" eaLnBrk="1" hangingPunct="1">
                        <a:buFontTx/>
                        <a:buNone/>
                      </a:pPr>
                      <a:endParaRPr lang="en-US" altLang="en-US" sz="2400" dirty="0"/>
                    </a:p>
                    <a:p>
                      <a:pPr lvl="1" eaLnBrk="1" hangingPunct="1">
                        <a:buFontTx/>
                        <a:buNone/>
                      </a:pPr>
                      <a:endParaRPr lang="en-US" altLang="en-US" sz="2400" dirty="0"/>
                    </a:p>
                    <a:p>
                      <a:pPr lvl="1" eaLnBrk="1" hangingPunct="1">
                        <a:buFontTx/>
                        <a:buNone/>
                      </a:pPr>
                      <a:r>
                        <a:rPr lang="en-US" altLang="en-US" sz="2400" dirty="0"/>
                        <a:t>B = balance</a:t>
                      </a:r>
                    </a:p>
                    <a:p>
                      <a:pPr lvl="1" eaLnBrk="1" hangingPunct="1">
                        <a:buFontTx/>
                        <a:buNone/>
                      </a:pPr>
                      <a:r>
                        <a:rPr lang="en-US" altLang="en-US" sz="2400" dirty="0"/>
                        <a:t>B =</a:t>
                      </a:r>
                      <a:r>
                        <a:rPr lang="en-US" altLang="en-US" sz="2400" baseline="0" dirty="0"/>
                        <a:t> B - 20</a:t>
                      </a:r>
                      <a:endParaRPr lang="en-US" altLang="en-US" sz="2400" dirty="0"/>
                    </a:p>
                    <a:p>
                      <a:pPr lvl="1" eaLnBrk="1" hangingPunct="1">
                        <a:buFontTx/>
                        <a:buNone/>
                      </a:pPr>
                      <a:r>
                        <a:rPr lang="en-US" altLang="en-US" sz="2400" dirty="0"/>
                        <a:t>Give out $20</a:t>
                      </a:r>
                    </a:p>
                    <a:p>
                      <a:pPr lvl="1" eaLnBrk="1" hangingPunct="1">
                        <a:buFontTx/>
                        <a:buNone/>
                      </a:pPr>
                      <a:r>
                        <a:rPr lang="en-US" altLang="en-US" sz="2400" dirty="0"/>
                        <a:t>balance = B</a:t>
                      </a:r>
                      <a:endParaRPr lang="en-US" altLang="en-US" sz="2400" dirty="0">
                        <a:ea typeface="ＭＳ Ｐゴシック" panose="020B060007020508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721138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8262769" y="1303618"/>
          <a:ext cx="1774116" cy="3529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4116">
                  <a:extLst>
                    <a:ext uri="{9D8B030D-6E8A-4147-A177-3AD203B41FA5}">
                      <a16:colId xmlns:a16="http://schemas.microsoft.com/office/drawing/2014/main" val="403930427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98100"/>
                  </a:ext>
                </a:extLst>
              </a:tr>
              <a:tr h="3072685">
                <a:tc>
                  <a:txBody>
                    <a:bodyPr/>
                    <a:lstStyle/>
                    <a:p>
                      <a:pPr lvl="1" eaLnBrk="1" hangingPunct="1">
                        <a:buFontTx/>
                        <a:buNone/>
                      </a:pPr>
                      <a:r>
                        <a:rPr lang="en-US" altLang="en-US" sz="2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72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37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" dirty="0"/>
              <a:t>A sequence of SQL statements that are executed as “one unit”</a:t>
            </a:r>
          </a:p>
          <a:p>
            <a:r>
              <a:rPr lang="en-US" dirty="0"/>
              <a:t>Two key commands related to transaction</a:t>
            </a:r>
          </a:p>
          <a:p>
            <a:pPr lvl="1"/>
            <a:r>
              <a:rPr lang="en-US" dirty="0"/>
              <a:t>After a sequence of SQL commands, user can issue either COMMIT or ROLLBACK</a:t>
            </a:r>
          </a:p>
          <a:p>
            <a:pPr lvl="1"/>
            <a:r>
              <a:rPr lang="en-US" b="1" dirty="0"/>
              <a:t>COMMIT</a:t>
            </a:r>
            <a:endParaRPr lang="en-US" dirty="0"/>
          </a:p>
          <a:p>
            <a:pPr lvl="2"/>
            <a:r>
              <a:rPr lang="en-US" dirty="0"/>
              <a:t>“I am done. Commit everything that I have done!”</a:t>
            </a:r>
          </a:p>
          <a:p>
            <a:pPr lvl="2"/>
            <a:r>
              <a:rPr lang="en-US" dirty="0"/>
              <a:t>All changes made by the transaction must be stored permanently</a:t>
            </a:r>
          </a:p>
          <a:p>
            <a:pPr lvl="1"/>
            <a:r>
              <a:rPr lang="en-US" b="1" dirty="0"/>
              <a:t>ROLLBACK</a:t>
            </a:r>
            <a:endParaRPr lang="en-US" dirty="0"/>
          </a:p>
          <a:p>
            <a:pPr lvl="2"/>
            <a:r>
              <a:rPr lang="en-US" dirty="0"/>
              <a:t>“I changed mind. Ignore what I just did!” </a:t>
            </a:r>
          </a:p>
          <a:p>
            <a:pPr lvl="2"/>
            <a:r>
              <a:rPr lang="en-US" dirty="0"/>
              <a:t>Undo all changes made by 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54426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3F7EF-2845-8E43-90E4-4C7D48AFB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F38A6-3C5E-B242-84B0-90A5E8991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SQL commands until COMMIT/ROLLBACK become one transaction.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93269F-1E95-3041-B048-34ABD9EACAC3}"/>
              </a:ext>
            </a:extLst>
          </p:cNvPr>
          <p:cNvGrpSpPr/>
          <p:nvPr/>
        </p:nvGrpSpPr>
        <p:grpSpPr>
          <a:xfrm>
            <a:off x="1931373" y="4172341"/>
            <a:ext cx="8034486" cy="906305"/>
            <a:chOff x="1945661" y="4800991"/>
            <a:chExt cx="8034486" cy="90630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E9AA192-B4D2-F04A-AE7E-00DCE5FF7C46}"/>
                </a:ext>
              </a:extLst>
            </p:cNvPr>
            <p:cNvCxnSpPr/>
            <p:nvPr/>
          </p:nvCxnSpPr>
          <p:spPr>
            <a:xfrm>
              <a:off x="1945661" y="4985657"/>
              <a:ext cx="733697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5FB3C67-8303-6445-9E12-16BC1C4E7F77}"/>
                </a:ext>
              </a:extLst>
            </p:cNvPr>
            <p:cNvCxnSpPr/>
            <p:nvPr/>
          </p:nvCxnSpPr>
          <p:spPr>
            <a:xfrm>
              <a:off x="2380129" y="4985657"/>
              <a:ext cx="0" cy="251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46D2DB0-3735-C948-ACB4-82DA92CFA874}"/>
                </a:ext>
              </a:extLst>
            </p:cNvPr>
            <p:cNvCxnSpPr/>
            <p:nvPr/>
          </p:nvCxnSpPr>
          <p:spPr>
            <a:xfrm>
              <a:off x="3372970" y="4985657"/>
              <a:ext cx="0" cy="251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CB1009D-CFB1-4949-86DF-CEA739D81514}"/>
                </a:ext>
              </a:extLst>
            </p:cNvPr>
            <p:cNvCxnSpPr/>
            <p:nvPr/>
          </p:nvCxnSpPr>
          <p:spPr>
            <a:xfrm>
              <a:off x="4264959" y="4985657"/>
              <a:ext cx="0" cy="251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3D0C8E5-8AB6-904E-A336-717E64615C62}"/>
                </a:ext>
              </a:extLst>
            </p:cNvPr>
            <p:cNvCxnSpPr/>
            <p:nvPr/>
          </p:nvCxnSpPr>
          <p:spPr>
            <a:xfrm>
              <a:off x="5257801" y="4985657"/>
              <a:ext cx="0" cy="251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8DF09CE-63FA-B344-B3EB-B8952FB96209}"/>
                </a:ext>
              </a:extLst>
            </p:cNvPr>
            <p:cNvCxnSpPr/>
            <p:nvPr/>
          </p:nvCxnSpPr>
          <p:spPr>
            <a:xfrm>
              <a:off x="6270813" y="4985657"/>
              <a:ext cx="0" cy="251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5ACCC1C-D26C-7A41-98B3-2C04474CA9C0}"/>
                </a:ext>
              </a:extLst>
            </p:cNvPr>
            <p:cNvCxnSpPr/>
            <p:nvPr/>
          </p:nvCxnSpPr>
          <p:spPr>
            <a:xfrm>
              <a:off x="7351060" y="4985657"/>
              <a:ext cx="0" cy="251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AD3BF04-5230-5147-BCFA-38434E7CBA86}"/>
                </a:ext>
              </a:extLst>
            </p:cNvPr>
            <p:cNvCxnSpPr/>
            <p:nvPr/>
          </p:nvCxnSpPr>
          <p:spPr>
            <a:xfrm>
              <a:off x="8404413" y="4985657"/>
              <a:ext cx="0" cy="251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1654509-7EEF-8149-B408-32B9D3AC1399}"/>
                </a:ext>
              </a:extLst>
            </p:cNvPr>
            <p:cNvSpPr txBox="1"/>
            <p:nvPr/>
          </p:nvSpPr>
          <p:spPr>
            <a:xfrm>
              <a:off x="9365876" y="4800991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127993-854D-CC42-A0B4-DB25F8D2A0A6}"/>
                </a:ext>
              </a:extLst>
            </p:cNvPr>
            <p:cNvSpPr txBox="1"/>
            <p:nvPr/>
          </p:nvSpPr>
          <p:spPr>
            <a:xfrm>
              <a:off x="2010335" y="5307186"/>
              <a:ext cx="69655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INSERT   DELETE   SELECT   COMMIT   DELETE   ROLLBACK   INSERT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0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0D4E-4312-B249-B736-2BB5D956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Property of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DB6C1-A487-4441-A21A-4115B66D1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" dirty="0"/>
              <a:t>DBMS guarantees </a:t>
            </a:r>
            <a:r>
              <a:rPr lang="en-US" altLang="ko" b="1" i="1" dirty="0"/>
              <a:t>ACID</a:t>
            </a:r>
            <a:r>
              <a:rPr lang="en-US" altLang="ko" dirty="0"/>
              <a:t> property on all transactions</a:t>
            </a:r>
          </a:p>
          <a:p>
            <a:pPr lvl="1"/>
            <a:r>
              <a:rPr lang="en-US" altLang="ko" u="sng" dirty="0"/>
              <a:t>A</a:t>
            </a:r>
            <a:r>
              <a:rPr lang="en-US" altLang="ko" dirty="0"/>
              <a:t>tomicity: “all or nothing”</a:t>
            </a:r>
          </a:p>
          <a:p>
            <a:pPr lvl="2"/>
            <a:r>
              <a:rPr lang="en-US" altLang="ko" dirty="0"/>
              <a:t>Either ALL OR NONE of the operations in a transaction is executed</a:t>
            </a:r>
          </a:p>
          <a:p>
            <a:pPr lvl="2"/>
            <a:r>
              <a:rPr lang="en-US" altLang="ko" dirty="0"/>
              <a:t>If system crashes in the middle of a transaction, all changes are “undone”</a:t>
            </a:r>
          </a:p>
          <a:p>
            <a:pPr lvl="1"/>
            <a:r>
              <a:rPr lang="en-US" altLang="ko" u="sng" dirty="0"/>
              <a:t>C</a:t>
            </a:r>
            <a:r>
              <a:rPr lang="en-US" altLang="ko" dirty="0"/>
              <a:t>onsistency</a:t>
            </a:r>
          </a:p>
          <a:p>
            <a:pPr lvl="2"/>
            <a:r>
              <a:rPr lang="en-US" altLang="ko" dirty="0"/>
              <a:t>If the database was in a “consistent” state before transaction, it is still in a consistent state after the transaction</a:t>
            </a:r>
          </a:p>
          <a:p>
            <a:pPr lvl="1"/>
            <a:r>
              <a:rPr lang="en-US" altLang="ko" u="sng" dirty="0"/>
              <a:t>I</a:t>
            </a:r>
            <a:r>
              <a:rPr lang="en-US" altLang="ko" dirty="0"/>
              <a:t>solation</a:t>
            </a:r>
          </a:p>
          <a:p>
            <a:pPr lvl="2"/>
            <a:r>
              <a:rPr lang="en-US" altLang="ko" dirty="0"/>
              <a:t>Even if multiple transactions run concurrently, the final result is the same as each transaction runs in isolation in a sequential order</a:t>
            </a:r>
          </a:p>
          <a:p>
            <a:pPr lvl="1"/>
            <a:r>
              <a:rPr lang="en-US" altLang="ko" u="sng" dirty="0"/>
              <a:t>D</a:t>
            </a:r>
            <a:r>
              <a:rPr lang="en-US" altLang="ko" dirty="0"/>
              <a:t>urability</a:t>
            </a:r>
          </a:p>
          <a:p>
            <a:pPr lvl="2"/>
            <a:r>
              <a:rPr lang="en-US" altLang="ko" dirty="0"/>
              <a:t>All changes made by “committed” transaction will remain even after system crash</a:t>
            </a:r>
            <a:endParaRPr lang="ko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1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Autocommit</a:t>
            </a:r>
            <a:r>
              <a:rPr lang="en-US" dirty="0"/>
              <a:t>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Sometimes, it is too inconvenient to declare transactions explicitly</a:t>
            </a:r>
          </a:p>
          <a:p>
            <a:r>
              <a:rPr lang="en-US" dirty="0" err="1"/>
              <a:t>Autocommit</a:t>
            </a:r>
            <a:r>
              <a:rPr lang="en-US" dirty="0"/>
              <a:t> mode</a:t>
            </a:r>
          </a:p>
          <a:p>
            <a:pPr lvl="1"/>
            <a:r>
              <a:rPr lang="en-US" dirty="0"/>
              <a:t>When ON: Every SQL statement automatically becomes one transaction</a:t>
            </a:r>
          </a:p>
          <a:p>
            <a:pPr lvl="1"/>
            <a:r>
              <a:rPr lang="en-US" dirty="0"/>
              <a:t>When OFF: As usual</a:t>
            </a:r>
          </a:p>
          <a:p>
            <a:pPr lvl="2"/>
            <a:r>
              <a:rPr lang="en-US" dirty="0"/>
              <a:t>All SQL commands through COMMIT/ROLLBACK become one transaction</a:t>
            </a:r>
          </a:p>
        </p:txBody>
      </p:sp>
    </p:spTree>
    <p:extLst>
      <p:ext uri="{BB962C8B-B14F-4D97-AF65-F5344CB8AC3E}">
        <p14:creationId xmlns:p14="http://schemas.microsoft.com/office/powerpoint/2010/main" val="423577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</a:t>
            </a:r>
            <a:r>
              <a:rPr lang="en-US" dirty="0" err="1"/>
              <a:t>Autocommit</a:t>
            </a:r>
            <a:r>
              <a:rPr lang="en-US" dirty="0"/>
              <a:t>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Oracle: SET AUTOCOMMIT ON/OFF (default is off)</a:t>
            </a:r>
          </a:p>
          <a:p>
            <a:r>
              <a:rPr lang="en-US" dirty="0"/>
              <a:t>MySQL: SET AUTOCOMMIT = {0|1} (default is on. </a:t>
            </a:r>
            <a:r>
              <a:rPr lang="en-US" dirty="0" err="1"/>
              <a:t>InnoDB</a:t>
            </a:r>
            <a:r>
              <a:rPr lang="en-US" dirty="0"/>
              <a:t> only)</a:t>
            </a:r>
          </a:p>
          <a:p>
            <a:r>
              <a:rPr lang="en-US" dirty="0"/>
              <a:t>MS SQL Server: SET IMPLICIT_TRANSACTIONS OFF/ON (default is off)</a:t>
            </a:r>
          </a:p>
          <a:p>
            <a:pPr lvl="1"/>
            <a:r>
              <a:rPr lang="en-US" dirty="0"/>
              <a:t>IMPLICIT_TRANSACTION ON means AUTOCOMMIT OFF</a:t>
            </a:r>
          </a:p>
          <a:p>
            <a:r>
              <a:rPr lang="en-US" dirty="0"/>
              <a:t>DB2: UPDATE COMMAND OPTIONS USING c ON/OFF (default is on)</a:t>
            </a:r>
          </a:p>
          <a:p>
            <a:r>
              <a:rPr lang="en-US" dirty="0"/>
              <a:t>In JDBC: </a:t>
            </a:r>
            <a:r>
              <a:rPr lang="en-US" dirty="0" err="1"/>
              <a:t>connection.setAutoCommit</a:t>
            </a:r>
            <a:r>
              <a:rPr lang="en-US" dirty="0"/>
              <a:t>(true/false) (default is on)</a:t>
            </a:r>
          </a:p>
          <a:p>
            <a:r>
              <a:rPr lang="en-US" dirty="0"/>
              <a:t>In Oracle, MySQL, and MS SQL Sever, “BEGIN TRANSACTION” command temporarily disables </a:t>
            </a:r>
            <a:r>
              <a:rPr lang="en-US" dirty="0" err="1"/>
              <a:t>autocommit</a:t>
            </a:r>
            <a:r>
              <a:rPr lang="en-US" dirty="0"/>
              <a:t> mode until COMMIT or ROLLBACK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85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Isolation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RDBMS guarantees ACID for transactions</a:t>
            </a:r>
          </a:p>
          <a:p>
            <a:r>
              <a:rPr lang="en-US" dirty="0"/>
              <a:t>Some applications may not need ACID and may want to allow minor “bad scenarios” to gain more “concurrency”</a:t>
            </a:r>
          </a:p>
          <a:p>
            <a:r>
              <a:rPr lang="en-US" dirty="0"/>
              <a:t>By specifying “SQL Isolation Level,” app developer can specify what type of “bad scenarios” can be allowed for their apps</a:t>
            </a:r>
          </a:p>
          <a:p>
            <a:pPr lvl="1"/>
            <a:r>
              <a:rPr lang="en-US" dirty="0"/>
              <a:t>Dirty read, non-repeatable read, and phantom</a:t>
            </a:r>
          </a:p>
        </p:txBody>
      </p:sp>
    </p:spTree>
    <p:extLst>
      <p:ext uri="{BB962C8B-B14F-4D97-AF65-F5344CB8AC3E}">
        <p14:creationId xmlns:p14="http://schemas.microsoft.com/office/powerpoint/2010/main" val="190108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5000</TotalTime>
  <Words>2163</Words>
  <Application>Microsoft Macintosh PowerPoint</Application>
  <PresentationFormat>Widescreen</PresentationFormat>
  <Paragraphs>389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Calibri</vt:lpstr>
      <vt:lpstr>Calibri Light</vt:lpstr>
      <vt:lpstr>Cambria Math</vt:lpstr>
      <vt:lpstr>Tahoma</vt:lpstr>
      <vt:lpstr>Office Theme</vt:lpstr>
      <vt:lpstr>CS143: Transactions</vt:lpstr>
      <vt:lpstr>Motivation (1)</vt:lpstr>
      <vt:lpstr>Motivation (2)</vt:lpstr>
      <vt:lpstr>Transaction</vt:lpstr>
      <vt:lpstr>Creating a Transaction</vt:lpstr>
      <vt:lpstr>ACID Property of Transaction</vt:lpstr>
      <vt:lpstr>Autocommit Mode</vt:lpstr>
      <vt:lpstr>Setting Autocommit Mode</vt:lpstr>
      <vt:lpstr>SQL Isolation Levels</vt:lpstr>
      <vt:lpstr>Dirty Read</vt:lpstr>
      <vt:lpstr>SQL Isolation Levels</vt:lpstr>
      <vt:lpstr>Non-repeatable Read</vt:lpstr>
      <vt:lpstr>SQL Isolation Levels</vt:lpstr>
      <vt:lpstr>Phantom</vt:lpstr>
      <vt:lpstr>Phantom</vt:lpstr>
      <vt:lpstr>SQL Isolation Levels</vt:lpstr>
      <vt:lpstr>Access Mode</vt:lpstr>
      <vt:lpstr>Declaring SQL Isolation Level</vt:lpstr>
      <vt:lpstr>Mixing Isolation Levels</vt:lpstr>
      <vt:lpstr>Guaranteeing ACID</vt:lpstr>
      <vt:lpstr>Rolling Back to Earlier State</vt:lpstr>
      <vt:lpstr>Partial Execution</vt:lpstr>
      <vt:lpstr>Logging: Intuition</vt:lpstr>
      <vt:lpstr>Logging Example</vt:lpstr>
      <vt:lpstr>Rules for Log-Based Recovery</vt:lpstr>
      <vt:lpstr>Example: Recovery</vt:lpstr>
      <vt:lpstr>Example: Recovery</vt:lpstr>
      <vt:lpstr>Example: Recovery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Joins</dc:title>
  <dc:creator>Junghoo Cho</dc:creator>
  <cp:lastModifiedBy>Junghoo Cho</cp:lastModifiedBy>
  <cp:revision>380</cp:revision>
  <dcterms:created xsi:type="dcterms:W3CDTF">2016-10-27T17:24:59Z</dcterms:created>
  <dcterms:modified xsi:type="dcterms:W3CDTF">2021-11-29T18:04:26Z</dcterms:modified>
</cp:coreProperties>
</file>