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57" r:id="rId4"/>
    <p:sldId id="315" r:id="rId5"/>
    <p:sldId id="310" r:id="rId6"/>
    <p:sldId id="313" r:id="rId7"/>
    <p:sldId id="314" r:id="rId8"/>
    <p:sldId id="311" r:id="rId9"/>
    <p:sldId id="312" r:id="rId10"/>
    <p:sldId id="269" r:id="rId11"/>
    <p:sldId id="274" r:id="rId12"/>
    <p:sldId id="273" r:id="rId13"/>
    <p:sldId id="318" r:id="rId14"/>
    <p:sldId id="320" r:id="rId15"/>
    <p:sldId id="259" r:id="rId16"/>
    <p:sldId id="276" r:id="rId17"/>
    <p:sldId id="284" r:id="rId18"/>
    <p:sldId id="285" r:id="rId19"/>
    <p:sldId id="316" r:id="rId20"/>
    <p:sldId id="281" r:id="rId21"/>
    <p:sldId id="319" r:id="rId22"/>
    <p:sldId id="275" r:id="rId23"/>
    <p:sldId id="288" r:id="rId24"/>
    <p:sldId id="28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A1454-5E77-7D4A-931D-B64B955BD625}" type="datetimeFigureOut">
              <a:rPr lang="en-US" smtClean="0"/>
              <a:t>1/6/20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DE972-05E2-4C4B-9C54-5637237CB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8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S: sentence</a:t>
            </a:r>
          </a:p>
          <a:p>
            <a:r>
              <a:rPr lang="en-US" dirty="0"/>
              <a:t>NP: noun phrase</a:t>
            </a:r>
          </a:p>
          <a:p>
            <a:r>
              <a:rPr lang="en-US" dirty="0"/>
              <a:t>VP: verb phrase</a:t>
            </a:r>
          </a:p>
          <a:p>
            <a:r>
              <a:rPr lang="en-US" dirty="0"/>
              <a:t>PP: prepositional phrase</a:t>
            </a:r>
          </a:p>
          <a:p>
            <a:r>
              <a:rPr lang="en-US" dirty="0" err="1"/>
              <a:t>Det</a:t>
            </a:r>
            <a:r>
              <a:rPr lang="en-US" dirty="0"/>
              <a:t>: determiner</a:t>
            </a:r>
          </a:p>
          <a:p>
            <a:r>
              <a:rPr lang="en-US" dirty="0"/>
              <a:t>N: noun</a:t>
            </a:r>
          </a:p>
          <a:p>
            <a:r>
              <a:rPr lang="en-US" dirty="0"/>
              <a:t>V: verb</a:t>
            </a:r>
          </a:p>
          <a:p>
            <a:r>
              <a:rPr lang="en-US" dirty="0"/>
              <a:t>P: preposition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02F5E-1A54-CC46-83BA-024417F87B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68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588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88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88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88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45C2427D-F272-AB41-BE7A-B7DB299F59C4}" type="slidenum">
              <a:rPr kumimoji="0" lang="en-US" altLang="en-US" sz="1300"/>
              <a:pPr>
                <a:spcBef>
                  <a:spcPct val="0"/>
                </a:spcBef>
              </a:pPr>
              <a:t>16</a:t>
            </a:fld>
            <a:endParaRPr kumimoji="0" lang="en-US" altLang="en-US" sz="13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405562" cy="3603625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2281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588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88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88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88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08AC7C58-F6E0-F145-990B-C6A1BE8B6422}" type="slidenum">
              <a:rPr kumimoji="0" lang="en-US" altLang="en-US" sz="1300"/>
              <a:pPr>
                <a:spcBef>
                  <a:spcPct val="0"/>
                </a:spcBef>
              </a:pPr>
              <a:t>20</a:t>
            </a:fld>
            <a:endParaRPr kumimoji="0" lang="en-US" altLang="en-US" sz="130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405562" cy="3603625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4439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588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88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88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88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08E02DFC-B5A9-1E41-BEE7-94FACA7E074D}" type="slidenum">
              <a:rPr kumimoji="0" lang="en-US" altLang="en-US" sz="1300"/>
              <a:pPr>
                <a:spcBef>
                  <a:spcPct val="0"/>
                </a:spcBef>
              </a:pPr>
              <a:t>24</a:t>
            </a:fld>
            <a:endParaRPr kumimoji="0" lang="en-US" altLang="en-US" sz="130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405562" cy="3603625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010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5FCF-8C26-D44A-9F45-761864C4C5F5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F917-FF3E-1148-BF7B-C30D48252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3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5FCF-8C26-D44A-9F45-761864C4C5F5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F917-FF3E-1148-BF7B-C30D48252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06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5FCF-8C26-D44A-9F45-761864C4C5F5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F917-FF3E-1148-BF7B-C30D48252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5FCF-8C26-D44A-9F45-761864C4C5F5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F917-FF3E-1148-BF7B-C30D48252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7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5FCF-8C26-D44A-9F45-761864C4C5F5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F917-FF3E-1148-BF7B-C30D48252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68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5FCF-8C26-D44A-9F45-761864C4C5F5}" type="datetimeFigureOut">
              <a:rPr lang="en-US" smtClean="0"/>
              <a:t>1/6/20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F917-FF3E-1148-BF7B-C30D48252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5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5FCF-8C26-D44A-9F45-761864C4C5F5}" type="datetimeFigureOut">
              <a:rPr lang="en-US" smtClean="0"/>
              <a:t>1/6/20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F917-FF3E-1148-BF7B-C30D48252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7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5FCF-8C26-D44A-9F45-761864C4C5F5}" type="datetimeFigureOut">
              <a:rPr lang="en-US" smtClean="0"/>
              <a:t>1/6/20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F917-FF3E-1148-BF7B-C30D48252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95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5FCF-8C26-D44A-9F45-761864C4C5F5}" type="datetimeFigureOut">
              <a:rPr lang="en-US" smtClean="0"/>
              <a:t>1/6/20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F917-FF3E-1148-BF7B-C30D48252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0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5FCF-8C26-D44A-9F45-761864C4C5F5}" type="datetimeFigureOut">
              <a:rPr lang="en-US" smtClean="0"/>
              <a:t>1/6/20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F917-FF3E-1148-BF7B-C30D48252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1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5FCF-8C26-D44A-9F45-761864C4C5F5}" type="datetimeFigureOut">
              <a:rPr lang="en-US" smtClean="0"/>
              <a:t>1/6/20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F917-FF3E-1148-BF7B-C30D48252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9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25FCF-8C26-D44A-9F45-761864C4C5F5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BF917-FF3E-1148-BF7B-C30D48252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ccr.sigcomm.org/online/files/p83-keshavA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exclusive.org/2017/11/read-a-paper.html" TargetMode="External"/><Relationship Id="rId2" Type="http://schemas.openxmlformats.org/officeDocument/2006/relationships/hyperlink" Target="http://oak.cs.ucla.edu/classes/cs249/notes/paper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39G2U6b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iazza.com/ucla/spring2019/cs24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ho@cs.ucla.edu" TargetMode="External"/><Relationship Id="rId2" Type="http://schemas.openxmlformats.org/officeDocument/2006/relationships/hyperlink" Target="http://oak.cs.ucla.edu/classes/cs249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43639"/>
            <a:ext cx="9671222" cy="2387600"/>
          </a:xfrm>
        </p:spPr>
        <p:txBody>
          <a:bodyPr>
            <a:normAutofit/>
          </a:bodyPr>
          <a:lstStyle/>
          <a:p>
            <a:r>
              <a:rPr lang="en-US" dirty="0"/>
              <a:t>CS249 Advanced Seminar:</a:t>
            </a:r>
            <a:br>
              <a:rPr lang="en-US" dirty="0"/>
            </a:br>
            <a:r>
              <a:rPr lang="en-US" dirty="0"/>
              <a:t>Learning From 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43154"/>
            <a:ext cx="9144000" cy="1291975"/>
          </a:xfrm>
        </p:spPr>
        <p:txBody>
          <a:bodyPr/>
          <a:lstStyle/>
          <a:p>
            <a:r>
              <a:rPr lang="en-US" dirty="0"/>
              <a:t>Professor Junghoo “John” Cho</a:t>
            </a:r>
          </a:p>
        </p:txBody>
      </p:sp>
    </p:spTree>
    <p:extLst>
      <p:ext uri="{BB962C8B-B14F-4D97-AF65-F5344CB8AC3E}">
        <p14:creationId xmlns:p14="http://schemas.microsoft.com/office/powerpoint/2010/main" val="489425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CS249 This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 and understand key papers in NLP</a:t>
            </a:r>
          </a:p>
          <a:p>
            <a:r>
              <a:rPr lang="en-US" dirty="0"/>
              <a:t>Give a lecture on a paper in the class</a:t>
            </a:r>
          </a:p>
          <a:p>
            <a:r>
              <a:rPr lang="en-US" dirty="0"/>
              <a:t>Do independent NLP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48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7482"/>
            <a:ext cx="10515600" cy="1325563"/>
          </a:xfrm>
        </p:spPr>
        <p:txBody>
          <a:bodyPr/>
          <a:lstStyle/>
          <a:p>
            <a:r>
              <a:rPr lang="en-US" dirty="0"/>
              <a:t>Course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Learn theory</a:t>
            </a:r>
          </a:p>
          <a:p>
            <a:pPr lvl="1"/>
            <a:r>
              <a:rPr lang="en-US" dirty="0"/>
              <a:t>Word embedding, language model, syntactic parsing, 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Learn how to read paper</a:t>
            </a:r>
          </a:p>
          <a:p>
            <a:pPr lvl="1"/>
            <a:r>
              <a:rPr lang="en-US" dirty="0"/>
              <a:t>“Reading papers” is what you do as a software engineer or research scientist</a:t>
            </a:r>
          </a:p>
          <a:p>
            <a:pPr lvl="1"/>
            <a:r>
              <a:rPr lang="en-US" dirty="0"/>
              <a:t>Reading papers is hard! Papers are written with “different” objectives than textbooks</a:t>
            </a:r>
          </a:p>
          <a:p>
            <a:pPr lvl="1"/>
            <a:r>
              <a:rPr lang="en-US" dirty="0"/>
              <a:t>It takes time and practice to learn ”reading papers”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Learn how to present</a:t>
            </a:r>
          </a:p>
          <a:p>
            <a:pPr lvl="1"/>
            <a:r>
              <a:rPr lang="en-US" dirty="0"/>
              <a:t>Give two-hour “lecture” on a paper</a:t>
            </a:r>
          </a:p>
          <a:p>
            <a:pPr lvl="1"/>
            <a:r>
              <a:rPr lang="en-US" dirty="0"/>
              <a:t>Give two presentations on your project (proposal and final report)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Learn how to do independent project</a:t>
            </a:r>
          </a:p>
          <a:p>
            <a:pPr lvl="1"/>
            <a:r>
              <a:rPr lang="en-US" dirty="0"/>
              <a:t>Do a mini “project” on the topic of your choice and come up with ideas on how to improve 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113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Workload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Paper reading and summary</a:t>
            </a:r>
          </a:p>
          <a:p>
            <a:pPr lvl="1"/>
            <a:r>
              <a:rPr lang="en-US" dirty="0"/>
              <a:t>Submit one-paragraph short summary for the paper covered in the lecture</a:t>
            </a:r>
          </a:p>
          <a:p>
            <a:pPr lvl="1"/>
            <a:r>
              <a:rPr lang="en-US" dirty="0"/>
              <a:t>2 papers per week</a:t>
            </a:r>
          </a:p>
          <a:p>
            <a:r>
              <a:rPr lang="en-US" dirty="0"/>
              <a:t>Paper presentation</a:t>
            </a:r>
          </a:p>
          <a:p>
            <a:pPr lvl="1"/>
            <a:r>
              <a:rPr lang="en-US" dirty="0"/>
              <a:t>There will be 9 paper/project groups</a:t>
            </a:r>
          </a:p>
          <a:p>
            <a:pPr lvl="1"/>
            <a:r>
              <a:rPr lang="en-US" dirty="0"/>
              <a:t>Every group has to present two-hour “lecture” on a paper (of their choice)</a:t>
            </a:r>
          </a:p>
          <a:p>
            <a:pPr lvl="1"/>
            <a:r>
              <a:rPr lang="en-US" dirty="0"/>
              <a:t>The lecture should cover the papers in as much detail as time allows</a:t>
            </a:r>
          </a:p>
          <a:p>
            <a:pPr lvl="1"/>
            <a:r>
              <a:rPr lang="en-US" dirty="0"/>
              <a:t>Expect at least 10 hours of work per paper</a:t>
            </a:r>
          </a:p>
          <a:p>
            <a:pPr lvl="1"/>
            <a:r>
              <a:rPr lang="en-US" dirty="0"/>
              <a:t>Class attendance is required unless exempted by the instructor</a:t>
            </a:r>
          </a:p>
          <a:p>
            <a:r>
              <a:rPr lang="en-US" dirty="0"/>
              <a:t>Project</a:t>
            </a:r>
          </a:p>
          <a:p>
            <a:pPr lvl="1"/>
            <a:r>
              <a:rPr lang="en-US" dirty="0"/>
              <a:t>Each group picks the topic, proposes it, performs experiments, and reports the results</a:t>
            </a:r>
          </a:p>
          <a:p>
            <a:pPr lvl="1"/>
            <a:r>
              <a:rPr lang="en-US" dirty="0"/>
              <a:t>Project is almost like a mini “research” project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35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C5D52-D69E-3C4D-9D2A-936CA272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This Class is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57CCF-0289-A44A-8D0C-CBF08C67A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graduate students with</a:t>
            </a:r>
          </a:p>
          <a:p>
            <a:pPr lvl="1"/>
            <a:r>
              <a:rPr lang="en-US" dirty="0"/>
              <a:t>Strong interest in NLP</a:t>
            </a:r>
          </a:p>
          <a:p>
            <a:pPr lvl="1"/>
            <a:r>
              <a:rPr lang="en-US" dirty="0"/>
              <a:t>Strong interest in research</a:t>
            </a:r>
          </a:p>
          <a:p>
            <a:pPr lvl="1"/>
            <a:r>
              <a:rPr lang="en-US" dirty="0"/>
              <a:t>Strong background in math</a:t>
            </a:r>
          </a:p>
          <a:p>
            <a:pPr lvl="1"/>
            <a:r>
              <a:rPr lang="en-US" dirty="0"/>
              <a:t>Independent, self-motivated learner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585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6D123-E66B-BF47-8770-CFE3876B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Take-Away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9CDA2-052B-074B-8D53-9159D6BFD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class will be very different from my other classes</a:t>
            </a:r>
          </a:p>
          <a:p>
            <a:pPr lvl="1"/>
            <a:r>
              <a:rPr lang="en-US" dirty="0"/>
              <a:t>Please don’t expect the same</a:t>
            </a:r>
          </a:p>
          <a:p>
            <a:r>
              <a:rPr lang="en-US" dirty="0"/>
              <a:t>I don’t teach. You learn yourself</a:t>
            </a:r>
          </a:p>
          <a:p>
            <a:pPr lvl="1"/>
            <a:r>
              <a:rPr lang="en-US" dirty="0"/>
              <a:t>I just provide the structure, so that you can learn yourself within the structure</a:t>
            </a:r>
          </a:p>
          <a:p>
            <a:r>
              <a:rPr lang="en-US" dirty="0"/>
              <a:t>The student response has been split in the past</a:t>
            </a:r>
          </a:p>
          <a:p>
            <a:pPr lvl="1"/>
            <a:r>
              <a:rPr lang="en-US" dirty="0"/>
              <a:t>Some students really appreciated it but many did not like it as well</a:t>
            </a:r>
          </a:p>
          <a:p>
            <a:pPr lvl="1"/>
            <a:r>
              <a:rPr lang="en-US" dirty="0"/>
              <a:t>“It was a great learning experience” vs “I did not learn much from the class”</a:t>
            </a:r>
          </a:p>
          <a:p>
            <a:r>
              <a:rPr lang="en-US" dirty="0"/>
              <a:t>If you do not spend the time and seek feedback, you won’t learn much</a:t>
            </a:r>
          </a:p>
        </p:txBody>
      </p:sp>
    </p:spTree>
    <p:extLst>
      <p:ext uri="{BB962C8B-B14F-4D97-AF65-F5344CB8AC3E}">
        <p14:creationId xmlns:p14="http://schemas.microsoft.com/office/powerpoint/2010/main" val="348802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>
                <a:ea typeface="ＭＳ Ｐゴシック" charset="-128"/>
              </a:rPr>
              <a:t>Solid understanding of core CS theory</a:t>
            </a:r>
          </a:p>
          <a:p>
            <a:r>
              <a:rPr lang="en-US" altLang="en-US" dirty="0">
                <a:ea typeface="ＭＳ Ｐゴシック" charset="-128"/>
              </a:rPr>
              <a:t>Competence in at least one programming language</a:t>
            </a:r>
          </a:p>
          <a:p>
            <a:r>
              <a:rPr lang="en-US" altLang="en-US" dirty="0">
                <a:ea typeface="ＭＳ Ｐゴシック" charset="-128"/>
              </a:rPr>
              <a:t>Basic linear algebra</a:t>
            </a:r>
          </a:p>
          <a:p>
            <a:r>
              <a:rPr lang="en-US" altLang="en-US" dirty="0">
                <a:ea typeface="ＭＳ Ｐゴシック" charset="-128"/>
              </a:rPr>
              <a:t>Basic probability and statistics </a:t>
            </a:r>
          </a:p>
          <a:p>
            <a:r>
              <a:rPr lang="en-US" altLang="en-US" dirty="0">
                <a:ea typeface="ＭＳ Ｐゴシック" charset="-128"/>
              </a:rPr>
              <a:t>Basic information theory, in particular, entropy and mutual information</a:t>
            </a:r>
          </a:p>
          <a:p>
            <a:r>
              <a:rPr lang="en-US" altLang="en-US" dirty="0">
                <a:ea typeface="ＭＳ Ｐゴシック" charset="-128"/>
              </a:rPr>
              <a:t>Calculus, in particular, partial derivatives and chain rules</a:t>
            </a:r>
          </a:p>
          <a:p>
            <a:r>
              <a:rPr lang="en-US" altLang="en-US" dirty="0">
                <a:ea typeface="ＭＳ Ｐゴシック" charset="-128"/>
              </a:rPr>
              <a:t>Basic optimization techniques, in particular, gradient-based optimization</a:t>
            </a:r>
          </a:p>
          <a:p>
            <a:r>
              <a:rPr lang="en-US" altLang="en-US" dirty="0">
                <a:ea typeface="ＭＳ Ｐゴシック" charset="-128"/>
              </a:rPr>
              <a:t>Basic machine learning</a:t>
            </a:r>
          </a:p>
          <a:p>
            <a:r>
              <a:rPr lang="en-US" altLang="en-US" b="1" i="1" dirty="0">
                <a:ea typeface="ＭＳ Ｐゴシック" charset="-128"/>
              </a:rPr>
              <a:t>Most papers are dense with math. Strong math background is mandatory</a:t>
            </a:r>
          </a:p>
        </p:txBody>
      </p:sp>
    </p:spTree>
    <p:extLst>
      <p:ext uri="{BB962C8B-B14F-4D97-AF65-F5344CB8AC3E}">
        <p14:creationId xmlns:p14="http://schemas.microsoft.com/office/powerpoint/2010/main" val="523579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CS246 by John Cho</a:t>
            </a:r>
          </a:p>
        </p:txBody>
      </p:sp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C6ADD5-BCCC-5647-A877-FFFFFB5C1E5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Paper Reading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dirty="0">
                <a:ea typeface="ＭＳ Ｐゴシック" charset="-128"/>
              </a:rPr>
              <a:t>Why: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ea typeface="ＭＳ Ｐゴシック" charset="-128"/>
              </a:rPr>
              <a:t>Something that you will do all the time as a software engineer or researcher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ea typeface="ＭＳ Ｐゴシック" charset="-128"/>
              </a:rPr>
              <a:t>Learn to be critical and communicate well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ea typeface="ＭＳ Ｐゴシック" charset="-128"/>
              </a:rPr>
              <a:t>Acquire knowledge to conduct research and/or project</a:t>
            </a:r>
          </a:p>
          <a:p>
            <a:pPr>
              <a:lnSpc>
                <a:spcPct val="80000"/>
              </a:lnSpc>
            </a:pPr>
            <a:r>
              <a:rPr lang="en-US" altLang="en-US" sz="2600" dirty="0">
                <a:ea typeface="ＭＳ Ｐゴシック" charset="-128"/>
              </a:rPr>
              <a:t>What: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ea typeface="ＭＳ Ｐゴシック" charset="-128"/>
              </a:rPr>
              <a:t>“Classic papers” in NLP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ea typeface="ＭＳ Ｐゴシック" charset="-128"/>
              </a:rPr>
              <a:t>One paper per lecture</a:t>
            </a:r>
          </a:p>
          <a:p>
            <a:pPr>
              <a:lnSpc>
                <a:spcPct val="80000"/>
              </a:lnSpc>
            </a:pPr>
            <a:r>
              <a:rPr lang="en-US" altLang="en-US" sz="3000" dirty="0">
                <a:ea typeface="ＭＳ Ｐゴシック" charset="-128"/>
              </a:rPr>
              <a:t>How: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ea typeface="ＭＳ Ｐゴシック" charset="-128"/>
              </a:rPr>
              <a:t>Read papers and write one-paragraph short summary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ea typeface="ＭＳ Ｐゴシック" charset="-128"/>
              </a:rPr>
              <a:t>Your goal is not to get every single detail, but to get a “big picture”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>
                <a:ea typeface="ＭＳ Ｐゴシック" charset="-128"/>
              </a:rPr>
              <a:t>Unless you are the presenter of the paper</a:t>
            </a:r>
          </a:p>
        </p:txBody>
      </p:sp>
    </p:spTree>
    <p:extLst>
      <p:ext uri="{BB962C8B-B14F-4D97-AF65-F5344CB8AC3E}">
        <p14:creationId xmlns:p14="http://schemas.microsoft.com/office/powerpoint/2010/main" val="502201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Read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Key: Understand the “big picture” first</a:t>
            </a:r>
          </a:p>
          <a:p>
            <a:pPr lvl="1"/>
            <a:r>
              <a:rPr lang="en-US" dirty="0"/>
              <a:t>Details are often VERY DIFFICULT to get</a:t>
            </a:r>
          </a:p>
          <a:p>
            <a:pPr lvl="1"/>
            <a:r>
              <a:rPr lang="en-US" dirty="0"/>
              <a:t>Try to understand the high-level idea first and go into the details only if needed</a:t>
            </a:r>
          </a:p>
          <a:p>
            <a:r>
              <a:rPr lang="en-US" dirty="0"/>
              <a:t>Understanding “big picture”</a:t>
            </a:r>
          </a:p>
          <a:p>
            <a:pPr lvl="1"/>
            <a:r>
              <a:rPr lang="en-US" altLang="en-US" sz="2200" dirty="0">
                <a:ea typeface="ＭＳ Ｐゴシック" charset="-128"/>
              </a:rPr>
              <a:t>What is the problem?</a:t>
            </a:r>
          </a:p>
          <a:p>
            <a:pPr lvl="1"/>
            <a:r>
              <a:rPr lang="en-US" altLang="en-US" sz="2200" dirty="0">
                <a:ea typeface="ＭＳ Ｐゴシック" charset="-128"/>
              </a:rPr>
              <a:t>Why is it important?</a:t>
            </a:r>
          </a:p>
          <a:p>
            <a:pPr lvl="1"/>
            <a:r>
              <a:rPr lang="en-US" altLang="en-US" sz="2200" dirty="0">
                <a:ea typeface="ＭＳ Ｐゴシック" charset="-128"/>
              </a:rPr>
              <a:t>Why is it difficult?</a:t>
            </a:r>
          </a:p>
          <a:p>
            <a:pPr lvl="1"/>
            <a:r>
              <a:rPr lang="en-US" altLang="en-US" sz="2200" dirty="0">
                <a:ea typeface="ＭＳ Ｐゴシック" charset="-128"/>
              </a:rPr>
              <a:t>What has this paper done?</a:t>
            </a:r>
          </a:p>
          <a:p>
            <a:pPr lvl="1"/>
            <a:r>
              <a:rPr lang="en-US" altLang="en-US" sz="2200" dirty="0">
                <a:ea typeface="ＭＳ Ｐゴシック" charset="-128"/>
              </a:rPr>
              <a:t>What others have done?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54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2400" dirty="0">
                <a:ea typeface="ＭＳ Ｐゴシック" charset="-128"/>
              </a:rPr>
              <a:t>Summary is required so that everyone reads assigned papers</a:t>
            </a:r>
          </a:p>
          <a:p>
            <a:pPr lvl="1"/>
            <a:r>
              <a:rPr lang="en-US" altLang="en-US" sz="2000" dirty="0">
                <a:ea typeface="ＭＳ Ｐゴシック" charset="-128"/>
              </a:rPr>
              <a:t>Without this, no one will read them</a:t>
            </a:r>
            <a:r>
              <a:rPr lang="mr-IN" altLang="en-US" sz="2000" dirty="0">
                <a:ea typeface="ＭＳ Ｐゴシック" charset="-128"/>
              </a:rPr>
              <a:t>…</a:t>
            </a:r>
            <a:endParaRPr lang="en-US" altLang="en-US" sz="2000" dirty="0">
              <a:ea typeface="ＭＳ Ｐゴシック" charset="-128"/>
            </a:endParaRPr>
          </a:p>
          <a:p>
            <a:r>
              <a:rPr lang="en-US" altLang="en-US" sz="2400" dirty="0">
                <a:ea typeface="ＭＳ Ｐゴシック" charset="-128"/>
              </a:rPr>
              <a:t>Required component: one paragraph summary in your own words</a:t>
            </a:r>
          </a:p>
          <a:p>
            <a:pPr lvl="1"/>
            <a:r>
              <a:rPr lang="en-US" altLang="en-US" sz="2000" dirty="0">
                <a:ea typeface="ＭＳ Ｐゴシック" charset="-128"/>
              </a:rPr>
              <a:t>“This paper discusses how to represent words in computers so that the semantic relationship between words are captured well in the representation…”</a:t>
            </a:r>
          </a:p>
          <a:p>
            <a:r>
              <a:rPr lang="en-US" altLang="en-US" sz="2400" dirty="0">
                <a:ea typeface="ＭＳ Ｐゴシック" charset="-128"/>
              </a:rPr>
              <a:t>Optional: questions, comments, as many as you want</a:t>
            </a:r>
          </a:p>
          <a:p>
            <a:pPr lvl="1"/>
            <a:r>
              <a:rPr lang="en-US" altLang="en-US" sz="2000" dirty="0">
                <a:ea typeface="ＭＳ Ｐゴシック" charset="-128"/>
              </a:rPr>
              <a:t>Why the authors assume that adjacent words are independent?</a:t>
            </a:r>
            <a:endParaRPr lang="en-US" altLang="en-US" dirty="0">
              <a:ea typeface="ＭＳ Ｐゴシック" charset="-128"/>
            </a:endParaRPr>
          </a:p>
          <a:p>
            <a:r>
              <a:rPr lang="en-US" altLang="en-US" sz="2400" dirty="0">
                <a:ea typeface="ＭＳ Ｐゴシック" charset="-128"/>
              </a:rPr>
              <a:t>Summaries are graded as “Excellent”, “Good”, or “Poor”</a:t>
            </a:r>
          </a:p>
          <a:p>
            <a:pPr lvl="1"/>
            <a:r>
              <a:rPr lang="en-US" altLang="en-US" sz="2000" b="1" i="1" dirty="0">
                <a:ea typeface="ＭＳ Ｐゴシック" charset="-128"/>
              </a:rPr>
              <a:t>Graded by the student(s) who present the paper in the class</a:t>
            </a:r>
          </a:p>
          <a:p>
            <a:pPr lvl="1"/>
            <a:r>
              <a:rPr lang="en-US" altLang="en-US" sz="2000" dirty="0">
                <a:ea typeface="ＭＳ Ｐゴシック" charset="-128"/>
              </a:rPr>
              <a:t>Most reviews will get “Good” unless it is written extremely poorly/well</a:t>
            </a:r>
          </a:p>
          <a:p>
            <a:pPr lvl="1"/>
            <a:r>
              <a:rPr lang="en-US" altLang="en-US" sz="2000" dirty="0">
                <a:ea typeface="ＭＳ Ｐゴシック" charset="-128"/>
              </a:rPr>
              <a:t>At most 10% will get “Excellent” and 10% “Poor”</a:t>
            </a:r>
          </a:p>
          <a:p>
            <a:r>
              <a:rPr lang="en-US" altLang="en-US" sz="2400" dirty="0">
                <a:ea typeface="ＭＳ Ｐゴシック" charset="-128"/>
              </a:rPr>
              <a:t>Expect at least 3 hours of reading and summary writing per week</a:t>
            </a:r>
          </a:p>
          <a:p>
            <a:r>
              <a:rPr lang="en-US" altLang="en-US" sz="2400" dirty="0">
                <a:ea typeface="ＭＳ Ｐゴシック" charset="-128"/>
              </a:rPr>
              <a:t>See “How to Read a Paper” by S. </a:t>
            </a:r>
            <a:r>
              <a:rPr lang="en-US" altLang="en-US" sz="2400" dirty="0" err="1">
                <a:ea typeface="ＭＳ Ｐゴシック" charset="-128"/>
              </a:rPr>
              <a:t>Keshav</a:t>
            </a:r>
            <a:r>
              <a:rPr lang="en-US" altLang="en-US" sz="2400" dirty="0">
                <a:ea typeface="ＭＳ Ｐゴシック" charset="-128"/>
              </a:rPr>
              <a:t> (</a:t>
            </a:r>
            <a:r>
              <a:rPr lang="en-US" altLang="en-US" sz="2400" dirty="0">
                <a:ea typeface="ＭＳ Ｐゴシック" charset="-128"/>
                <a:hlinkClick r:id="rId2"/>
              </a:rPr>
              <a:t>http://ccr.sigcomm.org/online/files/p83-keshavA.pdf</a:t>
            </a:r>
            <a:r>
              <a:rPr lang="en-US" altLang="en-US" sz="2400" dirty="0">
                <a:ea typeface="ＭＳ Ｐゴシック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57382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405BE-9DC1-C24E-908A-3223A1EA1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5A602-26EB-9F4D-8B9D-529935C22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Every group picks one paper and give “2-hour lecture”</a:t>
            </a:r>
          </a:p>
          <a:p>
            <a:pPr lvl="1"/>
            <a:r>
              <a:rPr lang="en-US" dirty="0"/>
              <a:t>Paper list:  </a:t>
            </a:r>
            <a:r>
              <a:rPr lang="en-US" dirty="0">
                <a:hlinkClick r:id="rId2"/>
              </a:rPr>
              <a:t>http://oak.cs.ucla.edu/classes/cs249/notes/papers.html</a:t>
            </a:r>
            <a:endParaRPr lang="en-US" dirty="0"/>
          </a:p>
          <a:p>
            <a:pPr lvl="1"/>
            <a:r>
              <a:rPr lang="en-US" dirty="0"/>
              <a:t>We have 9 two-hour lectures for paper presentations</a:t>
            </a:r>
          </a:p>
          <a:p>
            <a:pPr lvl="1"/>
            <a:r>
              <a:rPr lang="en-US" dirty="0"/>
              <a:t>The lecture should be clear and detailed (as much as time permits)</a:t>
            </a:r>
          </a:p>
          <a:p>
            <a:r>
              <a:rPr lang="en-US" dirty="0"/>
              <a:t>Understanding a paper in depth takes a </a:t>
            </a:r>
            <a:r>
              <a:rPr lang="en-US" b="1" i="1" dirty="0"/>
              <a:t>long</a:t>
            </a:r>
            <a:r>
              <a:rPr lang="en-US" dirty="0"/>
              <a:t> time</a:t>
            </a:r>
          </a:p>
          <a:p>
            <a:pPr lvl="1"/>
            <a:r>
              <a:rPr lang="en-US" dirty="0"/>
              <a:t>Budget enough time to read related papers as well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3"/>
              </a:rPr>
              <a:t>http://www.theexclusive.org/2017/11/read-a-paper.html</a:t>
            </a:r>
            <a:endParaRPr lang="en-US" dirty="0"/>
          </a:p>
          <a:p>
            <a:r>
              <a:rPr lang="en-US" dirty="0"/>
              <a:t>Preparing a clear explanation on a paper takes an </a:t>
            </a:r>
            <a:r>
              <a:rPr lang="en-US" b="1" i="1" dirty="0"/>
              <a:t>even longer</a:t>
            </a:r>
            <a:r>
              <a:rPr lang="en-US" dirty="0"/>
              <a:t> time</a:t>
            </a:r>
          </a:p>
          <a:p>
            <a:r>
              <a:rPr lang="en-US" dirty="0"/>
              <a:t>The presenting group is required to meet with me during my office hour for a brief review of the presentation</a:t>
            </a:r>
          </a:p>
          <a:p>
            <a:r>
              <a:rPr lang="en-US" dirty="0"/>
              <a:t>Each lecture will be voted by all students as “excellent”, “good”, and “poor”</a:t>
            </a:r>
          </a:p>
        </p:txBody>
      </p:sp>
    </p:spTree>
    <p:extLst>
      <p:ext uri="{BB962C8B-B14F-4D97-AF65-F5344CB8AC3E}">
        <p14:creationId xmlns:p14="http://schemas.microsoft.com/office/powerpoint/2010/main" val="1966547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Introduction</a:t>
            </a:r>
          </a:p>
          <a:p>
            <a:r>
              <a:rPr lang="en-US" altLang="en-US" dirty="0">
                <a:ea typeface="ＭＳ Ｐゴシック" charset="-128"/>
              </a:rPr>
              <a:t>Course overview</a:t>
            </a:r>
          </a:p>
          <a:p>
            <a:r>
              <a:rPr lang="en-US" altLang="en-US" dirty="0">
                <a:ea typeface="ＭＳ Ｐゴシック" charset="-128"/>
              </a:rPr>
              <a:t>Course logistics</a:t>
            </a:r>
          </a:p>
        </p:txBody>
      </p:sp>
    </p:spTree>
    <p:extLst>
      <p:ext uri="{BB962C8B-B14F-4D97-AF65-F5344CB8AC3E}">
        <p14:creationId xmlns:p14="http://schemas.microsoft.com/office/powerpoint/2010/main" val="1958205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CS246 by John Cho</a:t>
            </a:r>
          </a:p>
        </p:txBody>
      </p:sp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046CF2-C7CF-D74A-93E4-473EC976610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Class Project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2600" dirty="0">
                <a:ea typeface="ＭＳ Ｐゴシック" charset="-128"/>
              </a:rPr>
              <a:t>Evaluate the technique in a paper using a real system, and test potential ideas for improvement</a:t>
            </a:r>
          </a:p>
          <a:p>
            <a:pPr lvl="1"/>
            <a:r>
              <a:rPr lang="en-US" altLang="en-US" sz="2200" dirty="0">
                <a:ea typeface="ＭＳ Ｐゴシック" charset="-128"/>
              </a:rPr>
              <a:t>Given the time limit, your idea does not have to be fancy or completely novel, but it should be </a:t>
            </a:r>
            <a:r>
              <a:rPr lang="en-US" altLang="en-US" sz="2200" b="1" i="1" dirty="0">
                <a:ea typeface="ＭＳ Ｐゴシック" charset="-128"/>
              </a:rPr>
              <a:t>concrete</a:t>
            </a:r>
            <a:r>
              <a:rPr lang="en-US" altLang="en-US" sz="2200" dirty="0">
                <a:ea typeface="ＭＳ Ｐゴシック" charset="-128"/>
              </a:rPr>
              <a:t> and </a:t>
            </a:r>
            <a:r>
              <a:rPr lang="en-US" altLang="en-US" sz="2200" b="1" i="1" dirty="0">
                <a:ea typeface="ＭＳ Ｐゴシック" charset="-128"/>
              </a:rPr>
              <a:t>reasonable</a:t>
            </a:r>
          </a:p>
          <a:p>
            <a:r>
              <a:rPr lang="en-US" altLang="en-US" sz="2600" dirty="0">
                <a:ea typeface="ＭＳ Ｐゴシック" charset="-128"/>
              </a:rPr>
              <a:t>Project is done in the same group as paper presentation</a:t>
            </a:r>
          </a:p>
          <a:p>
            <a:r>
              <a:rPr lang="en-US" altLang="en-US" sz="2600" dirty="0">
                <a:ea typeface="ＭＳ Ｐゴシック" charset="-128"/>
              </a:rPr>
              <a:t>One-page project proposal is due by the end of the 5</a:t>
            </a:r>
            <a:r>
              <a:rPr lang="en-US" altLang="en-US" sz="2600" baseline="30000" dirty="0">
                <a:ea typeface="ＭＳ Ｐゴシック" charset="-128"/>
              </a:rPr>
              <a:t>th</a:t>
            </a:r>
            <a:r>
              <a:rPr lang="en-US" altLang="en-US" sz="2600" dirty="0">
                <a:ea typeface="ＭＳ Ｐゴシック" charset="-128"/>
              </a:rPr>
              <a:t> week</a:t>
            </a:r>
          </a:p>
          <a:p>
            <a:pPr lvl="1"/>
            <a:r>
              <a:rPr lang="en-US" altLang="en-US" sz="2200" dirty="0">
                <a:ea typeface="ＭＳ Ｐゴシック" charset="-128"/>
              </a:rPr>
              <a:t>Each group gives a 20-minute presentation during the 5</a:t>
            </a:r>
            <a:r>
              <a:rPr lang="en-US" altLang="en-US" sz="2200" baseline="30000" dirty="0">
                <a:ea typeface="ＭＳ Ｐゴシック" charset="-128"/>
              </a:rPr>
              <a:t>th</a:t>
            </a:r>
            <a:r>
              <a:rPr lang="en-US" altLang="en-US" sz="2200" dirty="0">
                <a:ea typeface="ＭＳ Ｐゴシック" charset="-128"/>
              </a:rPr>
              <a:t> week</a:t>
            </a:r>
          </a:p>
          <a:p>
            <a:r>
              <a:rPr lang="en-US" altLang="en-US" sz="2600" dirty="0">
                <a:ea typeface="ＭＳ Ｐゴシック" charset="-128"/>
              </a:rPr>
              <a:t>Final project report is due by the end of the 10</a:t>
            </a:r>
            <a:r>
              <a:rPr lang="en-US" altLang="en-US" sz="2600" baseline="30000" dirty="0">
                <a:ea typeface="ＭＳ Ｐゴシック" charset="-128"/>
              </a:rPr>
              <a:t>th</a:t>
            </a:r>
            <a:r>
              <a:rPr lang="en-US" altLang="en-US" sz="2600" dirty="0">
                <a:ea typeface="ＭＳ Ｐゴシック" charset="-128"/>
              </a:rPr>
              <a:t> week</a:t>
            </a:r>
          </a:p>
          <a:p>
            <a:pPr lvl="1"/>
            <a:r>
              <a:rPr lang="en-US" altLang="en-US" sz="2200" dirty="0">
                <a:ea typeface="ＭＳ Ｐゴシック" charset="-128"/>
              </a:rPr>
              <a:t>Each group gives a 20-minute final presentation during the 10</a:t>
            </a:r>
            <a:r>
              <a:rPr lang="en-US" altLang="en-US" sz="2200" baseline="30000" dirty="0">
                <a:ea typeface="ＭＳ Ｐゴシック" charset="-128"/>
              </a:rPr>
              <a:t>th</a:t>
            </a:r>
            <a:r>
              <a:rPr lang="en-US" altLang="en-US" sz="2200" dirty="0">
                <a:ea typeface="ＭＳ Ｐゴシック" charset="-128"/>
              </a:rPr>
              <a:t> week</a:t>
            </a:r>
          </a:p>
        </p:txBody>
      </p:sp>
    </p:spTree>
    <p:extLst>
      <p:ext uri="{BB962C8B-B14F-4D97-AF65-F5344CB8AC3E}">
        <p14:creationId xmlns:p14="http://schemas.microsoft.com/office/powerpoint/2010/main" val="1931959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714E7-08D5-8D4C-B524-CA473A518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Forming Your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4DE94-EFB3-CE46-A610-D2FA031D2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same group for paper presentation and independent project</a:t>
            </a:r>
          </a:p>
          <a:p>
            <a:pPr lvl="1"/>
            <a:r>
              <a:rPr lang="en-US" dirty="0"/>
              <a:t>Up to 5 students per group</a:t>
            </a:r>
          </a:p>
          <a:p>
            <a:r>
              <a:rPr lang="en-US" dirty="0"/>
              <a:t>Please, find partners and report your group info here:</a:t>
            </a:r>
          </a:p>
          <a:p>
            <a:pPr lvl="1"/>
            <a:r>
              <a:rPr lang="en-US" dirty="0">
                <a:hlinkClick r:id="rId2"/>
              </a:rPr>
              <a:t>https://bit.ly/39G2U6b</a:t>
            </a:r>
            <a:endParaRPr lang="en-US" dirty="0"/>
          </a:p>
          <a:p>
            <a:pPr lvl="1"/>
            <a:r>
              <a:rPr lang="en-US" dirty="0"/>
              <a:t>Due by this Sunday</a:t>
            </a:r>
          </a:p>
          <a:p>
            <a:r>
              <a:rPr lang="en-US" dirty="0"/>
              <a:t>Papers will be assigned to a group during the 2</a:t>
            </a:r>
            <a:r>
              <a:rPr lang="en-US" baseline="30000" dirty="0"/>
              <a:t>nd</a:t>
            </a:r>
            <a:r>
              <a:rPr lang="en-US" dirty="0"/>
              <a:t> week Monday class</a:t>
            </a:r>
          </a:p>
        </p:txBody>
      </p:sp>
    </p:spTree>
    <p:extLst>
      <p:ext uri="{BB962C8B-B14F-4D97-AF65-F5344CB8AC3E}">
        <p14:creationId xmlns:p14="http://schemas.microsoft.com/office/powerpoint/2010/main" val="3048838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10% Attendance</a:t>
            </a:r>
          </a:p>
          <a:p>
            <a:r>
              <a:rPr lang="en-US" dirty="0"/>
              <a:t>20% Paper summaries</a:t>
            </a:r>
          </a:p>
          <a:p>
            <a:r>
              <a:rPr lang="en-US" dirty="0"/>
              <a:t>20% Paper presentation</a:t>
            </a:r>
          </a:p>
          <a:p>
            <a:r>
              <a:rPr lang="en-US" dirty="0"/>
              <a:t>50% Project</a:t>
            </a:r>
          </a:p>
        </p:txBody>
      </p:sp>
    </p:spTree>
    <p:extLst>
      <p:ext uri="{BB962C8B-B14F-4D97-AF65-F5344CB8AC3E}">
        <p14:creationId xmlns:p14="http://schemas.microsoft.com/office/powerpoint/2010/main" val="11174982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required textbook, but optional references</a:t>
            </a:r>
          </a:p>
          <a:p>
            <a:pPr lvl="1"/>
            <a:r>
              <a:rPr lang="en-US" dirty="0"/>
              <a:t>“Foundations of Statistical Natural Language Processing” by Christopher D. Manning and </a:t>
            </a:r>
            <a:r>
              <a:rPr lang="en-US" dirty="0" err="1"/>
              <a:t>Hinrich</a:t>
            </a:r>
            <a:r>
              <a:rPr lang="en-US" dirty="0"/>
              <a:t> </a:t>
            </a:r>
            <a:r>
              <a:rPr lang="en-US" dirty="0" err="1"/>
              <a:t>Schutze</a:t>
            </a:r>
            <a:endParaRPr lang="en-US" dirty="0"/>
          </a:p>
          <a:p>
            <a:pPr lvl="1"/>
            <a:r>
              <a:rPr lang="en-US" dirty="0"/>
              <a:t>“Speech and Language Processing” by Daniel </a:t>
            </a:r>
            <a:r>
              <a:rPr lang="en-US" dirty="0" err="1"/>
              <a:t>Jurafsky</a:t>
            </a:r>
            <a:r>
              <a:rPr lang="en-US" dirty="0"/>
              <a:t> and James H. Martin</a:t>
            </a:r>
          </a:p>
          <a:p>
            <a:pPr lvl="1"/>
            <a:r>
              <a:rPr lang="en-US" dirty="0"/>
              <a:t>“Deep Learning” by Ian </a:t>
            </a:r>
            <a:r>
              <a:rPr lang="en-US" dirty="0" err="1"/>
              <a:t>Goodfellow</a:t>
            </a:r>
            <a:r>
              <a:rPr lang="en-US" dirty="0"/>
              <a:t>, </a:t>
            </a:r>
            <a:r>
              <a:rPr lang="en-US" dirty="0" err="1"/>
              <a:t>Yoshua</a:t>
            </a:r>
            <a:r>
              <a:rPr lang="en-US" dirty="0"/>
              <a:t> </a:t>
            </a:r>
            <a:r>
              <a:rPr lang="en-US" dirty="0" err="1"/>
              <a:t>Bengio</a:t>
            </a:r>
            <a:r>
              <a:rPr lang="en-US" dirty="0"/>
              <a:t>, and Aaron </a:t>
            </a:r>
            <a:r>
              <a:rPr lang="en-US" dirty="0" err="1"/>
              <a:t>Courville</a:t>
            </a:r>
            <a:endParaRPr lang="en-US" dirty="0"/>
          </a:p>
          <a:p>
            <a:pPr lvl="1"/>
            <a:r>
              <a:rPr lang="en-US" dirty="0"/>
              <a:t>“Natural Language Processing with Python: Analyzing Text with the Natural Language Toolkit” by Steven Bird, Ewan Klein, and Edward </a:t>
            </a:r>
            <a:r>
              <a:rPr lang="en-US" dirty="0" err="1"/>
              <a:t>Loper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07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CS246 by John Cho</a:t>
            </a:r>
          </a:p>
        </p:txBody>
      </p:sp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523971-CCFA-474A-A056-12CF71529EB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/>
          </a:p>
        </p:txBody>
      </p:sp>
      <p:sp>
        <p:nvSpPr>
          <p:cNvPr id="6451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Announcements</a:t>
            </a:r>
          </a:p>
        </p:txBody>
      </p:sp>
      <p:sp>
        <p:nvSpPr>
          <p:cNvPr id="64516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First paper summary is due before Wednesday lecture</a:t>
            </a:r>
          </a:p>
          <a:p>
            <a:pPr lvl="1"/>
            <a:r>
              <a:rPr lang="en-US" dirty="0" err="1"/>
              <a:t>Yoshua</a:t>
            </a:r>
            <a:r>
              <a:rPr lang="en-US" dirty="0"/>
              <a:t> </a:t>
            </a:r>
            <a:r>
              <a:rPr lang="en-US" dirty="0" err="1"/>
              <a:t>Bengio</a:t>
            </a:r>
            <a:r>
              <a:rPr lang="en-US" dirty="0"/>
              <a:t>, et al.: A Neural Probabilistic Language Model</a:t>
            </a:r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Please sign up for Piazza</a:t>
            </a:r>
          </a:p>
          <a:p>
            <a:pPr lvl="1"/>
            <a:r>
              <a:rPr lang="en-US" altLang="en-US" dirty="0">
                <a:ea typeface="ＭＳ Ｐゴシック" charset="-128"/>
                <a:hlinkClick r:id="rId3"/>
              </a:rPr>
              <a:t>http://</a:t>
            </a:r>
            <a:r>
              <a:rPr lang="en-US" dirty="0">
                <a:hlinkClick r:id="rId3"/>
              </a:rPr>
              <a:t>piazza.com/ucla/winter2020/cs249</a:t>
            </a:r>
            <a:endParaRPr lang="en-US" dirty="0"/>
          </a:p>
          <a:p>
            <a:pPr lvl="1"/>
            <a:r>
              <a:rPr lang="en-US" dirty="0"/>
              <a:t>Piazza will be used for online discussion and general class-related questions</a:t>
            </a:r>
          </a:p>
          <a:p>
            <a:r>
              <a:rPr lang="en-US"/>
              <a:t>Any questions?</a:t>
            </a:r>
            <a:endParaRPr lang="en-US" dirty="0"/>
          </a:p>
          <a:p>
            <a:pPr marL="457200" lvl="1" indent="0">
              <a:buNone/>
            </a:pPr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346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CS246: Learning From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>
                <a:ea typeface="ＭＳ Ｐゴシック" charset="-128"/>
              </a:rPr>
              <a:t>Time: MW 2:00 --3:50 </a:t>
            </a:r>
            <a:r>
              <a:rPr lang="en-US" altLang="en-US" sz="2600" dirty="0">
                <a:ea typeface="Gulim" charset="-127"/>
              </a:rPr>
              <a:t>a</a:t>
            </a:r>
            <a:r>
              <a:rPr lang="en-US" altLang="en-US" sz="2600" dirty="0">
                <a:ea typeface="ＭＳ Ｐゴシック" charset="-128"/>
              </a:rPr>
              <a:t>m</a:t>
            </a:r>
          </a:p>
          <a:p>
            <a:r>
              <a:rPr lang="en-US" altLang="en-US" sz="2600" dirty="0">
                <a:ea typeface="ＭＳ Ｐゴシック" charset="-128"/>
              </a:rPr>
              <a:t>Location: Boelter Hall 5422</a:t>
            </a:r>
          </a:p>
          <a:p>
            <a:r>
              <a:rPr lang="en-US" altLang="en-US" sz="2600" dirty="0">
                <a:ea typeface="ＭＳ Ｐゴシック" charset="-128"/>
              </a:rPr>
              <a:t>Homepage: </a:t>
            </a:r>
            <a:r>
              <a:rPr lang="en-US" altLang="en-US" sz="2600" dirty="0">
                <a:ea typeface="ＭＳ Ｐゴシック" charset="-128"/>
                <a:hlinkClick r:id="rId2"/>
              </a:rPr>
              <a:t>http://oak.cs.ucla.edu/classes/cs249/</a:t>
            </a:r>
            <a:endParaRPr lang="en-US" altLang="en-US" sz="2600" dirty="0">
              <a:ea typeface="ＭＳ Ｐゴシック" charset="-128"/>
            </a:endParaRPr>
          </a:p>
          <a:p>
            <a:r>
              <a:rPr lang="en-US" altLang="en-US" sz="2600" dirty="0">
                <a:ea typeface="ＭＳ Ｐゴシック" charset="-128"/>
              </a:rPr>
              <a:t>Instructor: Junghoo </a:t>
            </a:r>
            <a:r>
              <a:rPr lang="ja-JP" altLang="en-US" sz="2600">
                <a:ea typeface="ＭＳ Ｐゴシック" charset="-128"/>
              </a:rPr>
              <a:t>“</a:t>
            </a:r>
            <a:r>
              <a:rPr lang="en-US" altLang="ja-JP" sz="2600" dirty="0">
                <a:ea typeface="ＭＳ Ｐゴシック" charset="-128"/>
              </a:rPr>
              <a:t>John</a:t>
            </a:r>
            <a:r>
              <a:rPr lang="ja-JP" altLang="en-US" sz="2600">
                <a:ea typeface="ＭＳ Ｐゴシック" charset="-128"/>
              </a:rPr>
              <a:t>”</a:t>
            </a:r>
            <a:r>
              <a:rPr lang="en-US" altLang="ja-JP" sz="2600" dirty="0">
                <a:ea typeface="ＭＳ Ｐゴシック" charset="-128"/>
              </a:rPr>
              <a:t> Cho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Office: 3531H Boelter Hall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Email: </a:t>
            </a:r>
            <a:r>
              <a:rPr lang="en-US" altLang="en-US" dirty="0">
                <a:ea typeface="ＭＳ Ｐゴシック" charset="-128"/>
                <a:hlinkClick r:id="rId3"/>
              </a:rPr>
              <a:t>cho@cs.ucla.edu</a:t>
            </a:r>
            <a:endParaRPr lang="en-US" altLang="en-US" dirty="0">
              <a:ea typeface="ＭＳ Ｐゴシック" charset="-128"/>
            </a:endParaRPr>
          </a:p>
          <a:p>
            <a:pPr lvl="1"/>
            <a:r>
              <a:rPr lang="en-US" altLang="en-US" dirty="0">
                <a:ea typeface="ＭＳ Ｐゴシック" charset="-128"/>
              </a:rPr>
              <a:t>Office hour: Tue 2:30 – 3:30pm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Research area: search engine, web and text mining, natural language processing </a:t>
            </a:r>
            <a:endParaRPr lang="en-US" altLang="en-US" sz="2600" dirty="0">
              <a:ea typeface="ＭＳ Ｐゴシック" charset="-128"/>
            </a:endParaRPr>
          </a:p>
          <a:p>
            <a:endParaRPr lang="en-US" altLang="en-US" sz="26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4985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5C87C-F8B8-9340-A802-7113ADE9B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0587E-E5BB-2742-A94C-78F57D47B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make computers “understand” and “do something with” text?</a:t>
            </a:r>
          </a:p>
          <a:p>
            <a:r>
              <a:rPr lang="en-US" dirty="0"/>
              <a:t>Natural Language Processing (NLP)</a:t>
            </a:r>
          </a:p>
          <a:p>
            <a:pPr lvl="1"/>
            <a:r>
              <a:rPr lang="en-US" dirty="0"/>
              <a:t>A long history of research</a:t>
            </a:r>
          </a:p>
          <a:p>
            <a:pPr lvl="1"/>
            <a:r>
              <a:rPr lang="en-US" dirty="0"/>
              <a:t>Often divided into smaller subtasks as part of an “NLP pipeline”</a:t>
            </a:r>
          </a:p>
        </p:txBody>
      </p:sp>
    </p:spTree>
    <p:extLst>
      <p:ext uri="{BB962C8B-B14F-4D97-AF65-F5344CB8AC3E}">
        <p14:creationId xmlns:p14="http://schemas.microsoft.com/office/powerpoint/2010/main" val="324809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4315215" y="1283934"/>
            <a:ext cx="7661755" cy="2589905"/>
            <a:chOff x="4315215" y="1283934"/>
            <a:chExt cx="7661755" cy="2589905"/>
          </a:xfrm>
        </p:grpSpPr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15215" y="1283934"/>
              <a:ext cx="2172045" cy="2543706"/>
            </a:xfrm>
            <a:prstGeom prst="rect">
              <a:avLst/>
            </a:prstGeom>
          </p:spPr>
        </p:pic>
        <p:sp>
          <p:nvSpPr>
            <p:cNvPr id="54" name="Content Placeholder 2"/>
            <p:cNvSpPr txBox="1">
              <a:spLocks/>
            </p:cNvSpPr>
            <p:nvPr/>
          </p:nvSpPr>
          <p:spPr>
            <a:xfrm>
              <a:off x="7582107" y="3331219"/>
              <a:ext cx="3438269" cy="54262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de-DE" sz="3000" dirty="0" err="1">
                  <a:solidFill>
                    <a:srgbClr val="00B050"/>
                  </a:solidFill>
                </a:rPr>
                <a:t>Semantic</a:t>
              </a:r>
              <a:r>
                <a:rPr lang="de-DE" sz="3000" dirty="0">
                  <a:solidFill>
                    <a:srgbClr val="00B050"/>
                  </a:solidFill>
                </a:rPr>
                <a:t> </a:t>
              </a:r>
              <a:r>
                <a:rPr lang="de-DE" sz="3000" dirty="0" err="1">
                  <a:solidFill>
                    <a:srgbClr val="00B050"/>
                  </a:solidFill>
                </a:rPr>
                <a:t>analysis</a:t>
              </a:r>
              <a:endParaRPr lang="de-DE" sz="3000" dirty="0">
                <a:solidFill>
                  <a:srgbClr val="00B050"/>
                </a:solidFill>
              </a:endParaRPr>
            </a:p>
            <a:p>
              <a:pPr marL="0" indent="0">
                <a:buNone/>
              </a:pPr>
              <a:endParaRPr lang="en-US" sz="3000" dirty="0">
                <a:solidFill>
                  <a:srgbClr val="00B050"/>
                </a:solidFill>
              </a:endParaRPr>
            </a:p>
          </p:txBody>
        </p:sp>
        <p:sp>
          <p:nvSpPr>
            <p:cNvPr id="55" name="Content Placeholder 2"/>
            <p:cNvSpPr txBox="1">
              <a:spLocks/>
            </p:cNvSpPr>
            <p:nvPr/>
          </p:nvSpPr>
          <p:spPr>
            <a:xfrm>
              <a:off x="6634973" y="2778281"/>
              <a:ext cx="5341997" cy="519716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>
                  <a:solidFill>
                    <a:srgbClr val="00B050"/>
                  </a:solidFill>
                </a:rPr>
                <a:t>Girl(a), Dog(b), Park</a:t>
              </a:r>
              <a:r>
                <a:rPr lang="de-DE" dirty="0">
                  <a:solidFill>
                    <a:srgbClr val="00B050"/>
                  </a:solidFill>
                </a:rPr>
                <a:t>(c), </a:t>
              </a:r>
              <a:r>
                <a:rPr lang="de-DE" dirty="0" err="1">
                  <a:solidFill>
                    <a:srgbClr val="00B050"/>
                  </a:solidFill>
                </a:rPr>
                <a:t>Saw</a:t>
              </a:r>
              <a:r>
                <a:rPr lang="de-DE" dirty="0">
                  <a:solidFill>
                    <a:srgbClr val="00B050"/>
                  </a:solidFill>
                </a:rPr>
                <a:t>(a, b, c)</a:t>
              </a:r>
            </a:p>
            <a:p>
              <a:pPr marL="0" indent="0">
                <a:buNone/>
              </a:pPr>
              <a:endParaRPr lang="en-US" dirty="0">
                <a:solidFill>
                  <a:srgbClr val="00B05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NLP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503" y="5495583"/>
            <a:ext cx="6662351" cy="5592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  A     girl   saw  the    dog  in  the   park.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94503" y="4716560"/>
            <a:ext cx="11808941" cy="779023"/>
            <a:chOff x="294503" y="4716560"/>
            <a:chExt cx="11808941" cy="779023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294503" y="4716560"/>
              <a:ext cx="11808941" cy="55922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/>
                <a:buNone/>
              </a:pPr>
              <a:r>
                <a:rPr lang="en-US" sz="3200" dirty="0" err="1">
                  <a:solidFill>
                    <a:schemeClr val="accent5">
                      <a:lumMod val="75000"/>
                    </a:schemeClr>
                  </a:solidFill>
                </a:rPr>
                <a:t>Det</a:t>
              </a:r>
              <a:r>
                <a:rPr lang="en-US" sz="3200" dirty="0">
                  <a:solidFill>
                    <a:schemeClr val="accent5">
                      <a:lumMod val="75000"/>
                    </a:schemeClr>
                  </a:solidFill>
                </a:rPr>
                <a:t>     N        V    </a:t>
              </a:r>
              <a:r>
                <a:rPr lang="en-US" sz="3200" dirty="0" err="1">
                  <a:solidFill>
                    <a:schemeClr val="accent5">
                      <a:lumMod val="75000"/>
                    </a:schemeClr>
                  </a:solidFill>
                </a:rPr>
                <a:t>Det</a:t>
              </a:r>
              <a:r>
                <a:rPr lang="en-US" sz="3200" dirty="0">
                  <a:solidFill>
                    <a:schemeClr val="accent5">
                      <a:lumMod val="75000"/>
                    </a:schemeClr>
                  </a:solidFill>
                </a:rPr>
                <a:t>   N    P   </a:t>
              </a:r>
              <a:r>
                <a:rPr lang="en-US" sz="3200" dirty="0" err="1">
                  <a:solidFill>
                    <a:schemeClr val="accent5">
                      <a:lumMod val="75000"/>
                    </a:schemeClr>
                  </a:solidFill>
                </a:rPr>
                <a:t>Det</a:t>
              </a:r>
              <a:r>
                <a:rPr lang="en-US" sz="3200" dirty="0">
                  <a:solidFill>
                    <a:schemeClr val="accent5">
                      <a:lumMod val="75000"/>
                    </a:schemeClr>
                  </a:solidFill>
                </a:rPr>
                <a:t>     N     Lexical analysis (POS tagging)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710119" y="5252936"/>
              <a:ext cx="0" cy="24264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542141" y="5252935"/>
              <a:ext cx="0" cy="24264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543038" y="5252934"/>
              <a:ext cx="0" cy="24264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263849" y="5252934"/>
              <a:ext cx="0" cy="24264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021730" y="5252934"/>
              <a:ext cx="0" cy="24264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656044" y="5243764"/>
              <a:ext cx="0" cy="24264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278001" y="5243763"/>
              <a:ext cx="0" cy="24264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198973" y="5243762"/>
              <a:ext cx="0" cy="24264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6730445" y="1156114"/>
            <a:ext cx="4956461" cy="1519176"/>
            <a:chOff x="6761448" y="1485156"/>
            <a:chExt cx="4956461" cy="1519176"/>
          </a:xfrm>
        </p:grpSpPr>
        <p:sp>
          <p:nvSpPr>
            <p:cNvPr id="57" name="Content Placeholder 2"/>
            <p:cNvSpPr txBox="1">
              <a:spLocks/>
            </p:cNvSpPr>
            <p:nvPr/>
          </p:nvSpPr>
          <p:spPr>
            <a:xfrm>
              <a:off x="6761449" y="2030057"/>
              <a:ext cx="4956460" cy="97427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/>
                <a:buNone/>
              </a:pPr>
              <a:r>
                <a:rPr lang="en-US" sz="3200" dirty="0">
                  <a:solidFill>
                    <a:srgbClr val="7030A0"/>
                  </a:solidFill>
                </a:rPr>
                <a:t>Recognizing textual entailment </a:t>
              </a:r>
              <a:br>
                <a:rPr lang="en-US" sz="3200" dirty="0">
                  <a:solidFill>
                    <a:srgbClr val="7030A0"/>
                  </a:solidFill>
                </a:rPr>
              </a:br>
              <a:r>
                <a:rPr lang="en-US" sz="3200" dirty="0">
                  <a:solidFill>
                    <a:srgbClr val="7030A0"/>
                  </a:solidFill>
                </a:rPr>
                <a:t>(Inference)</a:t>
              </a:r>
            </a:p>
          </p:txBody>
        </p:sp>
        <p:sp>
          <p:nvSpPr>
            <p:cNvPr id="58" name="Content Placeholder 2"/>
            <p:cNvSpPr txBox="1">
              <a:spLocks/>
            </p:cNvSpPr>
            <p:nvPr/>
          </p:nvSpPr>
          <p:spPr>
            <a:xfrm>
              <a:off x="6761448" y="1485156"/>
              <a:ext cx="4956460" cy="519716"/>
            </a:xfrm>
            <a:prstGeom prst="rect">
              <a:avLst/>
            </a:prstGeom>
            <a:ln w="19050">
              <a:solidFill>
                <a:srgbClr val="7030A0"/>
              </a:solidFill>
            </a:ln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de-DE" dirty="0" err="1">
                  <a:solidFill>
                    <a:srgbClr val="7030A0"/>
                  </a:solidFill>
                </a:rPr>
                <a:t>Saw</a:t>
              </a:r>
              <a:r>
                <a:rPr lang="de-DE" dirty="0">
                  <a:solidFill>
                    <a:srgbClr val="7030A0"/>
                  </a:solidFill>
                </a:rPr>
                <a:t>(a, _, _) =&gt; ¬ Blind(a)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74159" y="1975489"/>
            <a:ext cx="10796915" cy="2768510"/>
            <a:chOff x="774159" y="1975489"/>
            <a:chExt cx="10796915" cy="2768510"/>
          </a:xfrm>
        </p:grpSpPr>
        <p:grpSp>
          <p:nvGrpSpPr>
            <p:cNvPr id="51" name="Group 50"/>
            <p:cNvGrpSpPr/>
            <p:nvPr/>
          </p:nvGrpSpPr>
          <p:grpSpPr>
            <a:xfrm>
              <a:off x="774159" y="1975489"/>
              <a:ext cx="10796915" cy="2768510"/>
              <a:chOff x="774159" y="1975489"/>
              <a:chExt cx="10796915" cy="2768510"/>
            </a:xfrm>
          </p:grpSpPr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838200" y="3937537"/>
                <a:ext cx="6662351" cy="55922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/>
                  <a:buNone/>
                </a:pPr>
                <a:r>
                  <a:rPr lang="en-US" sz="3200" dirty="0">
                    <a:solidFill>
                      <a:srgbClr val="FF0000"/>
                    </a:solidFill>
                  </a:rPr>
                  <a:t>NP                      NP                  NP</a:t>
                </a:r>
              </a:p>
            </p:txBody>
          </p:sp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5022415" y="3269842"/>
                <a:ext cx="652849" cy="55922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/>
                  <a:buNone/>
                </a:pPr>
                <a:r>
                  <a:rPr lang="en-US" sz="3200" dirty="0">
                    <a:solidFill>
                      <a:srgbClr val="FF0000"/>
                    </a:solidFill>
                  </a:rPr>
                  <a:t>PP</a:t>
                </a:r>
              </a:p>
            </p:txBody>
          </p:sp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2369846" y="1975489"/>
                <a:ext cx="346384" cy="55922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/>
                  <a:buNone/>
                </a:pPr>
                <a:r>
                  <a:rPr lang="en-US" sz="3200">
                    <a:solidFill>
                      <a:srgbClr val="FF0000"/>
                    </a:solidFill>
                  </a:rPr>
                  <a:t>S</a:t>
                </a:r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3744194" y="2618944"/>
                <a:ext cx="652849" cy="55922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/>
                  <a:buNone/>
                </a:pPr>
                <a:r>
                  <a:rPr lang="en-US" sz="3200" dirty="0">
                    <a:solidFill>
                      <a:srgbClr val="FF0000"/>
                    </a:solidFill>
                  </a:rPr>
                  <a:t>VP</a:t>
                </a: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flipH="1">
                <a:off x="774159" y="4496766"/>
                <a:ext cx="128081" cy="247233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3373197" y="4455515"/>
                <a:ext cx="128081" cy="247233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5491449" y="4462421"/>
                <a:ext cx="128081" cy="247233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endCxn id="5" idx="0"/>
              </p:cNvCxnSpPr>
              <p:nvPr/>
            </p:nvCxnSpPr>
            <p:spPr>
              <a:xfrm>
                <a:off x="5972236" y="4468331"/>
                <a:ext cx="226738" cy="24822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811959" y="4461425"/>
                <a:ext cx="226738" cy="24822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314641" y="4475643"/>
                <a:ext cx="226738" cy="24822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4656046" y="3711811"/>
                <a:ext cx="490311" cy="1012061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487188" y="3731555"/>
                <a:ext cx="168088" cy="24822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257499" y="3004332"/>
                <a:ext cx="821854" cy="321892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2792085" y="2345742"/>
                <a:ext cx="922954" cy="38004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1210962" y="2397372"/>
                <a:ext cx="1083102" cy="1458297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3444610" y="3750122"/>
                <a:ext cx="110826" cy="21821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H="1">
                <a:off x="2634889" y="3731555"/>
                <a:ext cx="427627" cy="1012444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Content Placeholder 2"/>
              <p:cNvSpPr txBox="1">
                <a:spLocks/>
              </p:cNvSpPr>
              <p:nvPr/>
            </p:nvSpPr>
            <p:spPr>
              <a:xfrm>
                <a:off x="6731344" y="3968336"/>
                <a:ext cx="4839730" cy="55922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/>
                  <a:buNone/>
                </a:pPr>
                <a:r>
                  <a:rPr lang="en-US" sz="3200">
                    <a:solidFill>
                      <a:srgbClr val="FF0000"/>
                    </a:solidFill>
                  </a:rPr>
                  <a:t>Syntactic analysis (parsing)</a:t>
                </a:r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63" name="Content Placeholder 2"/>
            <p:cNvSpPr txBox="1">
              <a:spLocks/>
            </p:cNvSpPr>
            <p:nvPr/>
          </p:nvSpPr>
          <p:spPr>
            <a:xfrm>
              <a:off x="2960277" y="3289590"/>
              <a:ext cx="652849" cy="55922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/>
                <a:buNone/>
              </a:pPr>
              <a:r>
                <a:rPr lang="en-US" sz="3200">
                  <a:solidFill>
                    <a:srgbClr val="FF0000"/>
                  </a:solidFill>
                </a:rPr>
                <a:t>VP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68" name="Straight Connector 67"/>
            <p:cNvCxnSpPr/>
            <p:nvPr/>
          </p:nvCxnSpPr>
          <p:spPr>
            <a:xfrm flipH="1">
              <a:off x="3539517" y="3004332"/>
              <a:ext cx="294383" cy="3268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6604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04E54-3650-BC46-9781-549C3DACC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Analysis: More Detail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9CE20-C90A-DE4C-8695-6BB876EFC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Semantic representation of words</a:t>
            </a:r>
          </a:p>
          <a:p>
            <a:pPr lvl="1"/>
            <a:r>
              <a:rPr lang="en-US" dirty="0"/>
              <a:t>How to represent words in a computer to capture its “semantic meaning”?</a:t>
            </a:r>
          </a:p>
          <a:p>
            <a:r>
              <a:rPr lang="en-US" dirty="0"/>
              <a:t>Named entity identification</a:t>
            </a:r>
          </a:p>
          <a:p>
            <a:pPr lvl="1"/>
            <a:r>
              <a:rPr lang="en-US" dirty="0"/>
              <a:t>What is UCLA? Is it the same as “University of California, Los Angeles”?</a:t>
            </a:r>
          </a:p>
          <a:p>
            <a:r>
              <a:rPr lang="en-US" dirty="0" err="1"/>
              <a:t>Coreference</a:t>
            </a:r>
            <a:r>
              <a:rPr lang="en-US" dirty="0"/>
              <a:t> resolution</a:t>
            </a:r>
          </a:p>
          <a:p>
            <a:pPr lvl="1"/>
            <a:r>
              <a:rPr lang="en-US" dirty="0"/>
              <a:t>Who does “she” point to?</a:t>
            </a:r>
          </a:p>
          <a:p>
            <a:r>
              <a:rPr lang="en-US" dirty="0"/>
              <a:t>Relationship (information) extraction</a:t>
            </a:r>
          </a:p>
          <a:p>
            <a:pPr lvl="1"/>
            <a:r>
              <a:rPr lang="en-US" dirty="0"/>
              <a:t>“Barack Obama was born in Honolulu, Hawaii</a:t>
            </a:r>
            <a:br>
              <a:rPr lang="en-US" dirty="0"/>
            </a:br>
            <a:r>
              <a:rPr lang="en-US" dirty="0"/>
              <a:t>-&gt;  Barack Obama – birth-place –  Honolulu, Hawaii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93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43C70-79DB-424D-BE27-6CC1F9C3C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They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48468-A6AC-4B4E-B359-26B92B3B0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Document classification</a:t>
            </a:r>
          </a:p>
          <a:p>
            <a:r>
              <a:rPr lang="en-US" dirty="0"/>
              <a:t>Sentiment analysis</a:t>
            </a:r>
          </a:p>
          <a:p>
            <a:r>
              <a:rPr lang="en-US" dirty="0"/>
              <a:t>Text summarization</a:t>
            </a:r>
          </a:p>
          <a:p>
            <a:r>
              <a:rPr lang="en-US" dirty="0"/>
              <a:t>Machine translation</a:t>
            </a:r>
          </a:p>
          <a:p>
            <a:r>
              <a:rPr lang="en-US" dirty="0"/>
              <a:t>Question answering</a:t>
            </a:r>
          </a:p>
          <a:p>
            <a:r>
              <a:rPr lang="en-US" dirty="0"/>
              <a:t>Conversational agent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01687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NLP: How Well Can We Do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Unfortunately, NLP is very, very hard</a:t>
            </a:r>
          </a:p>
          <a:p>
            <a:pPr lvl="1"/>
            <a:r>
              <a:rPr lang="en-US" dirty="0"/>
              <a:t>Lack of “background knowledge”</a:t>
            </a:r>
          </a:p>
          <a:p>
            <a:pPr lvl="2"/>
            <a:r>
              <a:rPr lang="en-US" dirty="0"/>
              <a:t>A girl is a female, a park is an outdoor space, </a:t>
            </a:r>
            <a:r>
              <a:rPr lang="mr-IN" dirty="0"/>
              <a:t>…</a:t>
            </a:r>
            <a:r>
              <a:rPr lang="en-US" dirty="0"/>
              <a:t>: How can a computer know this?</a:t>
            </a:r>
          </a:p>
          <a:p>
            <a:pPr lvl="1"/>
            <a:r>
              <a:rPr lang="en-US" dirty="0"/>
              <a:t>Many ambiguities</a:t>
            </a:r>
          </a:p>
          <a:p>
            <a:r>
              <a:rPr lang="en-US" dirty="0"/>
              <a:t>Ambiguities: example</a:t>
            </a:r>
          </a:p>
          <a:p>
            <a:pPr lvl="1"/>
            <a:r>
              <a:rPr lang="en-US" dirty="0"/>
              <a:t>POS: saw can be a verb or a noun. What is it?</a:t>
            </a:r>
          </a:p>
          <a:p>
            <a:pPr lvl="1"/>
            <a:r>
              <a:rPr lang="en-US" dirty="0"/>
              <a:t>Word sense: Saw has many meanings. What is it?</a:t>
            </a:r>
          </a:p>
          <a:p>
            <a:pPr lvl="1"/>
            <a:r>
              <a:rPr lang="en-US" dirty="0"/>
              <a:t>Parsing: “in the park” what does it modify?</a:t>
            </a:r>
          </a:p>
          <a:p>
            <a:pPr lvl="2"/>
            <a:r>
              <a:rPr lang="en-US" dirty="0"/>
              <a:t>Was the girl in the park? Or the dog? Or both?</a:t>
            </a:r>
          </a:p>
          <a:p>
            <a:pPr lvl="1"/>
            <a:r>
              <a:rPr lang="en-US" dirty="0"/>
              <a:t>Semantic: “the park” exactly what park?</a:t>
            </a:r>
          </a:p>
          <a:p>
            <a:r>
              <a:rPr lang="en-US" dirty="0"/>
              <a:t>Lack of background knowledge makes it extremely difficult to resolve ambiguities correctly</a:t>
            </a:r>
          </a:p>
        </p:txBody>
      </p:sp>
    </p:spTree>
    <p:extLst>
      <p:ext uri="{BB962C8B-B14F-4D97-AF65-F5344CB8AC3E}">
        <p14:creationId xmlns:p14="http://schemas.microsoft.com/office/powerpoint/2010/main" val="210820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NLP: Current State of 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POS tagging: ~ 98% accuracy</a:t>
            </a:r>
          </a:p>
          <a:p>
            <a:r>
              <a:rPr lang="en-US" dirty="0"/>
              <a:t>Syntactic parsing: ~ 97%</a:t>
            </a:r>
          </a:p>
          <a:p>
            <a:r>
              <a:rPr lang="en-US" dirty="0"/>
              <a:t>Semantic analysis: partial “success” for very specific tasks</a:t>
            </a:r>
          </a:p>
          <a:p>
            <a:pPr lvl="1"/>
            <a:r>
              <a:rPr lang="en-US" dirty="0"/>
              <a:t>Named entity recognition, Entity-relation extraction, sentiment analysis, </a:t>
            </a:r>
            <a:r>
              <a:rPr lang="mr-IN" dirty="0"/>
              <a:t>…</a:t>
            </a:r>
            <a:r>
              <a:rPr lang="en-US" dirty="0"/>
              <a:t> (~ 90%)</a:t>
            </a:r>
          </a:p>
          <a:p>
            <a:r>
              <a:rPr lang="en-US" dirty="0"/>
              <a:t>Inference: still very early stage</a:t>
            </a:r>
          </a:p>
          <a:p>
            <a:pPr lvl="1"/>
            <a:r>
              <a:rPr lang="en-US" dirty="0"/>
              <a:t>How do we represent “knowledge” and “inference rules”?</a:t>
            </a:r>
          </a:p>
          <a:p>
            <a:pPr lvl="2"/>
            <a:r>
              <a:rPr lang="en-US" dirty="0"/>
              <a:t>Ontology mismatch problem</a:t>
            </a:r>
          </a:p>
          <a:p>
            <a:pPr lvl="2"/>
            <a:r>
              <a:rPr lang="en-US" dirty="0"/>
              <a:t>Where do we obtain an ontology?</a:t>
            </a:r>
          </a:p>
          <a:p>
            <a:r>
              <a:rPr lang="en-US" dirty="0"/>
              <a:t>NLP is still far from fully understanding the “meaning” of text yet</a:t>
            </a:r>
          </a:p>
          <a:p>
            <a:pPr lvl="1"/>
            <a:r>
              <a:rPr lang="en-US" dirty="0"/>
              <a:t>“Deep neural networks” produce state-of-the-art results for many tasks, but we don’t really understand what is happening within a deep neural network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5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</TotalTime>
  <Words>1776</Words>
  <Application>Microsoft Macintosh PowerPoint</Application>
  <PresentationFormat>Widescreen</PresentationFormat>
  <Paragraphs>225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Office Theme</vt:lpstr>
      <vt:lpstr>CS249 Advanced Seminar: Learning From Text</vt:lpstr>
      <vt:lpstr>Today’s Topics</vt:lpstr>
      <vt:lpstr>CS246: Learning From Text</vt:lpstr>
      <vt:lpstr>Course Topic</vt:lpstr>
      <vt:lpstr>NLP Pipeline</vt:lpstr>
      <vt:lpstr>Semantic Analysis: More Detail</vt:lpstr>
      <vt:lpstr>What Are They For?</vt:lpstr>
      <vt:lpstr>NLP: How Well Can We Do It?</vt:lpstr>
      <vt:lpstr>NLP: Current State of Art</vt:lpstr>
      <vt:lpstr>CS249 This Year</vt:lpstr>
      <vt:lpstr>Course Objective</vt:lpstr>
      <vt:lpstr>Course Workload</vt:lpstr>
      <vt:lpstr>Who This Class is For</vt:lpstr>
      <vt:lpstr>Key Take-Away Points</vt:lpstr>
      <vt:lpstr>Prerequisite</vt:lpstr>
      <vt:lpstr>Paper Reading</vt:lpstr>
      <vt:lpstr>How to Read Papers</vt:lpstr>
      <vt:lpstr>Paper Summary</vt:lpstr>
      <vt:lpstr>Paper presentation</vt:lpstr>
      <vt:lpstr>Class Project</vt:lpstr>
      <vt:lpstr>Forming Your Group</vt:lpstr>
      <vt:lpstr>Grading</vt:lpstr>
      <vt:lpstr>Textbook</vt:lpstr>
      <vt:lpstr>Announcements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CS246: Introduction</dc:title>
  <dc:creator>Junghoo Cho</dc:creator>
  <cp:lastModifiedBy>Junghoo Cho</cp:lastModifiedBy>
  <cp:revision>182</cp:revision>
  <dcterms:created xsi:type="dcterms:W3CDTF">2017-09-30T23:36:40Z</dcterms:created>
  <dcterms:modified xsi:type="dcterms:W3CDTF">2020-01-06T21:49:21Z</dcterms:modified>
</cp:coreProperties>
</file>