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1" r:id="rId4"/>
    <p:sldId id="285" r:id="rId5"/>
    <p:sldId id="262" r:id="rId6"/>
    <p:sldId id="263" r:id="rId7"/>
    <p:sldId id="264" r:id="rId8"/>
    <p:sldId id="287" r:id="rId9"/>
    <p:sldId id="286" r:id="rId10"/>
    <p:sldId id="301" r:id="rId11"/>
    <p:sldId id="265" r:id="rId12"/>
    <p:sldId id="288" r:id="rId13"/>
    <p:sldId id="302" r:id="rId14"/>
    <p:sldId id="303" r:id="rId15"/>
    <p:sldId id="296" r:id="rId16"/>
    <p:sldId id="298" r:id="rId17"/>
    <p:sldId id="289" r:id="rId18"/>
    <p:sldId id="290" r:id="rId19"/>
    <p:sldId id="291" r:id="rId20"/>
    <p:sldId id="292" r:id="rId21"/>
    <p:sldId id="293" r:id="rId22"/>
    <p:sldId id="304" r:id="rId23"/>
    <p:sldId id="294" r:id="rId24"/>
    <p:sldId id="299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3"/>
    <p:restoredTop sz="93741"/>
  </p:normalViewPr>
  <p:slideViewPr>
    <p:cSldViewPr snapToGrid="0" snapToObjects="1">
      <p:cViewPr varScale="1">
        <p:scale>
          <a:sx n="95" d="100"/>
          <a:sy n="95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A1454-5E77-7D4A-931D-B64B955BD625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DE972-05E2-4C4B-9C54-5637237C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8E02DFC-B5A9-1E41-BEE7-94FACA7E074D}" type="slidenum">
              <a:rPr kumimoji="0" lang="en-US" altLang="en-US" sz="1300"/>
              <a:pPr>
                <a:spcBef>
                  <a:spcPct val="0"/>
                </a:spcBef>
              </a:pPr>
              <a:t>25</a:t>
            </a:fld>
            <a:endParaRPr kumimoji="0" lang="en-US" altLang="en-US" sz="13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613" y="719138"/>
            <a:ext cx="6405562" cy="360362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1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0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7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9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FCF-8C26-D44A-9F45-761864C4C5F5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F917-FF3E-1148-BF7B-C30D482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ucla/spring2019/cs2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3639"/>
            <a:ext cx="9671222" cy="2387600"/>
          </a:xfrm>
        </p:spPr>
        <p:txBody>
          <a:bodyPr>
            <a:normAutofit/>
          </a:bodyPr>
          <a:lstStyle/>
          <a:p>
            <a:r>
              <a:rPr lang="en-US" dirty="0"/>
              <a:t>CS249: </a:t>
            </a:r>
            <a:br>
              <a:rPr lang="en-US" dirty="0"/>
            </a:br>
            <a:r>
              <a:rPr lang="en-US" dirty="0"/>
              <a:t>Neural Language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43154"/>
            <a:ext cx="9144000" cy="1291975"/>
          </a:xfrm>
        </p:spPr>
        <p:txBody>
          <a:bodyPr/>
          <a:lstStyle/>
          <a:p>
            <a:r>
              <a:rPr lang="en-US" dirty="0"/>
              <a:t>Professor Junghoo “John” Cho</a:t>
            </a:r>
          </a:p>
        </p:txBody>
      </p:sp>
    </p:spTree>
    <p:extLst>
      <p:ext uri="{BB962C8B-B14F-4D97-AF65-F5344CB8AC3E}">
        <p14:creationId xmlns:p14="http://schemas.microsoft.com/office/powerpoint/2010/main" val="48942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6783-FA31-AD43-A705-F4ADC511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7898-82A5-804A-BAC7-E0167634F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One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per every output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functions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collection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i="1" dirty="0"/>
                  <a:t>vector function</a:t>
                </a:r>
                <a:r>
                  <a:rPr lang="en-US" dirty="0"/>
                  <a:t> that outputs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-dimensional probability vector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7898-82A5-804A-BAC7-E0167634F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5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Probability Function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</a:rPr>
                      <m:t>𝑓</m:t>
                    </m:r>
                    <m:r>
                      <a:rPr lang="en-US" sz="4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-dimensional vectors to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-dimensional probability vector</a:t>
                </a:r>
              </a:p>
              <a:p>
                <a:pPr lvl="1"/>
                <a:r>
                  <a:rPr lang="en-US" dirty="0"/>
                  <a:t>Each dimension in the output vector represents the probability of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576230" y="2988062"/>
            <a:ext cx="7419216" cy="2679450"/>
            <a:chOff x="3203247" y="3341985"/>
            <a:chExt cx="7419216" cy="2679450"/>
          </a:xfrm>
        </p:grpSpPr>
        <p:sp>
          <p:nvSpPr>
            <p:cNvPr id="4" name="Donut 3"/>
            <p:cNvSpPr/>
            <p:nvPr/>
          </p:nvSpPr>
          <p:spPr>
            <a:xfrm>
              <a:off x="5619964" y="3863083"/>
              <a:ext cx="1530849" cy="1736333"/>
            </a:xfrm>
            <a:prstGeom prst="donut">
              <a:avLst>
                <a:gd name="adj" fmla="val 41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07555" y="4408083"/>
                  <a:ext cx="5556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𝑓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555" y="4408083"/>
                  <a:ext cx="555665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4407613" y="3764229"/>
              <a:ext cx="1345915" cy="448175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07613" y="4408083"/>
              <a:ext cx="1212349" cy="224087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07613" y="5054414"/>
              <a:ext cx="1230305" cy="643856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03247" y="3341985"/>
                  <a:ext cx="81900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247" y="3341985"/>
                  <a:ext cx="819007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13196" y="3988316"/>
                  <a:ext cx="8297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196" y="3988316"/>
                  <a:ext cx="829714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223905" y="5375104"/>
                  <a:ext cx="8455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905" y="5375104"/>
                  <a:ext cx="84555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57520" y="4676899"/>
                  <a:ext cx="43152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⋮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520" y="4676899"/>
                  <a:ext cx="431528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>
              <a:off x="7150813" y="4757373"/>
              <a:ext cx="762189" cy="0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023418" y="3650375"/>
                  <a:ext cx="2599045" cy="2161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uk-UA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600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6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3600" b="0" i="1" smtClean="0">
                                      <a:latin typeface="Cambria Math" charset="0"/>
                                    </a:rPr>
                                    <m:t>:</m:t>
                                  </m:r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0.03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600" b="0" i="1" smtClean="0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600" b="0" i="1" smtClean="0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3600" b="0" i="1" smtClean="0">
                                            <a:latin typeface="Cambria Math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3600" b="0" i="1" smtClean="0">
                                            <a:latin typeface="Cambria Math" charset="0"/>
                                          </a:rPr>
                                          <m:t>0.01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sz="3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:0.05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3418" y="3650375"/>
                  <a:ext cx="2599045" cy="216174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908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6783-FA31-AD43-A705-F4ADC511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 Key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7898-82A5-804A-BAC7-E0167634F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Map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so that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close to each other when the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similar</a:t>
                </a:r>
              </a:p>
              <a:p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dirty="0"/>
                  <a:t> only depends on the vector representation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Q: Why does it help?</a:t>
                </a:r>
              </a:p>
              <a:p>
                <a:r>
                  <a:rPr lang="en-US" dirty="0"/>
                  <a:t>A: When similar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are mapped to similar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“smooth”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7898-82A5-804A-BAC7-E0167634F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2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Probability Function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</a:rPr>
                      <m:t>𝑓</m:t>
                    </m:r>
                    <m:r>
                      <a:rPr lang="en-US" sz="4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576230" y="2988062"/>
            <a:ext cx="6597644" cy="2679450"/>
            <a:chOff x="3203247" y="3341985"/>
            <a:chExt cx="6597644" cy="2679450"/>
          </a:xfrm>
        </p:grpSpPr>
        <p:sp>
          <p:nvSpPr>
            <p:cNvPr id="4" name="Donut 3"/>
            <p:cNvSpPr/>
            <p:nvPr/>
          </p:nvSpPr>
          <p:spPr>
            <a:xfrm>
              <a:off x="5619964" y="3863083"/>
              <a:ext cx="1530849" cy="1736333"/>
            </a:xfrm>
            <a:prstGeom prst="donut">
              <a:avLst>
                <a:gd name="adj" fmla="val 41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07555" y="4408083"/>
                  <a:ext cx="5556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𝑓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555" y="4408083"/>
                  <a:ext cx="555665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4407613" y="3764229"/>
              <a:ext cx="1345915" cy="448175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07613" y="4408083"/>
              <a:ext cx="1212349" cy="224087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07613" y="5054414"/>
              <a:ext cx="1230305" cy="643856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03247" y="3341985"/>
                  <a:ext cx="81900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247" y="3341985"/>
                  <a:ext cx="819007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13196" y="3988316"/>
                  <a:ext cx="8297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196" y="3988316"/>
                  <a:ext cx="829714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223905" y="5375104"/>
                  <a:ext cx="8455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905" y="5375104"/>
                  <a:ext cx="84555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57520" y="4676899"/>
                  <a:ext cx="43152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⋮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520" y="4676899"/>
                  <a:ext cx="431528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>
              <a:off x="7150813" y="4757373"/>
              <a:ext cx="762189" cy="0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023418" y="3650375"/>
                  <a:ext cx="1777473" cy="1951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uk-UA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0.03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3600" b="0" i="1" smtClean="0">
                                            <a:latin typeface="Cambria Math" charset="0"/>
                                          </a:rPr>
                                          <m:t>0.01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sz="3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0.05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3418" y="3650375"/>
                  <a:ext cx="1777473" cy="1951688"/>
                </a:xfrm>
                <a:prstGeom prst="rect">
                  <a:avLst/>
                </a:prstGeom>
                <a:blipFill>
                  <a:blip r:embed="rId9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389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Probability Function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</a:rPr>
                      <m:t>𝑓</m:t>
                    </m:r>
                    <m:r>
                      <a:rPr lang="en-US" sz="4000" i="1">
                        <a:latin typeface="Cambria Math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576230" y="2988062"/>
            <a:ext cx="6597644" cy="2679450"/>
            <a:chOff x="3203247" y="3341985"/>
            <a:chExt cx="6597644" cy="2679450"/>
          </a:xfrm>
        </p:grpSpPr>
        <p:sp>
          <p:nvSpPr>
            <p:cNvPr id="4" name="Donut 3"/>
            <p:cNvSpPr/>
            <p:nvPr/>
          </p:nvSpPr>
          <p:spPr>
            <a:xfrm>
              <a:off x="5619964" y="3863083"/>
              <a:ext cx="1530849" cy="1736333"/>
            </a:xfrm>
            <a:prstGeom prst="donut">
              <a:avLst>
                <a:gd name="adj" fmla="val 41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07555" y="4408083"/>
                  <a:ext cx="5556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charset="0"/>
                          </a:rPr>
                          <m:t>𝑓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555" y="4408083"/>
                  <a:ext cx="555665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4407613" y="3764229"/>
              <a:ext cx="1345915" cy="448175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07613" y="4408083"/>
              <a:ext cx="1212349" cy="224087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407613" y="5054414"/>
              <a:ext cx="1230305" cy="643856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03247" y="3341985"/>
                  <a:ext cx="74007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247" y="3341985"/>
                  <a:ext cx="74007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13196" y="3988316"/>
                  <a:ext cx="75078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196" y="3988316"/>
                  <a:ext cx="750783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223905" y="5375104"/>
                  <a:ext cx="75802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905" y="5375104"/>
                  <a:ext cx="758028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57520" y="4676899"/>
                  <a:ext cx="43152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⋮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520" y="4676899"/>
                  <a:ext cx="431528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>
              <a:off x="7150813" y="4757373"/>
              <a:ext cx="762189" cy="0"/>
            </a:xfrm>
            <a:prstGeom prst="straightConnector1">
              <a:avLst/>
            </a:prstGeom>
            <a:ln w="3810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023418" y="3650375"/>
                  <a:ext cx="1777473" cy="1951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uk-UA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0.03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3600" b="0" i="1" smtClean="0">
                                            <a:latin typeface="Cambria Math" charset="0"/>
                                          </a:rPr>
                                          <m:t>0.01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sz="36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en-US" sz="3600" b="0" i="1" smtClean="0">
                                      <a:latin typeface="Cambria Math" charset="0"/>
                                    </a:rPr>
                                    <m:t>0.05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3418" y="3650375"/>
                  <a:ext cx="1777473" cy="1951688"/>
                </a:xfrm>
                <a:prstGeom prst="rect">
                  <a:avLst/>
                </a:prstGeom>
                <a:blipFill>
                  <a:blip r:embed="rId9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511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10 words, 2d vector representation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0.1, 0.3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US" i="1">
                            <a:latin typeface="Cambria Math" charset="0"/>
                          </a:rPr>
                          <m:t>, 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7,</m:t>
                        </m:r>
                        <m:r>
                          <a:rPr lang="en-US" i="1">
                            <a:latin typeface="Cambria Math" charset="0"/>
                          </a:rPr>
                          <m:t> 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2, </m:t>
                        </m:r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7</m:t>
                        </m:r>
                        <m:r>
                          <a:rPr lang="en-US" i="1">
                            <a:latin typeface="Cambria Math" charset="0"/>
                          </a:rPr>
                          <m:t>, 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5</m:t>
                        </m:r>
                        <m:r>
                          <a:rPr lang="en-US" i="1">
                            <a:latin typeface="Cambria Math" charset="0"/>
                          </a:rPr>
                          <m:t>, 0.2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  <m:r>
                          <a:rPr lang="en-US" i="1">
                            <a:latin typeface="Cambria Math" charset="0"/>
                          </a:rPr>
                          <m:t>, 0.1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US" i="1">
                            <a:latin typeface="Cambria Math" charset="0"/>
                          </a:rPr>
                          <m:t>, 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9</m:t>
                        </m:r>
                        <m:r>
                          <a:rPr lang="en-US" i="1">
                            <a:latin typeface="Cambria Math" charset="0"/>
                          </a:rPr>
                          <m:t>, 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  <m:r>
                          <a:rPr lang="en-US" i="1">
                            <a:latin typeface="Cambria Math" charset="0"/>
                          </a:rPr>
                          <m:t>, 0.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7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0.7, 0.1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0.4, 0.1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0.1, 0.3</m:t>
                            </m:r>
                          </m:e>
                        </m:d>
                      </m:e>
                    </m:d>
                  </m:oMath>
                </a14:m>
                <a:br>
                  <a:rPr lang="en-US" b="0" i="1" dirty="0">
                    <a:latin typeface="Cambria Math" charset="0"/>
                  </a:rPr>
                </a:br>
                <a:r>
                  <a:rPr lang="en-US" b="0" i="1" dirty="0">
                    <a:latin typeface="Cambria Math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70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7534-0C85-6345-BB34-5771897F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522C0-5BD7-5249-9C8D-3A8156FB3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How can we map words to vectors, so that similar words map to similar vectors?</a:t>
                </a:r>
              </a:p>
              <a:p>
                <a:r>
                  <a:rPr lang="en-US" dirty="0"/>
                  <a:t>Q: How do we obtain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Use neural network and simultaneously find them!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522C0-5BD7-5249-9C8D-3A8156FB3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3DCE-5B73-DC45-BD5E-D33A9B32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as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DB9DA-D10D-B545-BF1B-3B0C6E800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Most (if not all) machine learning problem is a function approximation problem!</a:t>
                </a:r>
              </a:p>
              <a:p>
                <a:r>
                  <a:rPr lang="en-US" dirty="0"/>
                  <a:t>Q: ??????? What does it exactly mean? </a:t>
                </a:r>
              </a:p>
              <a:p>
                <a:r>
                  <a:rPr lang="en-US" dirty="0"/>
                  <a:t>Claim: Given input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we want to find a function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predicts the output variable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Example: Face recognition</a:t>
                </a:r>
              </a:p>
              <a:p>
                <a:pPr lvl="1"/>
                <a:r>
                  <a:rPr lang="en-US" dirty="0"/>
                  <a:t>Input: image pixels -- a matrix of numbers</a:t>
                </a:r>
              </a:p>
              <a:p>
                <a:pPr lvl="1"/>
                <a:r>
                  <a:rPr lang="en-US" dirty="0"/>
                  <a:t>Output: 1/0 – Is John in the picture?</a:t>
                </a:r>
              </a:p>
              <a:p>
                <a:r>
                  <a:rPr lang="en-US" dirty="0"/>
                  <a:t>Example: Weather prediction</a:t>
                </a:r>
              </a:p>
              <a:p>
                <a:pPr lvl="1"/>
                <a:r>
                  <a:rPr lang="en-US" dirty="0"/>
                  <a:t>Input: sensor readings</a:t>
                </a:r>
              </a:p>
              <a:p>
                <a:pPr lvl="1"/>
                <a:r>
                  <a:rPr lang="en-US" dirty="0"/>
                  <a:t>Output: [0,1] – What is the chance of rain tomorrow?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DB9DA-D10D-B545-BF1B-3B0C6E800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3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4B22-002D-C54F-A444-5A5965A1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as Function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61A4-A49C-2E4B-8FB6-3D6441D40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Q: How can a computer “learn”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automatically?</a:t>
                </a:r>
              </a:p>
              <a:p>
                <a:r>
                  <a:rPr lang="en-US" dirty="0"/>
                  <a:t>Approach</a:t>
                </a:r>
              </a:p>
              <a:p>
                <a:pPr lvl="1"/>
                <a:r>
                  <a:rPr lang="en-US" dirty="0"/>
                  <a:t>Pick a class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(with parameter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) from which we will find the true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Linear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Log linear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that minimizes the “difference”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true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But we don’t know the true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Without it how do we compute the difference?</a:t>
                </a:r>
              </a:p>
              <a:p>
                <a:r>
                  <a:rPr lang="en-US" dirty="0"/>
                  <a:t>Q: What does “difference” mean in the first place?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61A4-A49C-2E4B-8FB6-3D6441D40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8C94FD-A1AA-7541-B954-884958A851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Loss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8C94FD-A1AA-7541-B954-884958A85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6AF90-9791-1D47-936D-334CFFAF53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“error” between our estimated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true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Many popular loss functions are used</a:t>
                </a:r>
              </a:p>
              <a:p>
                <a:pPr lvl="1"/>
                <a:r>
                  <a:rPr lang="en-US" dirty="0"/>
                  <a:t>L1 norm: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L2 norm: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KL-divergence: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Estimate the error by summing up the “loss” on every training data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Find the parameter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that minimizes the loss on the training data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6AF90-9791-1D47-936D-334CFFAF5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2632" b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6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Yoshua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Bengio</a:t>
            </a:r>
            <a:r>
              <a:rPr lang="en-US" altLang="en-US" dirty="0">
                <a:ea typeface="ＭＳ Ｐゴシック" charset="-128"/>
              </a:rPr>
              <a:t>, et al.: A Neural Probabilistic Language Model</a:t>
            </a:r>
          </a:p>
          <a:p>
            <a:r>
              <a:rPr lang="en-US" altLang="en-US" dirty="0">
                <a:ea typeface="ＭＳ Ｐゴシック" charset="-128"/>
              </a:rPr>
              <a:t>High-level overview of </a:t>
            </a:r>
            <a:r>
              <a:rPr lang="en-US" altLang="en-US">
                <a:ea typeface="ＭＳ Ｐゴシック" charset="-128"/>
              </a:rPr>
              <a:t>machine learning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20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47F220-14A7-2449-ACAD-1AFF8D8C85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47F220-14A7-2449-ACAD-1AFF8D8C8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 t="-2857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22793-DBA8-C641-A914-9B41DABC6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Q: How do we find the parameter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that minimizes the loss on the training data?</a:t>
                </a:r>
              </a:p>
              <a:p>
                <a:r>
                  <a:rPr lang="en-US" dirty="0"/>
                  <a:t>Machine learning as an optimization problem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say,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on the 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Many different optimization techniques exists for function minimization</a:t>
                </a:r>
              </a:p>
              <a:p>
                <a:pPr lvl="1"/>
                <a:r>
                  <a:rPr lang="en-US" dirty="0"/>
                  <a:t>Linear programming</a:t>
                </a:r>
              </a:p>
              <a:p>
                <a:pPr lvl="1"/>
                <a:r>
                  <a:rPr lang="en-US" dirty="0"/>
                  <a:t>Convex optimization</a:t>
                </a:r>
              </a:p>
              <a:p>
                <a:pPr lvl="1"/>
                <a:r>
                  <a:rPr lang="en-US" dirty="0"/>
                  <a:t>Gradient descent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22793-DBA8-C641-A914-9B41DABC6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3801" r="-483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3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7125-709F-FD4F-A799-459BD8B2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1C56D-FF97-E341-9151-E39338F62E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Machine learning requires</a:t>
                </a:r>
              </a:p>
              <a:p>
                <a:pPr lvl="1"/>
                <a:r>
                  <a:rPr lang="en-US" dirty="0"/>
                  <a:t>Training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Choice of parameterized function (hypothesis space):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Choice of loss function</a:t>
                </a:r>
              </a:p>
              <a:p>
                <a:pPr lvl="1"/>
                <a:r>
                  <a:rPr lang="en-US" dirty="0"/>
                  <a:t>Optimization technique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1C56D-FF97-E341-9151-E39338F62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4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8FD1-B679-6A43-8D26-3828818C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on Machine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9264A-89A6-EE4E-95B7-EA9A7C225C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Q: Where do we get training data? How much do we need?</a:t>
                </a:r>
              </a:p>
              <a:p>
                <a:r>
                  <a:rPr lang="en-US" dirty="0"/>
                  <a:t>A: Collecting training data is often very hard and critical. The more, the better</a:t>
                </a:r>
              </a:p>
              <a:p>
                <a:r>
                  <a:rPr lang="en-US" dirty="0"/>
                  <a:t>Q: What class of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should we assume? How do we know whether it includes the true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Mainly trial and error.</a:t>
                </a:r>
              </a:p>
              <a:p>
                <a:pPr lvl="1"/>
                <a:r>
                  <a:rPr lang="en-US" dirty="0"/>
                  <a:t>Before early 2010, mostly linear models and decision trees</a:t>
                </a:r>
              </a:p>
              <a:p>
                <a:pPr lvl="1"/>
                <a:r>
                  <a:rPr lang="en-US" dirty="0"/>
                  <a:t>In the last decade, “deep neural network” became hugely popular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9264A-89A6-EE4E-95B7-EA9A7C225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2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8FD1-B679-6A43-8D26-3828818C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on Machine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9264A-89A6-EE4E-95B7-EA9A7C225C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Q: What loss function should we use?</a:t>
                </a:r>
              </a:p>
              <a:p>
                <a:r>
                  <a:rPr lang="en-US" dirty="0"/>
                  <a:t>A: Depends on the “goal” of the application</a:t>
                </a:r>
              </a:p>
              <a:p>
                <a:pPr lvl="1"/>
                <a:r>
                  <a:rPr lang="en-US" dirty="0"/>
                  <a:t>Different loss functions lead to different functions</a:t>
                </a:r>
              </a:p>
              <a:p>
                <a:r>
                  <a:rPr lang="en-US" dirty="0"/>
                  <a:t>Q: What optimization technique should we use?</a:t>
                </a:r>
              </a:p>
              <a:p>
                <a:r>
                  <a:rPr lang="en-US" dirty="0"/>
                  <a:t>A: Depends on 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loss function</a:t>
                </a:r>
              </a:p>
              <a:p>
                <a:pPr lvl="1"/>
                <a:r>
                  <a:rPr lang="en-US" dirty="0"/>
                  <a:t>Linear programming for a linear function</a:t>
                </a:r>
              </a:p>
              <a:p>
                <a:pPr lvl="1"/>
                <a:r>
                  <a:rPr lang="en-US" dirty="0"/>
                  <a:t>Convex optimization techniques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pPr lvl="1"/>
                <a:r>
                  <a:rPr lang="en-US" dirty="0"/>
                  <a:t>Stochastic gradient descent (SGD) for neural network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9264A-89A6-EE4E-95B7-EA9A7C225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5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9F1-51F2-1C4A-A83F-691EDCC3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“Understanding” an ML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7601-0906-1347-8223-60386747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input and output of our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is the problem mapped into a function approximation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hypothesis space was assumed? What loss function was used?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technique is used to solve the loss optimization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data was used? How was the result evaluated?</a:t>
            </a:r>
          </a:p>
          <a:p>
            <a:r>
              <a:rPr lang="en-US" dirty="0"/>
              <a:t>You should have a clear answer to the above questions after reading a paper.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523971-CCFA-474A-A056-12CF71529EB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645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Announcements</a:t>
            </a:r>
          </a:p>
        </p:txBody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Second paper summary is due before Monday lecture</a:t>
            </a:r>
          </a:p>
          <a:p>
            <a:pPr lvl="1"/>
            <a:r>
              <a:rPr lang="en-US" dirty="0"/>
              <a:t>Tomas </a:t>
            </a:r>
            <a:r>
              <a:rPr lang="en-US" dirty="0" err="1"/>
              <a:t>Mikolov</a:t>
            </a:r>
            <a:r>
              <a:rPr lang="en-US" dirty="0"/>
              <a:t>, et al.: Distributed Representations of Words and Phrases and their Compositionality</a:t>
            </a:r>
          </a:p>
          <a:p>
            <a:r>
              <a:rPr lang="en-US" altLang="en-US" dirty="0">
                <a:ea typeface="ＭＳ Ｐゴシック" charset="-128"/>
              </a:rPr>
              <a:t>Please sign up for Piazza</a:t>
            </a:r>
          </a:p>
          <a:p>
            <a:pPr lvl="1"/>
            <a:r>
              <a:rPr lang="en-US" altLang="en-US" dirty="0">
                <a:ea typeface="ＭＳ Ｐゴシック" charset="-128"/>
                <a:hlinkClick r:id="rId3"/>
              </a:rPr>
              <a:t>http://</a:t>
            </a:r>
            <a:r>
              <a:rPr lang="en-US" dirty="0">
                <a:hlinkClick r:id="rId3"/>
              </a:rPr>
              <a:t>piazza.com/ucla/winter2020/cs249</a:t>
            </a:r>
            <a:endParaRPr lang="en-US" dirty="0"/>
          </a:p>
          <a:p>
            <a:r>
              <a:rPr lang="en-US" altLang="en-US" dirty="0">
                <a:ea typeface="ＭＳ Ｐゴシック" charset="-128"/>
              </a:rPr>
              <a:t>Please form a group and submit your group information before Monday</a:t>
            </a:r>
          </a:p>
          <a:p>
            <a:pPr marL="457200" lvl="1" indent="0"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4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question: When we read English, how likely will we encounter a </a:t>
            </a:r>
            <a:r>
              <a:rPr lang="en-US" i="1" dirty="0"/>
              <a:t>particular</a:t>
            </a:r>
            <a:r>
              <a:rPr lang="en-US" dirty="0"/>
              <a:t> sentence?</a:t>
            </a:r>
          </a:p>
          <a:p>
            <a:pPr lvl="1"/>
            <a:r>
              <a:rPr lang="en-US" dirty="0"/>
              <a:t>“John could not sleep yesterday” vs “Poop grew went therefore”</a:t>
            </a:r>
          </a:p>
          <a:p>
            <a:r>
              <a:rPr lang="en-US" dirty="0"/>
              <a:t>Q: Where is it useful? Why do we care?</a:t>
            </a:r>
          </a:p>
          <a:p>
            <a:r>
              <a:rPr lang="en-US" dirty="0"/>
              <a:t>A: Many different applications!</a:t>
            </a:r>
          </a:p>
          <a:p>
            <a:pPr lvl="1"/>
            <a:r>
              <a:rPr lang="en-US" dirty="0"/>
              <a:t>Spell/grammar correction: “John went there” vs “John went their”</a:t>
            </a:r>
          </a:p>
          <a:p>
            <a:pPr lvl="1"/>
            <a:r>
              <a:rPr lang="en-US" dirty="0"/>
              <a:t>Speech recognition: again, “John went there”</a:t>
            </a:r>
          </a:p>
          <a:p>
            <a:pPr lvl="1"/>
            <a:r>
              <a:rPr lang="en-US" dirty="0"/>
              <a:t>Sentence generation</a:t>
            </a:r>
          </a:p>
          <a:p>
            <a:pPr lvl="1"/>
            <a:r>
              <a:rPr lang="en-US" dirty="0"/>
              <a:t>And many others…</a:t>
            </a:r>
          </a:p>
          <a:p>
            <a:r>
              <a:rPr lang="en-US" dirty="0"/>
              <a:t>Q: How can we make computers to answer the above question? How can we formalize our goal?</a:t>
            </a:r>
          </a:p>
        </p:txBody>
      </p:sp>
    </p:spTree>
    <p:extLst>
      <p:ext uri="{BB962C8B-B14F-4D97-AF65-F5344CB8AC3E}">
        <p14:creationId xmlns:p14="http://schemas.microsoft.com/office/powerpoint/2010/main" val="10254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Model: Formalization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Assume a “language machine”</a:t>
                </a:r>
              </a:p>
              <a:p>
                <a:pPr lvl="1"/>
                <a:r>
                  <a:rPr lang="en-US" dirty="0"/>
                  <a:t>When asked, it randomly generates a syntactically correct and semantically meaningful sentence</a:t>
                </a:r>
              </a:p>
              <a:p>
                <a:r>
                  <a:rPr lang="en-US" dirty="0"/>
                  <a:t>Given word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what is the probability that the language machine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the next sequence?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P(“UCLA is best”) ~ 0.001</a:t>
                </a:r>
              </a:p>
              <a:p>
                <a:pPr lvl="1"/>
                <a:r>
                  <a:rPr lang="en-US" dirty="0"/>
                  <a:t>P(“Poop grew would”) ~ 0.000000001</a:t>
                </a:r>
              </a:p>
              <a:p>
                <a:r>
                  <a:rPr lang="en-US" dirty="0"/>
                  <a:t>Q: How can we estimate this probability? Any idea?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6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Language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Q: How do we compute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)?</a:t>
                </a:r>
              </a:p>
              <a:p>
                <a:r>
                  <a:rPr lang="en-US" dirty="0"/>
                  <a:t>A: In principle, look at an infinitely large language corpus and see how many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appears</a:t>
                </a:r>
              </a:p>
              <a:p>
                <a:r>
                  <a:rPr lang="en-US" dirty="0"/>
                  <a:t>Example: Corpus with 1,000,000,000 word sequence</a:t>
                </a:r>
              </a:p>
              <a:p>
                <a:r>
                  <a:rPr lang="en-US" dirty="0"/>
                  <a:t>Q: “UCLA” appears 100,000 times. What should be P(UCLA)?</a:t>
                </a:r>
              </a:p>
              <a:p>
                <a:r>
                  <a:rPr lang="en-US" dirty="0"/>
                  <a:t>Q: “UCLA is the best” appears 10,000 times. What should be P(“UCLA is the best”)?</a:t>
                </a:r>
              </a:p>
              <a:p>
                <a:r>
                  <a:rPr lang="en-US" dirty="0"/>
                  <a:t>Q: Is the problem solved?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2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Dimensionality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Q: Assume 10,000 words in English. How many possible combinations of 4-word sequence (= 4-gram)?</a:t>
            </a:r>
          </a:p>
          <a:p>
            <a:r>
              <a:rPr lang="en-US" dirty="0"/>
              <a:t>Q: If we have a corpus of a trillion words, are we likely to see most 4-grams?</a:t>
            </a:r>
          </a:p>
          <a:p>
            <a:r>
              <a:rPr lang="en-US" dirty="0"/>
              <a:t>Even for a small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, we are unlikely to see most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-grams</a:t>
            </a:r>
          </a:p>
          <a:p>
            <a:r>
              <a:rPr lang="en-US" dirty="0"/>
              <a:t>Q: How to estimate P(sentence) when the sentence was never seen?</a:t>
            </a:r>
          </a:p>
          <a:p>
            <a:pPr lvl="1"/>
            <a:r>
              <a:rPr lang="en-US" dirty="0"/>
              <a:t> “UCLA is located in a very expensive and safe neighborhood that everyone loves to visit”</a:t>
            </a:r>
          </a:p>
          <a:p>
            <a:pPr lvl="1"/>
            <a:r>
              <a:rPr lang="en-US" dirty="0"/>
              <a:t>Assign P(sentence)=0?</a:t>
            </a:r>
          </a:p>
          <a:p>
            <a:r>
              <a:rPr lang="en-US" dirty="0"/>
              <a:t>We need ways to “estimate” P(sentence) for unseen sentence.</a:t>
            </a:r>
          </a:p>
          <a:p>
            <a:pPr lvl="1"/>
            <a:r>
              <a:rPr lang="en-US" dirty="0"/>
              <a:t>Q: How? </a:t>
            </a:r>
          </a:p>
        </p:txBody>
      </p:sp>
    </p:spTree>
    <p:extLst>
      <p:ext uri="{BB962C8B-B14F-4D97-AF65-F5344CB8AC3E}">
        <p14:creationId xmlns:p14="http://schemas.microsoft.com/office/powerpoint/2010/main" val="41588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Language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Simple: 1-gram. How to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Next: 2-gram. How to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Difficult: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-gram. How to measure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…</m:t>
                    </m:r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“Independence assumption”</a:t>
                </a:r>
              </a:p>
              <a:p>
                <a:pPr lvl="1"/>
                <a:r>
                  <a:rPr lang="en-US" dirty="0"/>
                  <a:t>Simplest language model. </a:t>
                </a:r>
              </a:p>
              <a:p>
                <a:pPr lvl="1"/>
                <a:r>
                  <a:rPr lang="en-US" dirty="0"/>
                  <a:t>Easy to analyze</a:t>
                </a:r>
              </a:p>
              <a:p>
                <a:pPr lvl="1"/>
                <a:r>
                  <a:rPr lang="en-US" dirty="0"/>
                  <a:t>Unlikely to be accurate, but better than nothing</a:t>
                </a:r>
              </a:p>
              <a:p>
                <a:r>
                  <a:rPr lang="en-US" dirty="0"/>
                  <a:t>Q: Any better way?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6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charset="0"/>
                      </a:rPr>
                      <m:t>…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can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correctly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can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exactly!</a:t>
                </a:r>
              </a:p>
              <a:p>
                <a:r>
                  <a:rPr lang="en-US" dirty="0"/>
                  <a:t>Q: How do we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Locality. Two words are unlikely to be correlated if they are far apart!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a reasonably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Q: But even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say 4, we are unlikely to see all possible combination! How do we still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Many different techniques exist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Bengio</a:t>
                </a:r>
                <a:r>
                  <a:rPr lang="en-US" dirty="0"/>
                  <a:t> 2003] Use neural network to estimate the conditional probability!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339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5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Bengio</a:t>
            </a:r>
            <a:r>
              <a:rPr lang="en-US" dirty="0"/>
              <a:t> 2003]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8763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see “A cat is walking in the bedroom”, we know “A dog is running in a room” is also likely.</a:t>
                </a:r>
              </a:p>
              <a:p>
                <a:pPr lvl="1"/>
                <a:r>
                  <a:rPr lang="en-US" dirty="0"/>
                  <a:t>Q: Why?</a:t>
                </a:r>
              </a:p>
              <a:p>
                <a:r>
                  <a:rPr lang="en-US" dirty="0"/>
                  <a:t>Paradigmatic relationship</a:t>
                </a:r>
              </a:p>
              <a:p>
                <a:pPr lvl="1"/>
                <a:r>
                  <a:rPr lang="en-US" dirty="0"/>
                  <a:t>“cat”, “dog”, …: words that often appear in similar context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𝑤𝑎𝑙𝑘𝑠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𝑤𝑎𝑙𝑘𝑠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good language model should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𝑤𝑎𝑙𝑘𝑠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𝑤𝑎𝑙𝑘𝑠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us build a language model so that the conditional probability is similar for “similar” words!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87635" cy="4351338"/>
              </a:xfrm>
              <a:blipFill>
                <a:blip r:embed="rId2"/>
                <a:stretch>
                  <a:fillRect l="-932" t="-2632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1789</Words>
  <Application>Microsoft Macintosh PowerPoint</Application>
  <PresentationFormat>Widescreen</PresentationFormat>
  <Paragraphs>194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CS249:  Neural Language Model</vt:lpstr>
      <vt:lpstr>Today’s Topics</vt:lpstr>
      <vt:lpstr>Language Model</vt:lpstr>
      <vt:lpstr>Language Model: Formalization</vt:lpstr>
      <vt:lpstr>Estimating Language Model</vt:lpstr>
      <vt:lpstr>Curse of Dimensionality</vt:lpstr>
      <vt:lpstr>Estimating Language Model</vt:lpstr>
      <vt:lpstr>Chain Rule</vt:lpstr>
      <vt:lpstr>[Bengio 2003] Intuition</vt:lpstr>
      <vt:lpstr>Notation</vt:lpstr>
      <vt:lpstr>Probability Function f(w_1,…,w_n) </vt:lpstr>
      <vt:lpstr>[Bengio 2003] Key Formulation</vt:lpstr>
      <vt:lpstr>Probability Function f(w_1,…,w_n) </vt:lpstr>
      <vt:lpstr>Probability Function f((v_1 ) ⃗,…,(v_n ) ⃗) </vt:lpstr>
      <vt:lpstr>Example</vt:lpstr>
      <vt:lpstr>Open Questions</vt:lpstr>
      <vt:lpstr>Machine Learning as Function Approximation</vt:lpstr>
      <vt:lpstr>Machine Learning as Function Approximation</vt:lpstr>
      <vt:lpstr>Loss Function L(y ⃗,y ⃗′)</vt:lpstr>
      <vt:lpstr>Finding θ ⃗ </vt:lpstr>
      <vt:lpstr>Summary: Machine Learning</vt:lpstr>
      <vt:lpstr>Questions on Machine Learning</vt:lpstr>
      <vt:lpstr>Questions on Machine Learning</vt:lpstr>
      <vt:lpstr>“Understanding” an ML Paper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Introduction</dc:title>
  <dc:creator>Junghoo Cho</dc:creator>
  <cp:lastModifiedBy>Junghoo Cho</cp:lastModifiedBy>
  <cp:revision>304</cp:revision>
  <dcterms:created xsi:type="dcterms:W3CDTF">2017-09-30T23:36:40Z</dcterms:created>
  <dcterms:modified xsi:type="dcterms:W3CDTF">2020-01-08T18:35:44Z</dcterms:modified>
</cp:coreProperties>
</file>