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93" r:id="rId4"/>
    <p:sldId id="328" r:id="rId5"/>
    <p:sldId id="327" r:id="rId6"/>
    <p:sldId id="288" r:id="rId7"/>
    <p:sldId id="329" r:id="rId8"/>
    <p:sldId id="297" r:id="rId9"/>
    <p:sldId id="330" r:id="rId10"/>
    <p:sldId id="331" r:id="rId11"/>
    <p:sldId id="332" r:id="rId12"/>
    <p:sldId id="301" r:id="rId13"/>
    <p:sldId id="302" r:id="rId14"/>
    <p:sldId id="268" r:id="rId15"/>
    <p:sldId id="257" r:id="rId16"/>
    <p:sldId id="304" r:id="rId17"/>
    <p:sldId id="305" r:id="rId18"/>
    <p:sldId id="269" r:id="rId19"/>
    <p:sldId id="270" r:id="rId20"/>
    <p:sldId id="271" r:id="rId21"/>
    <p:sldId id="320" r:id="rId22"/>
    <p:sldId id="321" r:id="rId23"/>
    <p:sldId id="322" r:id="rId24"/>
    <p:sldId id="323" r:id="rId25"/>
    <p:sldId id="3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33"/>
    <p:restoredTop sz="93447"/>
  </p:normalViewPr>
  <p:slideViewPr>
    <p:cSldViewPr snapToGrid="0" snapToObjects="1">
      <p:cViewPr varScale="1">
        <p:scale>
          <a:sx n="47" d="100"/>
          <a:sy n="47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A1454-5E77-7D4A-931D-B64B955BD62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DE972-05E2-4C4B-9C54-5637237C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0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7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6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7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9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9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5FCF-8C26-D44A-9F45-761864C4C5F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14.png"/><Relationship Id="rId12" Type="http://schemas.openxmlformats.org/officeDocument/2006/relationships/image" Target="../media/image2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12" Type="http://schemas.openxmlformats.org/officeDocument/2006/relationships/image" Target="../media/image260.png"/><Relationship Id="rId17" Type="http://schemas.openxmlformats.org/officeDocument/2006/relationships/image" Target="../media/image25.pn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15" Type="http://schemas.openxmlformats.org/officeDocument/2006/relationships/image" Target="../media/image23.png"/><Relationship Id="rId4" Type="http://schemas.openxmlformats.org/officeDocument/2006/relationships/image" Target="../media/image21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0.png"/><Relationship Id="rId3" Type="http://schemas.openxmlformats.org/officeDocument/2006/relationships/image" Target="../media/image210.png"/><Relationship Id="rId21" Type="http://schemas.openxmlformats.org/officeDocument/2006/relationships/image" Target="../media/image29.png"/><Relationship Id="rId2" Type="http://schemas.openxmlformats.org/officeDocument/2006/relationships/image" Target="../media/image1100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60.png"/><Relationship Id="rId23" Type="http://schemas.openxmlformats.org/officeDocument/2006/relationships/image" Target="../media/image50.png"/><Relationship Id="rId19" Type="http://schemas.openxmlformats.org/officeDocument/2006/relationships/image" Target="../media/image42.png"/><Relationship Id="rId22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3" Type="http://schemas.openxmlformats.org/officeDocument/2006/relationships/image" Target="../media/image121.png"/><Relationship Id="rId12" Type="http://schemas.openxmlformats.org/officeDocument/2006/relationships/image" Target="NUL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15" Type="http://schemas.openxmlformats.org/officeDocument/2006/relationships/image" Target="../media/image171.png"/><Relationship Id="rId4" Type="http://schemas.openxmlformats.org/officeDocument/2006/relationships/image" Target="../media/image130.png"/><Relationship Id="rId14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11.pn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70.png"/><Relationship Id="rId4" Type="http://schemas.openxmlformats.org/officeDocument/2006/relationships/image" Target="../media/image2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0.png"/><Relationship Id="rId7" Type="http://schemas.openxmlformats.org/officeDocument/2006/relationships/image" Target="../media/image120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7.png"/><Relationship Id="rId5" Type="http://schemas.openxmlformats.org/officeDocument/2006/relationships/image" Target="../media/image10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3639"/>
            <a:ext cx="9671222" cy="2387600"/>
          </a:xfrm>
        </p:spPr>
        <p:txBody>
          <a:bodyPr>
            <a:normAutofit/>
          </a:bodyPr>
          <a:lstStyle/>
          <a:p>
            <a:r>
              <a:rPr lang="en-US" dirty="0"/>
              <a:t>CS249: </a:t>
            </a:r>
            <a:br>
              <a:rPr lang="en-US" dirty="0"/>
            </a:br>
            <a:r>
              <a:rPr lang="en-US" dirty="0"/>
              <a:t>Neural Language Model (2)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43154"/>
            <a:ext cx="9144000" cy="1291975"/>
          </a:xfrm>
        </p:spPr>
        <p:txBody>
          <a:bodyPr/>
          <a:lstStyle/>
          <a:p>
            <a:r>
              <a:rPr lang="en-US" dirty="0"/>
              <a:t>Professor Junghoo “John” Cho</a:t>
            </a:r>
          </a:p>
        </p:txBody>
      </p:sp>
    </p:spTree>
    <p:extLst>
      <p:ext uri="{BB962C8B-B14F-4D97-AF65-F5344CB8AC3E}">
        <p14:creationId xmlns:p14="http://schemas.microsoft.com/office/powerpoint/2010/main" val="48942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1591BB-6495-B840-BF02-833DDF0A91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[Bengio 2003]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s-IS" dirty="0"/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1591BB-6495-B840-BF02-833DDF0A9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 t="-3810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EAB9-A682-DE4B-8B7F-4486D11F5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1D319F46-9934-A549-9457-FE2963408081}"/>
              </a:ext>
            </a:extLst>
          </p:cNvPr>
          <p:cNvSpPr/>
          <p:nvPr/>
        </p:nvSpPr>
        <p:spPr>
          <a:xfrm>
            <a:off x="6379686" y="3253665"/>
            <a:ext cx="1530849" cy="1736333"/>
          </a:xfrm>
          <a:prstGeom prst="donut">
            <a:avLst>
              <a:gd name="adj" fmla="val 4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64434-4229-0846-A99E-E4D5DA8E75A3}"/>
                  </a:ext>
                </a:extLst>
              </p:cNvPr>
              <p:cNvSpPr txBox="1"/>
              <p:nvPr/>
            </p:nvSpPr>
            <p:spPr>
              <a:xfrm>
                <a:off x="6867277" y="3798665"/>
                <a:ext cx="5556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𝑓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64434-4229-0846-A99E-E4D5DA8E7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277" y="3798665"/>
                <a:ext cx="555665" cy="646331"/>
              </a:xfrm>
              <a:prstGeom prst="rect">
                <a:avLst/>
              </a:prstGeom>
              <a:blipFill>
                <a:blip r:embed="rId3"/>
                <a:stretch>
                  <a:fillRect l="-11364" r="-9091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B6E6D6-CB15-674C-BBE4-4C1C39E8463E}"/>
              </a:ext>
            </a:extLst>
          </p:cNvPr>
          <p:cNvCxnSpPr/>
          <p:nvPr/>
        </p:nvCxnSpPr>
        <p:spPr>
          <a:xfrm>
            <a:off x="5167335" y="3154811"/>
            <a:ext cx="1345915" cy="448175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CB967E-877A-E14E-A1B7-E86D449B2D0E}"/>
              </a:ext>
            </a:extLst>
          </p:cNvPr>
          <p:cNvCxnSpPr/>
          <p:nvPr/>
        </p:nvCxnSpPr>
        <p:spPr>
          <a:xfrm>
            <a:off x="5167335" y="3798665"/>
            <a:ext cx="1212349" cy="224087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64AA57-F608-A84C-9678-D24C93325FBB}"/>
              </a:ext>
            </a:extLst>
          </p:cNvPr>
          <p:cNvCxnSpPr/>
          <p:nvPr/>
        </p:nvCxnSpPr>
        <p:spPr>
          <a:xfrm flipV="1">
            <a:off x="5167335" y="4444996"/>
            <a:ext cx="1230305" cy="643856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5F996A-2906-7345-A56E-7FBF4721DEB4}"/>
              </a:ext>
            </a:extLst>
          </p:cNvPr>
          <p:cNvCxnSpPr/>
          <p:nvPr/>
        </p:nvCxnSpPr>
        <p:spPr>
          <a:xfrm>
            <a:off x="7910535" y="4147955"/>
            <a:ext cx="762189" cy="0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E4D8D3-D867-F340-ADBC-9598388229CD}"/>
                  </a:ext>
                </a:extLst>
              </p:cNvPr>
              <p:cNvSpPr txBox="1"/>
              <p:nvPr/>
            </p:nvSpPr>
            <p:spPr>
              <a:xfrm>
                <a:off x="9494302" y="3091638"/>
                <a:ext cx="1777473" cy="1951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0.03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3600" b="0" i="1" smtClean="0">
                                          <a:latin typeface="Cambria Math" charset="0"/>
                                        </a:rPr>
                                        <m:t>0.01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s-CZ" sz="36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0.05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E4D8D3-D867-F340-ADBC-959838822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302" y="3091638"/>
                <a:ext cx="1777473" cy="1951688"/>
              </a:xfrm>
              <a:prstGeom prst="rect">
                <a:avLst/>
              </a:prstGeom>
              <a:blipFill>
                <a:blip r:embed="rId4"/>
                <a:stretch>
                  <a:fillRect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8639F2D-B078-C645-A75C-D4733E53A605}"/>
              </a:ext>
            </a:extLst>
          </p:cNvPr>
          <p:cNvCxnSpPr/>
          <p:nvPr/>
        </p:nvCxnSpPr>
        <p:spPr>
          <a:xfrm flipV="1">
            <a:off x="2070673" y="2635099"/>
            <a:ext cx="1276808" cy="21162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80526C-6764-C444-B892-D198379E60EE}"/>
              </a:ext>
            </a:extLst>
          </p:cNvPr>
          <p:cNvGrpSpPr/>
          <p:nvPr/>
        </p:nvGrpSpPr>
        <p:grpSpPr>
          <a:xfrm>
            <a:off x="1509681" y="1710523"/>
            <a:ext cx="619272" cy="2008286"/>
            <a:chOff x="7143939" y="2987348"/>
            <a:chExt cx="619272" cy="2008286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49C1D37E-1A56-7D4C-8471-F291D78E08F2}"/>
                </a:ext>
              </a:extLst>
            </p:cNvPr>
            <p:cNvSpPr/>
            <p:nvPr/>
          </p:nvSpPr>
          <p:spPr>
            <a:xfrm rot="5400000">
              <a:off x="6509126" y="3815584"/>
              <a:ext cx="2008286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713F19B-636F-1840-8C0C-7D24FF6D609F}"/>
                </a:ext>
              </a:extLst>
            </p:cNvPr>
            <p:cNvSpPr/>
            <p:nvPr/>
          </p:nvSpPr>
          <p:spPr>
            <a:xfrm rot="5400000">
              <a:off x="7408767" y="3079230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2E53F59-B612-3148-B503-6DABD9CB3F5C}"/>
                </a:ext>
              </a:extLst>
            </p:cNvPr>
            <p:cNvSpPr/>
            <p:nvPr/>
          </p:nvSpPr>
          <p:spPr>
            <a:xfrm rot="5400000">
              <a:off x="7408767" y="3368123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4CF68D2-6275-6F4D-AB8D-3DE0354E64BE}"/>
                </a:ext>
              </a:extLst>
            </p:cNvPr>
            <p:cNvSpPr/>
            <p:nvPr/>
          </p:nvSpPr>
          <p:spPr>
            <a:xfrm rot="5400000">
              <a:off x="7413765" y="3913125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854110-B116-3640-95D4-9ADFE635948E}"/>
                </a:ext>
              </a:extLst>
            </p:cNvPr>
            <p:cNvSpPr txBox="1"/>
            <p:nvPr/>
          </p:nvSpPr>
          <p:spPr>
            <a:xfrm rot="5400000">
              <a:off x="7305745" y="390977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479B0FF-CE1C-6841-88BC-A0A6AF1ECB6C}"/>
                </a:ext>
              </a:extLst>
            </p:cNvPr>
            <p:cNvSpPr txBox="1"/>
            <p:nvPr/>
          </p:nvSpPr>
          <p:spPr>
            <a:xfrm rot="5400000">
              <a:off x="7366267" y="4206934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/>
                <a:t>…</a:t>
              </a:r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9E9B1BA-BD07-A44D-AB3F-829884265689}"/>
                </a:ext>
              </a:extLst>
            </p:cNvPr>
            <p:cNvSpPr/>
            <p:nvPr/>
          </p:nvSpPr>
          <p:spPr>
            <a:xfrm rot="5400000">
              <a:off x="7408767" y="4709449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D040B54-7216-1444-8585-4F6368BC91A1}"/>
                </a:ext>
              </a:extLst>
            </p:cNvPr>
            <p:cNvSpPr txBox="1"/>
            <p:nvPr/>
          </p:nvSpPr>
          <p:spPr>
            <a:xfrm rot="5400000">
              <a:off x="7437085" y="3531976"/>
              <a:ext cx="282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/>
                <a:t>…</a:t>
              </a:r>
              <a:endParaRPr lang="en-US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B24BB90-B22F-0941-999D-02251F3F3956}"/>
              </a:ext>
            </a:extLst>
          </p:cNvPr>
          <p:cNvGrpSpPr/>
          <p:nvPr/>
        </p:nvGrpSpPr>
        <p:grpSpPr>
          <a:xfrm>
            <a:off x="1509680" y="4456852"/>
            <a:ext cx="619272" cy="2008286"/>
            <a:chOff x="7143939" y="2987348"/>
            <a:chExt cx="619272" cy="200828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58F3AFD8-BC7A-F04C-B71D-3BD0060A5993}"/>
                </a:ext>
              </a:extLst>
            </p:cNvPr>
            <p:cNvSpPr/>
            <p:nvPr/>
          </p:nvSpPr>
          <p:spPr>
            <a:xfrm rot="5400000">
              <a:off x="6509126" y="3815584"/>
              <a:ext cx="2008286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9435698-CC90-DC43-B5F9-23495D93AD29}"/>
                </a:ext>
              </a:extLst>
            </p:cNvPr>
            <p:cNvSpPr/>
            <p:nvPr/>
          </p:nvSpPr>
          <p:spPr>
            <a:xfrm rot="5400000">
              <a:off x="7408767" y="3079230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EE43693-7169-2740-8344-B273008AB34B}"/>
                </a:ext>
              </a:extLst>
            </p:cNvPr>
            <p:cNvSpPr/>
            <p:nvPr/>
          </p:nvSpPr>
          <p:spPr>
            <a:xfrm rot="5400000">
              <a:off x="7408767" y="3368123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C589957-0293-3848-BD9C-869D0696420D}"/>
                </a:ext>
              </a:extLst>
            </p:cNvPr>
            <p:cNvSpPr/>
            <p:nvPr/>
          </p:nvSpPr>
          <p:spPr>
            <a:xfrm rot="5400000">
              <a:off x="7413765" y="3913125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00BAE54-EEDC-5A4A-AC9A-04C3F23303F4}"/>
                </a:ext>
              </a:extLst>
            </p:cNvPr>
            <p:cNvSpPr txBox="1"/>
            <p:nvPr/>
          </p:nvSpPr>
          <p:spPr>
            <a:xfrm rot="5400000">
              <a:off x="7305745" y="390977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408D27F-417A-4848-953C-F4544579F736}"/>
                </a:ext>
              </a:extLst>
            </p:cNvPr>
            <p:cNvSpPr txBox="1"/>
            <p:nvPr/>
          </p:nvSpPr>
          <p:spPr>
            <a:xfrm rot="5400000">
              <a:off x="7366267" y="4206934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/>
                <a:t>…</a:t>
              </a:r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EBEEC08-FE54-854D-AD78-0D9FC6A584A4}"/>
                </a:ext>
              </a:extLst>
            </p:cNvPr>
            <p:cNvSpPr/>
            <p:nvPr/>
          </p:nvSpPr>
          <p:spPr>
            <a:xfrm rot="5400000">
              <a:off x="7408767" y="4709449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8407522-CD50-054E-8F80-9FA29DEAE104}"/>
                </a:ext>
              </a:extLst>
            </p:cNvPr>
            <p:cNvSpPr txBox="1"/>
            <p:nvPr/>
          </p:nvSpPr>
          <p:spPr>
            <a:xfrm rot="5400000">
              <a:off x="7437085" y="3531976"/>
              <a:ext cx="282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/>
                <a:t>…</a:t>
              </a:r>
              <a:endParaRPr lang="en-US" dirty="0"/>
            </a:p>
          </p:txBody>
        </p:sp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C8C045E-2638-CC43-BF19-E82C592BBA5E}"/>
              </a:ext>
            </a:extLst>
          </p:cNvPr>
          <p:cNvCxnSpPr/>
          <p:nvPr/>
        </p:nvCxnSpPr>
        <p:spPr>
          <a:xfrm>
            <a:off x="2095983" y="5425410"/>
            <a:ext cx="1302449" cy="1311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B03DC9-EACE-6649-A589-CF653F5AABD2}"/>
                  </a:ext>
                </a:extLst>
              </p:cNvPr>
              <p:cNvSpPr txBox="1"/>
              <p:nvPr/>
            </p:nvSpPr>
            <p:spPr>
              <a:xfrm>
                <a:off x="1655974" y="4082373"/>
                <a:ext cx="514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B03DC9-EACE-6649-A589-CF653F5AA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74" y="4082373"/>
                <a:ext cx="5142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3AC1D16-D583-B146-B37E-D88BF241D4CC}"/>
                  </a:ext>
                </a:extLst>
              </p:cNvPr>
              <p:cNvSpPr txBox="1"/>
              <p:nvPr/>
            </p:nvSpPr>
            <p:spPr>
              <a:xfrm>
                <a:off x="1621888" y="1381018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3AC1D16-D583-B146-B37E-D88BF241D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888" y="1381018"/>
                <a:ext cx="5018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8643BC77-41A2-4E4C-8F80-CA0842C38969}"/>
              </a:ext>
            </a:extLst>
          </p:cNvPr>
          <p:cNvSpPr txBox="1"/>
          <p:nvPr/>
        </p:nvSpPr>
        <p:spPr>
          <a:xfrm>
            <a:off x="2042258" y="352580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[V]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BE9B1E-F0A4-2940-AB82-F30764DD11B2}"/>
              </a:ext>
            </a:extLst>
          </p:cNvPr>
          <p:cNvSpPr txBox="1"/>
          <p:nvPr/>
        </p:nvSpPr>
        <p:spPr>
          <a:xfrm>
            <a:off x="2025842" y="626665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[V]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9DEDA54-786F-B34B-AAEA-71D141DA7070}"/>
              </a:ext>
            </a:extLst>
          </p:cNvPr>
          <p:cNvGrpSpPr/>
          <p:nvPr/>
        </p:nvGrpSpPr>
        <p:grpSpPr>
          <a:xfrm>
            <a:off x="3154055" y="1686281"/>
            <a:ext cx="1233839" cy="4587793"/>
            <a:chOff x="3148133" y="1581338"/>
            <a:chExt cx="1233839" cy="458779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A326EC5-0D25-8C4D-AF51-06CE9456E7F8}"/>
                </a:ext>
              </a:extLst>
            </p:cNvPr>
            <p:cNvGrpSpPr/>
            <p:nvPr/>
          </p:nvGrpSpPr>
          <p:grpSpPr>
            <a:xfrm rot="5400000">
              <a:off x="2596644" y="2132827"/>
              <a:ext cx="1729624" cy="626645"/>
              <a:chOff x="1392399" y="3563129"/>
              <a:chExt cx="1729624" cy="626645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71C8781D-66D0-7F4B-A11F-F3CFAF23E180}"/>
                  </a:ext>
                </a:extLst>
              </p:cNvPr>
              <p:cNvSpPr/>
              <p:nvPr/>
            </p:nvSpPr>
            <p:spPr>
              <a:xfrm>
                <a:off x="1802674" y="3644536"/>
                <a:ext cx="1319349" cy="35181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8B52BDE-5194-6040-AFBB-9E819C5479BF}"/>
                  </a:ext>
                </a:extLst>
              </p:cNvPr>
              <p:cNvSpPr/>
              <p:nvPr/>
            </p:nvSpPr>
            <p:spPr>
              <a:xfrm>
                <a:off x="1907178" y="3703319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C61DA3F7-9C20-0E4C-B6E7-BA4064700653}"/>
                  </a:ext>
                </a:extLst>
              </p:cNvPr>
              <p:cNvSpPr/>
              <p:nvPr/>
            </p:nvSpPr>
            <p:spPr>
              <a:xfrm>
                <a:off x="2181501" y="3715496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84C4B27-5050-7E4F-AD13-BF826655793E}"/>
                  </a:ext>
                </a:extLst>
              </p:cNvPr>
              <p:cNvSpPr/>
              <p:nvPr/>
            </p:nvSpPr>
            <p:spPr>
              <a:xfrm>
                <a:off x="2782401" y="3703319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A908BF9-AE83-534C-9C57-6C3938478274}"/>
                  </a:ext>
                </a:extLst>
              </p:cNvPr>
              <p:cNvSpPr txBox="1"/>
              <p:nvPr/>
            </p:nvSpPr>
            <p:spPr>
              <a:xfrm>
                <a:off x="2886904" y="3820442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A35352F-922A-ED4B-91AD-6DA9D428C039}"/>
                  </a:ext>
                </a:extLst>
              </p:cNvPr>
              <p:cNvSpPr txBox="1"/>
              <p:nvPr/>
            </p:nvSpPr>
            <p:spPr>
              <a:xfrm>
                <a:off x="2426427" y="3627017"/>
                <a:ext cx="424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/>
                  <a:t>…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7A1AF003-9748-6F40-8461-687DD6FA95F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45879" y="3609649"/>
                    <a:ext cx="46237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345879" y="3609649"/>
                    <a:ext cx="462371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3D1DBA92-0865-F946-8337-4E801D0301D3}"/>
                </a:ext>
              </a:extLst>
            </p:cNvPr>
            <p:cNvSpPr/>
            <p:nvPr/>
          </p:nvSpPr>
          <p:spPr>
            <a:xfrm rot="5400000">
              <a:off x="2905971" y="5137861"/>
              <a:ext cx="1319349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820BFA0-FADD-7F4E-8959-DDB3DF9BEC31}"/>
                </a:ext>
              </a:extLst>
            </p:cNvPr>
            <p:cNvSpPr/>
            <p:nvPr/>
          </p:nvSpPr>
          <p:spPr>
            <a:xfrm rot="5400000">
              <a:off x="3461143" y="4745977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67C07C7-B9DD-A547-A869-E35C6119F748}"/>
                </a:ext>
              </a:extLst>
            </p:cNvPr>
            <p:cNvSpPr/>
            <p:nvPr/>
          </p:nvSpPr>
          <p:spPr>
            <a:xfrm rot="5400000">
              <a:off x="3448966" y="5020300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E7E84C4-0693-F14A-A0F6-0322FD16E7DF}"/>
                </a:ext>
              </a:extLst>
            </p:cNvPr>
            <p:cNvSpPr/>
            <p:nvPr/>
          </p:nvSpPr>
          <p:spPr>
            <a:xfrm rot="5400000">
              <a:off x="3461143" y="5621200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32DBAC6-B4A8-4C45-B2C5-484965835455}"/>
                </a:ext>
              </a:extLst>
            </p:cNvPr>
            <p:cNvSpPr txBox="1"/>
            <p:nvPr/>
          </p:nvSpPr>
          <p:spPr>
            <a:xfrm rot="5400000">
              <a:off x="3358120" y="5576516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B8A634F-78E3-0E44-A9D4-5A8697DD27F6}"/>
                </a:ext>
              </a:extLst>
            </p:cNvPr>
            <p:cNvSpPr txBox="1"/>
            <p:nvPr/>
          </p:nvSpPr>
          <p:spPr>
            <a:xfrm rot="5400000">
              <a:off x="3362127" y="5305458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/>
                <a:t>…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583AAC7-912A-EF4E-8A1F-FF7F5682E86F}"/>
                    </a:ext>
                  </a:extLst>
                </p:cNvPr>
                <p:cNvSpPr txBox="1"/>
                <p:nvPr/>
              </p:nvSpPr>
              <p:spPr>
                <a:xfrm>
                  <a:off x="3328749" y="4255405"/>
                  <a:ext cx="4705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8749" y="4255405"/>
                  <a:ext cx="47051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9C5EDA1-7A73-D645-9F9F-03AB747FE787}"/>
                </a:ext>
              </a:extLst>
            </p:cNvPr>
            <p:cNvSpPr txBox="1"/>
            <p:nvPr/>
          </p:nvSpPr>
          <p:spPr>
            <a:xfrm>
              <a:off x="3686929" y="3088078"/>
              <a:ext cx="642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[m]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486F4FE-9114-AA45-AB56-B90D7B5E96B6}"/>
                </a:ext>
              </a:extLst>
            </p:cNvPr>
            <p:cNvSpPr txBox="1"/>
            <p:nvPr/>
          </p:nvSpPr>
          <p:spPr>
            <a:xfrm>
              <a:off x="3739689" y="5799799"/>
              <a:ext cx="642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[m]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B99C6A79-2F69-494E-9747-FC460E940507}"/>
              </a:ext>
            </a:extLst>
          </p:cNvPr>
          <p:cNvSpPr txBox="1"/>
          <p:nvPr/>
        </p:nvSpPr>
        <p:spPr>
          <a:xfrm>
            <a:off x="2623881" y="3193021"/>
            <a:ext cx="2808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.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.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226924C-4B35-3F44-951C-4AA00AD7FEF6}"/>
              </a:ext>
            </a:extLst>
          </p:cNvPr>
          <p:cNvSpPr txBox="1"/>
          <p:nvPr/>
        </p:nvSpPr>
        <p:spPr>
          <a:xfrm>
            <a:off x="2297479" y="2140787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71621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1591BB-6495-B840-BF02-833DDF0A91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[Bengio 2003]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s-IS" dirty="0"/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1591BB-6495-B840-BF02-833DDF0A9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 t="-3810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EAB9-A682-DE4B-8B7F-4486D11F5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E4D8D3-D867-F340-ADBC-9598388229CD}"/>
                  </a:ext>
                </a:extLst>
              </p:cNvPr>
              <p:cNvSpPr txBox="1"/>
              <p:nvPr/>
            </p:nvSpPr>
            <p:spPr>
              <a:xfrm>
                <a:off x="9494302" y="3091638"/>
                <a:ext cx="1777473" cy="1951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0.03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3600" b="0" i="1" smtClean="0">
                                          <a:latin typeface="Cambria Math" charset="0"/>
                                        </a:rPr>
                                        <m:t>0.01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s-CZ" sz="36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0.05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E4D8D3-D867-F340-ADBC-959838822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302" y="3091638"/>
                <a:ext cx="1777473" cy="1951688"/>
              </a:xfrm>
              <a:prstGeom prst="rect">
                <a:avLst/>
              </a:prstGeom>
              <a:blipFill>
                <a:blip r:embed="rId3"/>
                <a:stretch>
                  <a:fillRect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858C168-4D3E-2945-BB2D-FDDBE5CC9DEF}"/>
              </a:ext>
            </a:extLst>
          </p:cNvPr>
          <p:cNvGrpSpPr/>
          <p:nvPr/>
        </p:nvGrpSpPr>
        <p:grpSpPr>
          <a:xfrm>
            <a:off x="1509680" y="1381018"/>
            <a:ext cx="2878214" cy="5254968"/>
            <a:chOff x="1509680" y="1381018"/>
            <a:chExt cx="2878214" cy="5254968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8639F2D-B078-C645-A75C-D4733E53A605}"/>
                </a:ext>
              </a:extLst>
            </p:cNvPr>
            <p:cNvCxnSpPr/>
            <p:nvPr/>
          </p:nvCxnSpPr>
          <p:spPr>
            <a:xfrm flipV="1">
              <a:off x="2070673" y="2635099"/>
              <a:ext cx="1276808" cy="21162"/>
            </a:xfrm>
            <a:prstGeom prst="straightConnector1">
              <a:avLst/>
            </a:prstGeom>
            <a:ln w="254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D80526C-6764-C444-B892-D198379E60EE}"/>
                </a:ext>
              </a:extLst>
            </p:cNvPr>
            <p:cNvGrpSpPr/>
            <p:nvPr/>
          </p:nvGrpSpPr>
          <p:grpSpPr>
            <a:xfrm>
              <a:off x="1509681" y="1710523"/>
              <a:ext cx="619272" cy="2008286"/>
              <a:chOff x="7143939" y="2987348"/>
              <a:chExt cx="619272" cy="2008286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49C1D37E-1A56-7D4C-8471-F291D78E08F2}"/>
                  </a:ext>
                </a:extLst>
              </p:cNvPr>
              <p:cNvSpPr/>
              <p:nvPr/>
            </p:nvSpPr>
            <p:spPr>
              <a:xfrm rot="5400000">
                <a:off x="6509126" y="3815584"/>
                <a:ext cx="2008286" cy="35181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713F19B-636F-1840-8C0C-7D24FF6D609F}"/>
                  </a:ext>
                </a:extLst>
              </p:cNvPr>
              <p:cNvSpPr/>
              <p:nvPr/>
            </p:nvSpPr>
            <p:spPr>
              <a:xfrm rot="5400000">
                <a:off x="7408767" y="3079230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2E53F59-B612-3148-B503-6DABD9CB3F5C}"/>
                  </a:ext>
                </a:extLst>
              </p:cNvPr>
              <p:cNvSpPr/>
              <p:nvPr/>
            </p:nvSpPr>
            <p:spPr>
              <a:xfrm rot="5400000">
                <a:off x="7408767" y="3368123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4CF68D2-6275-6F4D-AB8D-3DE0354E64BE}"/>
                  </a:ext>
                </a:extLst>
              </p:cNvPr>
              <p:cNvSpPr/>
              <p:nvPr/>
            </p:nvSpPr>
            <p:spPr>
              <a:xfrm rot="5400000">
                <a:off x="7413765" y="3913125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4854110-B116-3640-95D4-9ADFE635948E}"/>
                  </a:ext>
                </a:extLst>
              </p:cNvPr>
              <p:cNvSpPr txBox="1"/>
              <p:nvPr/>
            </p:nvSpPr>
            <p:spPr>
              <a:xfrm rot="5400000">
                <a:off x="7305745" y="3909770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479B0FF-CE1C-6841-88BC-A0A6AF1ECB6C}"/>
                  </a:ext>
                </a:extLst>
              </p:cNvPr>
              <p:cNvSpPr txBox="1"/>
              <p:nvPr/>
            </p:nvSpPr>
            <p:spPr>
              <a:xfrm rot="5400000">
                <a:off x="7366267" y="4206934"/>
                <a:ext cx="424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/>
                  <a:t>…</a:t>
                </a:r>
                <a:endParaRPr lang="en-US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9E9B1BA-BD07-A44D-AB3F-829884265689}"/>
                  </a:ext>
                </a:extLst>
              </p:cNvPr>
              <p:cNvSpPr/>
              <p:nvPr/>
            </p:nvSpPr>
            <p:spPr>
              <a:xfrm rot="5400000">
                <a:off x="7408767" y="4709449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D040B54-7216-1444-8585-4F6368BC91A1}"/>
                  </a:ext>
                </a:extLst>
              </p:cNvPr>
              <p:cNvSpPr txBox="1"/>
              <p:nvPr/>
            </p:nvSpPr>
            <p:spPr>
              <a:xfrm rot="5400000">
                <a:off x="7437085" y="3531976"/>
                <a:ext cx="282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/>
                  <a:t>…</a:t>
                </a:r>
                <a:endParaRPr lang="en-US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B24BB90-B22F-0941-999D-02251F3F3956}"/>
                </a:ext>
              </a:extLst>
            </p:cNvPr>
            <p:cNvGrpSpPr/>
            <p:nvPr/>
          </p:nvGrpSpPr>
          <p:grpSpPr>
            <a:xfrm>
              <a:off x="1509680" y="4456852"/>
              <a:ext cx="619272" cy="2008286"/>
              <a:chOff x="7143939" y="2987348"/>
              <a:chExt cx="619272" cy="2008286"/>
            </a:xfrm>
          </p:grpSpPr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58F3AFD8-BC7A-F04C-B71D-3BD0060A5993}"/>
                  </a:ext>
                </a:extLst>
              </p:cNvPr>
              <p:cNvSpPr/>
              <p:nvPr/>
            </p:nvSpPr>
            <p:spPr>
              <a:xfrm rot="5400000">
                <a:off x="6509126" y="3815584"/>
                <a:ext cx="2008286" cy="35181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9435698-CC90-DC43-B5F9-23495D93AD29}"/>
                  </a:ext>
                </a:extLst>
              </p:cNvPr>
              <p:cNvSpPr/>
              <p:nvPr/>
            </p:nvSpPr>
            <p:spPr>
              <a:xfrm rot="5400000">
                <a:off x="7408767" y="3079230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EE43693-7169-2740-8344-B273008AB34B}"/>
                  </a:ext>
                </a:extLst>
              </p:cNvPr>
              <p:cNvSpPr/>
              <p:nvPr/>
            </p:nvSpPr>
            <p:spPr>
              <a:xfrm rot="5400000">
                <a:off x="7408767" y="3368123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C589957-0293-3848-BD9C-869D0696420D}"/>
                  </a:ext>
                </a:extLst>
              </p:cNvPr>
              <p:cNvSpPr/>
              <p:nvPr/>
            </p:nvSpPr>
            <p:spPr>
              <a:xfrm rot="5400000">
                <a:off x="7413765" y="3913125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00BAE54-EEDC-5A4A-AC9A-04C3F23303F4}"/>
                  </a:ext>
                </a:extLst>
              </p:cNvPr>
              <p:cNvSpPr txBox="1"/>
              <p:nvPr/>
            </p:nvSpPr>
            <p:spPr>
              <a:xfrm rot="5400000">
                <a:off x="7305745" y="3909770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408D27F-417A-4848-953C-F4544579F736}"/>
                  </a:ext>
                </a:extLst>
              </p:cNvPr>
              <p:cNvSpPr txBox="1"/>
              <p:nvPr/>
            </p:nvSpPr>
            <p:spPr>
              <a:xfrm rot="5400000">
                <a:off x="7366267" y="4206934"/>
                <a:ext cx="424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/>
                  <a:t>…</a:t>
                </a:r>
                <a:endParaRPr lang="en-US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EBEEC08-FE54-854D-AD78-0D9FC6A584A4}"/>
                  </a:ext>
                </a:extLst>
              </p:cNvPr>
              <p:cNvSpPr/>
              <p:nvPr/>
            </p:nvSpPr>
            <p:spPr>
              <a:xfrm rot="5400000">
                <a:off x="7408767" y="4709449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8407522-CD50-054E-8F80-9FA29DEAE104}"/>
                  </a:ext>
                </a:extLst>
              </p:cNvPr>
              <p:cNvSpPr txBox="1"/>
              <p:nvPr/>
            </p:nvSpPr>
            <p:spPr>
              <a:xfrm rot="5400000">
                <a:off x="7437085" y="3531976"/>
                <a:ext cx="282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/>
                  <a:t>…</a:t>
                </a:r>
                <a:endParaRPr lang="en-US" dirty="0"/>
              </a:p>
            </p:txBody>
          </p:sp>
        </p:grp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C8C045E-2638-CC43-BF19-E82C592BBA5E}"/>
                </a:ext>
              </a:extLst>
            </p:cNvPr>
            <p:cNvCxnSpPr/>
            <p:nvPr/>
          </p:nvCxnSpPr>
          <p:spPr>
            <a:xfrm>
              <a:off x="2095983" y="5425410"/>
              <a:ext cx="1302449" cy="13118"/>
            </a:xfrm>
            <a:prstGeom prst="straightConnector1">
              <a:avLst/>
            </a:prstGeom>
            <a:ln w="254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CB03DC9-EACE-6649-A589-CF653F5AABD2}"/>
                    </a:ext>
                  </a:extLst>
                </p:cNvPr>
                <p:cNvSpPr txBox="1"/>
                <p:nvPr/>
              </p:nvSpPr>
              <p:spPr>
                <a:xfrm>
                  <a:off x="1655974" y="4082373"/>
                  <a:ext cx="5142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CB03DC9-EACE-6649-A589-CF653F5AA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5974" y="4082373"/>
                  <a:ext cx="51424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53AC1D16-D583-B146-B37E-D88BF241D4CC}"/>
                    </a:ext>
                  </a:extLst>
                </p:cNvPr>
                <p:cNvSpPr txBox="1"/>
                <p:nvPr/>
              </p:nvSpPr>
              <p:spPr>
                <a:xfrm>
                  <a:off x="1621888" y="1381018"/>
                  <a:ext cx="5018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53AC1D16-D583-B146-B37E-D88BF241D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888" y="1381018"/>
                  <a:ext cx="5018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643BC77-41A2-4E4C-8F80-CA0842C38969}"/>
                </a:ext>
              </a:extLst>
            </p:cNvPr>
            <p:cNvSpPr txBox="1"/>
            <p:nvPr/>
          </p:nvSpPr>
          <p:spPr>
            <a:xfrm>
              <a:off x="2042258" y="3525802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[V]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BE9B1E-F0A4-2940-AB82-F30764DD11B2}"/>
                </a:ext>
              </a:extLst>
            </p:cNvPr>
            <p:cNvSpPr txBox="1"/>
            <p:nvPr/>
          </p:nvSpPr>
          <p:spPr>
            <a:xfrm>
              <a:off x="2025842" y="6266654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[V]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9DEDA54-786F-B34B-AAEA-71D141DA7070}"/>
                </a:ext>
              </a:extLst>
            </p:cNvPr>
            <p:cNvGrpSpPr/>
            <p:nvPr/>
          </p:nvGrpSpPr>
          <p:grpSpPr>
            <a:xfrm>
              <a:off x="3154055" y="1686281"/>
              <a:ext cx="1233839" cy="4587793"/>
              <a:chOff x="3148133" y="1581338"/>
              <a:chExt cx="1233839" cy="458779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A326EC5-0D25-8C4D-AF51-06CE9456E7F8}"/>
                  </a:ext>
                </a:extLst>
              </p:cNvPr>
              <p:cNvGrpSpPr/>
              <p:nvPr/>
            </p:nvGrpSpPr>
            <p:grpSpPr>
              <a:xfrm rot="5400000">
                <a:off x="2596644" y="2132827"/>
                <a:ext cx="1729624" cy="626645"/>
                <a:chOff x="1392399" y="3563129"/>
                <a:chExt cx="1729624" cy="626645"/>
              </a:xfrm>
            </p:grpSpPr>
            <p:sp>
              <p:nvSpPr>
                <p:cNvPr id="90" name="Rounded Rectangle 89">
                  <a:extLst>
                    <a:ext uri="{FF2B5EF4-FFF2-40B4-BE49-F238E27FC236}">
                      <a16:creationId xmlns:a16="http://schemas.microsoft.com/office/drawing/2014/main" id="{71C8781D-66D0-7F4B-A11F-F3CFAF23E180}"/>
                    </a:ext>
                  </a:extLst>
                </p:cNvPr>
                <p:cNvSpPr/>
                <p:nvPr/>
              </p:nvSpPr>
              <p:spPr>
                <a:xfrm>
                  <a:off x="1802674" y="3644536"/>
                  <a:ext cx="1319349" cy="351813"/>
                </a:xfrm>
                <a:prstGeom prst="round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8B52BDE-5194-6040-AFBB-9E819C5479BF}"/>
                    </a:ext>
                  </a:extLst>
                </p:cNvPr>
                <p:cNvSpPr/>
                <p:nvPr/>
              </p:nvSpPr>
              <p:spPr>
                <a:xfrm>
                  <a:off x="1907178" y="3703319"/>
                  <a:ext cx="209006" cy="23424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C61DA3F7-9C20-0E4C-B6E7-BA4064700653}"/>
                    </a:ext>
                  </a:extLst>
                </p:cNvPr>
                <p:cNvSpPr/>
                <p:nvPr/>
              </p:nvSpPr>
              <p:spPr>
                <a:xfrm>
                  <a:off x="2181501" y="3715496"/>
                  <a:ext cx="209006" cy="23424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A84C4B27-5050-7E4F-AD13-BF826655793E}"/>
                    </a:ext>
                  </a:extLst>
                </p:cNvPr>
                <p:cNvSpPr/>
                <p:nvPr/>
              </p:nvSpPr>
              <p:spPr>
                <a:xfrm>
                  <a:off x="2782401" y="3703319"/>
                  <a:ext cx="209006" cy="23424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A908BF9-AE83-534C-9C57-6C3938478274}"/>
                    </a:ext>
                  </a:extLst>
                </p:cNvPr>
                <p:cNvSpPr txBox="1"/>
                <p:nvPr/>
              </p:nvSpPr>
              <p:spPr>
                <a:xfrm>
                  <a:off x="2886904" y="3820442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A35352F-922A-ED4B-91AD-6DA9D428C039}"/>
                    </a:ext>
                  </a:extLst>
                </p:cNvPr>
                <p:cNvSpPr txBox="1"/>
                <p:nvPr/>
              </p:nvSpPr>
              <p:spPr>
                <a:xfrm>
                  <a:off x="2426427" y="3627017"/>
                  <a:ext cx="4245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/>
                    <a:t>…</a:t>
                  </a:r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7A1AF003-9748-6F40-8461-687DD6FA95F8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345879" y="3609649"/>
                      <a:ext cx="46237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1345879" y="3609649"/>
                      <a:ext cx="462371" cy="369332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D1DBA92-0865-F946-8337-4E801D0301D3}"/>
                  </a:ext>
                </a:extLst>
              </p:cNvPr>
              <p:cNvSpPr/>
              <p:nvPr/>
            </p:nvSpPr>
            <p:spPr>
              <a:xfrm rot="5400000">
                <a:off x="2905971" y="5137861"/>
                <a:ext cx="1319349" cy="35181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820BFA0-FADD-7F4E-8959-DDB3DF9BEC31}"/>
                  </a:ext>
                </a:extLst>
              </p:cNvPr>
              <p:cNvSpPr/>
              <p:nvPr/>
            </p:nvSpPr>
            <p:spPr>
              <a:xfrm rot="5400000">
                <a:off x="3461143" y="4745977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D67C07C7-B9DD-A547-A869-E35C6119F748}"/>
                  </a:ext>
                </a:extLst>
              </p:cNvPr>
              <p:cNvSpPr/>
              <p:nvPr/>
            </p:nvSpPr>
            <p:spPr>
              <a:xfrm rot="5400000">
                <a:off x="3448966" y="5020300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E7E84C4-0693-F14A-A0F6-0322FD16E7DF}"/>
                  </a:ext>
                </a:extLst>
              </p:cNvPr>
              <p:cNvSpPr/>
              <p:nvPr/>
            </p:nvSpPr>
            <p:spPr>
              <a:xfrm rot="5400000">
                <a:off x="3461143" y="5621200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32DBAC6-B4A8-4C45-B2C5-484965835455}"/>
                  </a:ext>
                </a:extLst>
              </p:cNvPr>
              <p:cNvSpPr txBox="1"/>
              <p:nvPr/>
            </p:nvSpPr>
            <p:spPr>
              <a:xfrm rot="5400000">
                <a:off x="3358120" y="5576516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B8A634F-78E3-0E44-A9D4-5A8697DD27F6}"/>
                  </a:ext>
                </a:extLst>
              </p:cNvPr>
              <p:cNvSpPr txBox="1"/>
              <p:nvPr/>
            </p:nvSpPr>
            <p:spPr>
              <a:xfrm rot="5400000">
                <a:off x="3362127" y="5305458"/>
                <a:ext cx="424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/>
                  <a:t>…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583AAC7-912A-EF4E-8A1F-FF7F5682E86F}"/>
                      </a:ext>
                    </a:extLst>
                  </p:cNvPr>
                  <p:cNvSpPr txBox="1"/>
                  <p:nvPr/>
                </p:nvSpPr>
                <p:spPr>
                  <a:xfrm>
                    <a:off x="3328749" y="4255405"/>
                    <a:ext cx="47051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8749" y="4255405"/>
                    <a:ext cx="470513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C5EDA1-7A73-D645-9F9F-03AB747FE787}"/>
                  </a:ext>
                </a:extLst>
              </p:cNvPr>
              <p:cNvSpPr txBox="1"/>
              <p:nvPr/>
            </p:nvSpPr>
            <p:spPr>
              <a:xfrm>
                <a:off x="3686929" y="3088078"/>
                <a:ext cx="6422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[m]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486F4FE-9114-AA45-AB56-B90D7B5E96B6}"/>
                  </a:ext>
                </a:extLst>
              </p:cNvPr>
              <p:cNvSpPr txBox="1"/>
              <p:nvPr/>
            </p:nvSpPr>
            <p:spPr>
              <a:xfrm>
                <a:off x="3739689" y="5799799"/>
                <a:ext cx="6422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[m]</a:t>
                </a: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99C6A79-2F69-494E-9747-FC460E940507}"/>
                </a:ext>
              </a:extLst>
            </p:cNvPr>
            <p:cNvSpPr txBox="1"/>
            <p:nvPr/>
          </p:nvSpPr>
          <p:spPr>
            <a:xfrm>
              <a:off x="2623881" y="3193021"/>
              <a:ext cx="28084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.</a:t>
              </a:r>
            </a:p>
            <a:p>
              <a:r>
                <a:rPr lang="en-US" sz="2800" b="1" dirty="0">
                  <a:solidFill>
                    <a:schemeClr val="accent1"/>
                  </a:solidFill>
                </a:rPr>
                <a:t>.</a:t>
              </a:r>
            </a:p>
            <a:p>
              <a:r>
                <a:rPr lang="en-US" sz="2800" b="1" dirty="0">
                  <a:solidFill>
                    <a:schemeClr val="accent1"/>
                  </a:solidFill>
                </a:rPr>
                <a:t>.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226924C-4B35-3F44-951C-4AA00AD7FEF6}"/>
                </a:ext>
              </a:extLst>
            </p:cNvPr>
            <p:cNvSpPr txBox="1"/>
            <p:nvPr/>
          </p:nvSpPr>
          <p:spPr>
            <a:xfrm>
              <a:off x="2297479" y="2140787"/>
              <a:ext cx="550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W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A31FB32-1465-2C40-8D87-F7AC24661E9C}"/>
              </a:ext>
            </a:extLst>
          </p:cNvPr>
          <p:cNvGrpSpPr/>
          <p:nvPr/>
        </p:nvGrpSpPr>
        <p:grpSpPr>
          <a:xfrm>
            <a:off x="4248361" y="2166011"/>
            <a:ext cx="4353366" cy="3589161"/>
            <a:chOff x="3752887" y="2134465"/>
            <a:chExt cx="4353366" cy="358916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531E495-A978-8646-8DA6-2B78463D3B0E}"/>
                </a:ext>
              </a:extLst>
            </p:cNvPr>
            <p:cNvGrpSpPr/>
            <p:nvPr/>
          </p:nvGrpSpPr>
          <p:grpSpPr>
            <a:xfrm>
              <a:off x="3752887" y="2573515"/>
              <a:ext cx="1344860" cy="2821734"/>
              <a:chOff x="4382954" y="2516805"/>
              <a:chExt cx="2130261" cy="2821734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DAA6AFB-DC33-0940-B73F-C618A8BF293F}"/>
                  </a:ext>
                </a:extLst>
              </p:cNvPr>
              <p:cNvSpPr txBox="1"/>
              <p:nvPr/>
            </p:nvSpPr>
            <p:spPr>
              <a:xfrm rot="5400000">
                <a:off x="5817929" y="4676020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CBAC60-9B1D-8444-AC4E-212E4C174FF0}"/>
                  </a:ext>
                </a:extLst>
              </p:cNvPr>
              <p:cNvCxnSpPr/>
              <p:nvPr/>
            </p:nvCxnSpPr>
            <p:spPr>
              <a:xfrm>
                <a:off x="4382954" y="2620619"/>
                <a:ext cx="2130261" cy="947525"/>
              </a:xfrm>
              <a:prstGeom prst="straightConnector1">
                <a:avLst/>
              </a:prstGeom>
              <a:ln w="25400"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33036F-B864-2040-A1C7-A025862B2809}"/>
                  </a:ext>
                </a:extLst>
              </p:cNvPr>
              <p:cNvSpPr txBox="1"/>
              <p:nvPr/>
            </p:nvSpPr>
            <p:spPr>
              <a:xfrm>
                <a:off x="5198522" y="2516805"/>
                <a:ext cx="441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H</a:t>
                </a:r>
                <a:endParaRPr lang="en-US" sz="3200" dirty="0"/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2A5BCD4D-E629-2442-977A-3083ADC7B5DF}"/>
                  </a:ext>
                </a:extLst>
              </p:cNvPr>
              <p:cNvCxnSpPr/>
              <p:nvPr/>
            </p:nvCxnSpPr>
            <p:spPr>
              <a:xfrm flipV="1">
                <a:off x="4415573" y="4237125"/>
                <a:ext cx="2063450" cy="1101414"/>
              </a:xfrm>
              <a:prstGeom prst="straightConnector1">
                <a:avLst/>
              </a:prstGeom>
              <a:ln w="25400"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03DA18F-027F-D64A-9AE3-32855580F43C}"/>
                  </a:ext>
                </a:extLst>
              </p:cNvPr>
              <p:cNvSpPr txBox="1"/>
              <p:nvPr/>
            </p:nvSpPr>
            <p:spPr>
              <a:xfrm>
                <a:off x="5358822" y="3128080"/>
                <a:ext cx="28084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.</a:t>
                </a:r>
              </a:p>
              <a:p>
                <a:r>
                  <a:rPr lang="en-US" sz="2800" b="1" dirty="0">
                    <a:solidFill>
                      <a:schemeClr val="accent1"/>
                    </a:solidFill>
                  </a:rPr>
                  <a:t>.</a:t>
                </a:r>
              </a:p>
              <a:p>
                <a:r>
                  <a:rPr lang="en-US" sz="2800" b="1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p:grp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BF07B3F-D354-0D4F-BD61-78E17DC349AB}"/>
                </a:ext>
              </a:extLst>
            </p:cNvPr>
            <p:cNvCxnSpPr/>
            <p:nvPr/>
          </p:nvCxnSpPr>
          <p:spPr>
            <a:xfrm flipV="1">
              <a:off x="5472387" y="4018586"/>
              <a:ext cx="1197072" cy="13588"/>
            </a:xfrm>
            <a:prstGeom prst="straightConnector1">
              <a:avLst/>
            </a:prstGeom>
            <a:ln w="254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535D59D-D291-474D-AFB3-A1DA8A72D415}"/>
                </a:ext>
              </a:extLst>
            </p:cNvPr>
            <p:cNvSpPr txBox="1"/>
            <p:nvPr/>
          </p:nvSpPr>
          <p:spPr>
            <a:xfrm>
              <a:off x="5877936" y="3110188"/>
              <a:ext cx="283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7F396F7-BEA2-3A4B-8FFD-20E1517A4E0F}"/>
                </a:ext>
              </a:extLst>
            </p:cNvPr>
            <p:cNvSpPr txBox="1"/>
            <p:nvPr/>
          </p:nvSpPr>
          <p:spPr>
            <a:xfrm>
              <a:off x="5429866" y="3652632"/>
              <a:ext cx="697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tanh</a:t>
              </a:r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5C5354D-7397-2E4F-A2EA-8A92869842C2}"/>
                </a:ext>
              </a:extLst>
            </p:cNvPr>
            <p:cNvGrpSpPr/>
            <p:nvPr/>
          </p:nvGrpSpPr>
          <p:grpSpPr>
            <a:xfrm>
              <a:off x="6459368" y="2934358"/>
              <a:ext cx="1646885" cy="2238736"/>
              <a:chOff x="8566965" y="2807539"/>
              <a:chExt cx="1646885" cy="2238736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E5E9E68B-4F71-B948-8F69-7E6A1E223BED}"/>
                  </a:ext>
                </a:extLst>
              </p:cNvPr>
              <p:cNvGrpSpPr/>
              <p:nvPr/>
            </p:nvGrpSpPr>
            <p:grpSpPr>
              <a:xfrm>
                <a:off x="8566965" y="2807539"/>
                <a:ext cx="1187520" cy="2238736"/>
                <a:chOff x="8566965" y="2807539"/>
                <a:chExt cx="1187520" cy="2238736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712FDAEA-40B6-0A4E-AE56-4F1125DAE1E5}"/>
                    </a:ext>
                  </a:extLst>
                </p:cNvPr>
                <p:cNvGrpSpPr/>
                <p:nvPr/>
              </p:nvGrpSpPr>
              <p:grpSpPr>
                <a:xfrm>
                  <a:off x="8566965" y="2807539"/>
                  <a:ext cx="619272" cy="2008286"/>
                  <a:chOff x="7143939" y="2987348"/>
                  <a:chExt cx="619272" cy="2008286"/>
                </a:xfrm>
              </p:grpSpPr>
              <p:sp>
                <p:nvSpPr>
                  <p:cNvPr id="114" name="Rounded Rectangle 113">
                    <a:extLst>
                      <a:ext uri="{FF2B5EF4-FFF2-40B4-BE49-F238E27FC236}">
                        <a16:creationId xmlns:a16="http://schemas.microsoft.com/office/drawing/2014/main" id="{21A1203A-D7DF-D949-AB34-1EA5DCCBDCD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509126" y="3815584"/>
                    <a:ext cx="2008286" cy="351813"/>
                  </a:xfrm>
                  <a:prstGeom prst="roundRect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DDC1AAEE-3917-B04E-8FAB-E4C07893F80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08767" y="3079230"/>
                    <a:ext cx="209006" cy="23424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6DCBFF4F-DE16-9D43-8640-7C39CD14871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08767" y="3368123"/>
                    <a:ext cx="209006" cy="23424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D59127D3-8DA9-614A-826B-2BDDFDE765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13765" y="3913125"/>
                    <a:ext cx="209006" cy="23424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C96EC10E-1F94-2740-8CD3-2043E7A04C83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305745" y="3909770"/>
                    <a:ext cx="457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E5A9E4BB-850E-194B-A305-DA2479D5801E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366267" y="4206934"/>
                    <a:ext cx="4245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s-IS" dirty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8A806305-FE2A-0C46-B44E-2099FEB26C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08767" y="4709449"/>
                    <a:ext cx="209006" cy="23424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06C47851-1677-A044-AFB5-1FF2DBD9FEE2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437085" y="3531976"/>
                    <a:ext cx="2829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s-IS"/>
                      <a:t>…</a:t>
                    </a:r>
                    <a:endParaRPr lang="en-US" dirty="0"/>
                  </a:p>
                </p:txBody>
              </p:sp>
            </p:grp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9BB60FD8-73B5-D849-A3E2-4F7BE216985D}"/>
                    </a:ext>
                  </a:extLst>
                </p:cNvPr>
                <p:cNvSpPr txBox="1"/>
                <p:nvPr/>
              </p:nvSpPr>
              <p:spPr>
                <a:xfrm>
                  <a:off x="9112202" y="4676943"/>
                  <a:ext cx="6422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[V]</a:t>
                  </a:r>
                </a:p>
              </p:txBody>
            </p: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98F7A54-5D08-6D4E-AB13-BA6E38A108A2}"/>
                  </a:ext>
                </a:extLst>
              </p:cNvPr>
              <p:cNvSpPr txBox="1"/>
              <p:nvPr/>
            </p:nvSpPr>
            <p:spPr>
              <a:xfrm>
                <a:off x="9112202" y="3568144"/>
                <a:ext cx="1101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softmax</a:t>
                </a:r>
                <a:endParaRPr lang="en-US" dirty="0"/>
              </a:p>
            </p:txBody>
          </p: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00422E76-5154-0940-8E35-2E3A35C8401A}"/>
                  </a:ext>
                </a:extLst>
              </p:cNvPr>
              <p:cNvCxnSpPr/>
              <p:nvPr/>
            </p:nvCxnSpPr>
            <p:spPr>
              <a:xfrm flipV="1">
                <a:off x="9108069" y="3898562"/>
                <a:ext cx="1105781" cy="2369"/>
              </a:xfrm>
              <a:prstGeom prst="straightConnector1">
                <a:avLst/>
              </a:prstGeom>
              <a:ln w="25400"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52D4A09-A9ED-DF4E-9AFF-C413142F13F7}"/>
                </a:ext>
              </a:extLst>
            </p:cNvPr>
            <p:cNvGrpSpPr/>
            <p:nvPr/>
          </p:nvGrpSpPr>
          <p:grpSpPr>
            <a:xfrm>
              <a:off x="5108355" y="2134465"/>
              <a:ext cx="954346" cy="3589161"/>
              <a:chOff x="6496542" y="2035844"/>
              <a:chExt cx="954346" cy="3589161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8214D1D6-7044-5442-BD00-6A2026A8A9F1}"/>
                  </a:ext>
                </a:extLst>
              </p:cNvPr>
              <p:cNvGrpSpPr/>
              <p:nvPr/>
            </p:nvGrpSpPr>
            <p:grpSpPr>
              <a:xfrm>
                <a:off x="6496542" y="2400716"/>
                <a:ext cx="386700" cy="3057291"/>
                <a:chOff x="5849548" y="3753597"/>
                <a:chExt cx="386700" cy="3057291"/>
              </a:xfrm>
            </p:grpSpPr>
            <p:sp>
              <p:nvSpPr>
                <p:cNvPr id="126" name="Rounded Rectangle 125">
                  <a:extLst>
                    <a:ext uri="{FF2B5EF4-FFF2-40B4-BE49-F238E27FC236}">
                      <a16:creationId xmlns:a16="http://schemas.microsoft.com/office/drawing/2014/main" id="{3720C7DD-72DD-0449-963D-E8992817D653}"/>
                    </a:ext>
                  </a:extLst>
                </p:cNvPr>
                <p:cNvSpPr/>
                <p:nvPr/>
              </p:nvSpPr>
              <p:spPr>
                <a:xfrm rot="5400000">
                  <a:off x="4496809" y="5106336"/>
                  <a:ext cx="3057291" cy="351813"/>
                </a:xfrm>
                <a:prstGeom prst="round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038E1853-4730-D449-9F3B-2D06C503A13F}"/>
                    </a:ext>
                  </a:extLst>
                </p:cNvPr>
                <p:cNvSpPr/>
                <p:nvPr/>
              </p:nvSpPr>
              <p:spPr>
                <a:xfrm rot="5400000">
                  <a:off x="5920952" y="3845481"/>
                  <a:ext cx="209006" cy="23424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86911317-B2B1-F24A-B111-1A3B1E5D4F71}"/>
                    </a:ext>
                  </a:extLst>
                </p:cNvPr>
                <p:cNvSpPr/>
                <p:nvPr/>
              </p:nvSpPr>
              <p:spPr>
                <a:xfrm rot="5400000">
                  <a:off x="5908775" y="4119804"/>
                  <a:ext cx="209006" cy="23424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AE4C4256-16BE-4F4F-8E12-CEC810878FA9}"/>
                    </a:ext>
                  </a:extLst>
                </p:cNvPr>
                <p:cNvSpPr/>
                <p:nvPr/>
              </p:nvSpPr>
              <p:spPr>
                <a:xfrm rot="5400000">
                  <a:off x="5920952" y="5190863"/>
                  <a:ext cx="209006" cy="23424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25229664-51F6-7F45-8F42-CB277E1792BE}"/>
                    </a:ext>
                  </a:extLst>
                </p:cNvPr>
                <p:cNvSpPr txBox="1"/>
                <p:nvPr/>
              </p:nvSpPr>
              <p:spPr>
                <a:xfrm rot="5400000">
                  <a:off x="5838609" y="4601820"/>
                  <a:ext cx="4245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/>
                    <a:t>…</a:t>
                  </a:r>
                  <a:endParaRPr lang="en-US" dirty="0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BEEB7791-4F16-A84B-A8C7-926AB9DE33EA}"/>
                    </a:ext>
                  </a:extLst>
                </p:cNvPr>
                <p:cNvSpPr/>
                <p:nvPr/>
              </p:nvSpPr>
              <p:spPr>
                <a:xfrm rot="5400000">
                  <a:off x="5908775" y="6458063"/>
                  <a:ext cx="209006" cy="23424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F840297C-E7E7-CB4F-AFB3-7ECA18A84911}"/>
                    </a:ext>
                  </a:extLst>
                </p:cNvPr>
                <p:cNvSpPr txBox="1"/>
                <p:nvPr/>
              </p:nvSpPr>
              <p:spPr>
                <a:xfrm rot="5400000">
                  <a:off x="5839304" y="5849539"/>
                  <a:ext cx="4245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/>
                    <a:t>…</a:t>
                  </a:r>
                  <a:endParaRPr lang="en-US" dirty="0"/>
                </a:p>
              </p:txBody>
            </p:sp>
          </p:grp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A20C4F0-62A9-A847-AF4B-AB5CD5779430}"/>
                  </a:ext>
                </a:extLst>
              </p:cNvPr>
              <p:cNvSpPr txBox="1"/>
              <p:nvPr/>
            </p:nvSpPr>
            <p:spPr>
              <a:xfrm>
                <a:off x="6808605" y="5255673"/>
                <a:ext cx="6422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[h]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D6135DA2-23F0-314A-8EFA-24A40BE79CA9}"/>
                      </a:ext>
                    </a:extLst>
                  </p:cNvPr>
                  <p:cNvSpPr txBox="1"/>
                  <p:nvPr/>
                </p:nvSpPr>
                <p:spPr>
                  <a:xfrm>
                    <a:off x="6513215" y="2035844"/>
                    <a:ext cx="292574" cy="4103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215" y="2035844"/>
                    <a:ext cx="292574" cy="410305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r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054217C-93BB-B34A-ACA1-8F476BDD4483}"/>
                    </a:ext>
                  </a:extLst>
                </p:cNvPr>
                <p:cNvSpPr txBox="1"/>
                <p:nvPr/>
              </p:nvSpPr>
              <p:spPr>
                <a:xfrm>
                  <a:off x="6593441" y="253630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054217C-93BB-B34A-ACA1-8F476BDD44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441" y="2536305"/>
                  <a:ext cx="371384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1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6ED944C-2D21-C848-8962-80AA763F0A81}"/>
                  </a:ext>
                </a:extLst>
              </p:cNvPr>
              <p:cNvSpPr txBox="1"/>
              <p:nvPr/>
            </p:nvSpPr>
            <p:spPr>
              <a:xfrm>
                <a:off x="6740190" y="5443209"/>
                <a:ext cx="2239972" cy="630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6ED944C-2D21-C848-8962-80AA763F0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190" y="5443209"/>
                <a:ext cx="2239972" cy="630173"/>
              </a:xfrm>
              <a:prstGeom prst="rect">
                <a:avLst/>
              </a:prstGeom>
              <a:blipFill>
                <a:blip r:embed="rId1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7DC2D86-E861-2941-A287-57A97F4C2D05}"/>
                  </a:ext>
                </a:extLst>
              </p:cNvPr>
              <p:cNvSpPr txBox="1"/>
              <p:nvPr/>
            </p:nvSpPr>
            <p:spPr>
              <a:xfrm>
                <a:off x="9308197" y="5445792"/>
                <a:ext cx="2325252" cy="689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softmax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7DC2D86-E861-2941-A287-57A97F4C2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197" y="5445792"/>
                <a:ext cx="2325252" cy="689291"/>
              </a:xfrm>
              <a:prstGeom prst="rect">
                <a:avLst/>
              </a:prstGeom>
              <a:blipFill>
                <a:blip r:embed="rId17"/>
                <a:stretch>
                  <a:fillRect t="-16364" b="-8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E514BCD-A0E8-B147-8548-A7B2C527893C}"/>
              </a:ext>
            </a:extLst>
          </p:cNvPr>
          <p:cNvSpPr txBox="1"/>
          <p:nvPr/>
        </p:nvSpPr>
        <p:spPr>
          <a:xfrm>
            <a:off x="4763239" y="1530351"/>
            <a:ext cx="7004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Q: Trainable parameters of the network?</a:t>
            </a:r>
          </a:p>
        </p:txBody>
      </p:sp>
    </p:spTree>
    <p:extLst>
      <p:ext uri="{BB962C8B-B14F-4D97-AF65-F5344CB8AC3E}">
        <p14:creationId xmlns:p14="http://schemas.microsoft.com/office/powerpoint/2010/main" val="21534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9C19-453E-1340-ACEC-4A5DDD9B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Bengio</a:t>
            </a:r>
            <a:r>
              <a:rPr lang="en-US" dirty="0"/>
              <a:t> 2003] “Loss Function”?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772CB-1A1A-0745-9320-719E98971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Maximum likelihood</a:t>
                </a:r>
              </a:p>
              <a:p>
                <a:pPr lvl="1"/>
                <a:r>
                  <a:rPr lang="en-US" dirty="0"/>
                  <a:t>Pick the parameters so that the probability of the training data is highest</a:t>
                </a:r>
              </a:p>
              <a:p>
                <a:pPr lvl="1"/>
                <a:r>
                  <a:rPr lang="en-US" dirty="0"/>
                  <a:t>Q: What is the probability of the training data?</a:t>
                </a:r>
              </a:p>
              <a:p>
                <a:r>
                  <a:rPr lang="en-US" dirty="0"/>
                  <a:t>Given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probability of next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Maximize the probability of the entire word sequence of the training corpus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Compute the sum of log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every word sequence in training data and </a:t>
                </a:r>
                <a:r>
                  <a:rPr lang="en-US" i="1" dirty="0"/>
                  <a:t>maximize</a:t>
                </a:r>
                <a:r>
                  <a:rPr lang="en-US" dirty="0"/>
                  <a:t> the sum!</a:t>
                </a:r>
              </a:p>
              <a:p>
                <a:r>
                  <a:rPr lang="en-US" dirty="0"/>
                  <a:t>Q: How to maximize?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772CB-1A1A-0745-9320-719E98971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5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9C19-453E-1340-ACEC-4A5DDD9B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Bengio</a:t>
            </a:r>
            <a:r>
              <a:rPr lang="en-US" dirty="0"/>
              <a:t> 2003] Optimization Technique?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772CB-1A1A-0745-9320-719E98971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What technique is used to solve the optimization problem?</a:t>
            </a:r>
          </a:p>
          <a:p>
            <a:r>
              <a:rPr lang="en-US" dirty="0"/>
              <a:t>A: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back-propagation algorithm with SGD to maximize the log-likelihood of the training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Some discussion on parallel implementation of the back-propagation algorithm to speed up the learning process, but this is not very relevant today due to the use of GPU-based optimizations</a:t>
            </a:r>
          </a:p>
        </p:txBody>
      </p:sp>
    </p:spTree>
    <p:extLst>
      <p:ext uri="{BB962C8B-B14F-4D97-AF65-F5344CB8AC3E}">
        <p14:creationId xmlns:p14="http://schemas.microsoft.com/office/powerpoint/2010/main" val="101711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Bengio</a:t>
            </a:r>
            <a:r>
              <a:rPr lang="en-US" dirty="0"/>
              <a:t> 2003]: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Trained and evaluated the result on Brown and AP News corpus using perplexity metric (geometric mean of probabilities)</a:t>
            </a:r>
          </a:p>
          <a:p>
            <a:r>
              <a:rPr lang="en-US" dirty="0"/>
              <a:t>Obtained state-of-the-art result on 15 million word input data in terms of perplexity</a:t>
            </a:r>
          </a:p>
          <a:p>
            <a:pPr lvl="1"/>
            <a:r>
              <a:rPr lang="en-US" dirty="0"/>
              <a:t>10-20% better than smoothed trigram model</a:t>
            </a:r>
          </a:p>
        </p:txBody>
      </p:sp>
    </p:spTree>
    <p:extLst>
      <p:ext uri="{BB962C8B-B14F-4D97-AF65-F5344CB8AC3E}">
        <p14:creationId xmlns:p14="http://schemas.microsoft.com/office/powerpoint/2010/main" val="382224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Language Model of 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Mikolov</a:t>
            </a:r>
            <a:r>
              <a:rPr lang="en-US" dirty="0"/>
              <a:t> 2010, 2011a, 2011b]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Follow-up work to [</a:t>
                </a:r>
                <a:r>
                  <a:rPr lang="en-US" dirty="0" err="1"/>
                  <a:t>Bengio</a:t>
                </a:r>
                <a:r>
                  <a:rPr lang="en-US" dirty="0"/>
                  <a:t> 2003] on neural language models</a:t>
                </a:r>
              </a:p>
              <a:p>
                <a:r>
                  <a:rPr lang="en-US" b="0" dirty="0"/>
                  <a:t>Main question: Fixing the context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is in advance seems ad hoc. Can we avoid it?</a:t>
                </a:r>
              </a:p>
              <a:p>
                <a:r>
                  <a:rPr lang="en-US" b="0" dirty="0"/>
                  <a:t>A: Use Recurrent Neural Network (RNN)</a:t>
                </a:r>
              </a:p>
              <a:p>
                <a:pPr lvl="1"/>
                <a:r>
                  <a:rPr lang="en-US" dirty="0"/>
                  <a:t>Recurrent structure allows looking at “longer” context in principle</a:t>
                </a:r>
              </a:p>
              <a:p>
                <a:pPr lvl="1"/>
                <a:r>
                  <a:rPr lang="en-US" b="0" dirty="0"/>
                  <a:t>Simple structure makes training more scalable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8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charset="0"/>
                          </a:rPr>
                          <m:t>𝑓</m:t>
                        </m:r>
                      </m:e>
                    </m:acc>
                    <m:r>
                      <a:rPr lang="en-US" sz="4000" i="1" smtClean="0">
                        <a:latin typeface="Cambria Math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40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/>
                  <a:t>,</a:t>
                </a:r>
                <a:r>
                  <a:rPr lang="is-IS" sz="4000" dirty="0"/>
                  <a:t>…,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4000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4000" dirty="0"/>
                  <a:t> of </a:t>
                </a:r>
                <a:r>
                  <a:rPr lang="en-US" dirty="0"/>
                  <a:t>[</a:t>
                </a:r>
                <a:r>
                  <a:rPr lang="en-US" dirty="0" err="1"/>
                  <a:t>Mikolov</a:t>
                </a:r>
                <a:r>
                  <a:rPr lang="en-US" dirty="0"/>
                  <a:t> 2010, 2011a, 2011b]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7383" b="-2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>
            <a:endCxn id="4" idx="2"/>
          </p:cNvCxnSpPr>
          <p:nvPr/>
        </p:nvCxnSpPr>
        <p:spPr>
          <a:xfrm>
            <a:off x="980716" y="3475104"/>
            <a:ext cx="936354" cy="4862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35177" y="2739473"/>
            <a:ext cx="946498" cy="3394723"/>
            <a:chOff x="530141" y="1238128"/>
            <a:chExt cx="946498" cy="3394723"/>
          </a:xfrm>
        </p:grpSpPr>
        <p:sp>
          <p:nvSpPr>
            <p:cNvPr id="62" name="Rounded Rectangle 61"/>
            <p:cNvSpPr/>
            <p:nvPr/>
          </p:nvSpPr>
          <p:spPr>
            <a:xfrm rot="5400000">
              <a:off x="-492088" y="2872719"/>
              <a:ext cx="2783117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794969" y="1748950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794969" y="2037843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788747" y="3043798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5400000">
              <a:off x="691947" y="257949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 rot="5400000">
              <a:off x="759735" y="3550352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/>
                <a:t>…</a:t>
              </a:r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799967" y="4136341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 rot="5400000">
              <a:off x="726817" y="2556630"/>
              <a:ext cx="496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/>
                <a:t>…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552674" y="1238128"/>
                  <a:ext cx="660758" cy="411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74" y="1238128"/>
                  <a:ext cx="660758" cy="41197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0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1019463" y="4263519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[V]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rot="5400000">
            <a:off x="1183250" y="2900561"/>
            <a:ext cx="1779473" cy="698684"/>
            <a:chOff x="1342550" y="3491090"/>
            <a:chExt cx="1779473" cy="698684"/>
          </a:xfrm>
        </p:grpSpPr>
        <p:sp>
          <p:nvSpPr>
            <p:cNvPr id="4" name="Rounded Rectangle 3"/>
            <p:cNvSpPr/>
            <p:nvPr/>
          </p:nvSpPr>
          <p:spPr>
            <a:xfrm>
              <a:off x="1802674" y="3644536"/>
              <a:ext cx="1319349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907178" y="3703319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94413" y="3706707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795159" y="3706707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86904" y="3820442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26427" y="3627017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/>
                <a:t>…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 rot="16200000">
                  <a:off x="1219183" y="3614457"/>
                  <a:ext cx="658706" cy="411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19183" y="3614457"/>
                  <a:ext cx="658706" cy="41197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1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TextBox 87"/>
          <p:cNvSpPr txBox="1"/>
          <p:nvPr/>
        </p:nvSpPr>
        <p:spPr>
          <a:xfrm>
            <a:off x="2221786" y="3960076"/>
            <a:ext cx="64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[m]</a:t>
            </a:r>
          </a:p>
        </p:txBody>
      </p:sp>
      <p:cxnSp>
        <p:nvCxnSpPr>
          <p:cNvPr id="65" name="Straight Arrow Connector 64"/>
          <p:cNvCxnSpPr>
            <a:stCxn id="102" idx="0"/>
            <a:endCxn id="62" idx="2"/>
          </p:cNvCxnSpPr>
          <p:nvPr/>
        </p:nvCxnSpPr>
        <p:spPr>
          <a:xfrm>
            <a:off x="4550715" y="4548796"/>
            <a:ext cx="977885" cy="1175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801601" y="4059952"/>
            <a:ext cx="71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V</a:t>
            </a:r>
            <a:endParaRPr lang="en-US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3302285" y="4245365"/>
            <a:ext cx="94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sigmoid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899434" y="4215158"/>
            <a:ext cx="110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softmax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5895301" y="4545576"/>
            <a:ext cx="1105781" cy="2369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135278" y="293046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2364" y="2100827"/>
                <a:ext cx="5634740" cy="3176785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𝑊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sigmoid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acc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𝑈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−1</m:t>
                              </m:r>
                            </m:e>
                          </m:d>
                        </m:e>
                      </m:acc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𝑉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softmax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acc>
                      <m:r>
                        <a:rPr lang="en-US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2364" y="2100827"/>
                <a:ext cx="5634740" cy="3176785"/>
              </a:xfr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/>
          <p:cNvGrpSpPr/>
          <p:nvPr/>
        </p:nvGrpSpPr>
        <p:grpSpPr>
          <a:xfrm rot="5400000">
            <a:off x="3465310" y="3969168"/>
            <a:ext cx="1779470" cy="699135"/>
            <a:chOff x="1342553" y="3490639"/>
            <a:chExt cx="1779470" cy="699135"/>
          </a:xfrm>
        </p:grpSpPr>
        <p:sp>
          <p:nvSpPr>
            <p:cNvPr id="102" name="Rounded Rectangle 101"/>
            <p:cNvSpPr/>
            <p:nvPr/>
          </p:nvSpPr>
          <p:spPr>
            <a:xfrm>
              <a:off x="1802674" y="3644536"/>
              <a:ext cx="1319349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907178" y="3703319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2194413" y="3706707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795159" y="3706707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886904" y="3820442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426427" y="3627017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/>
                <a:t>…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 rot="16200000">
                  <a:off x="1218961" y="3614231"/>
                  <a:ext cx="659155" cy="411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18961" y="3614231"/>
                  <a:ext cx="659155" cy="41197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4" name="TextBox 113"/>
          <p:cNvSpPr txBox="1"/>
          <p:nvPr/>
        </p:nvSpPr>
        <p:spPr>
          <a:xfrm>
            <a:off x="4544960" y="5028908"/>
            <a:ext cx="64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[m]</a:t>
            </a:r>
          </a:p>
        </p:txBody>
      </p:sp>
      <p:sp>
        <p:nvSpPr>
          <p:cNvPr id="117" name="Rounded Rectangle 116"/>
          <p:cNvSpPr/>
          <p:nvPr/>
        </p:nvSpPr>
        <p:spPr>
          <a:xfrm rot="5400000">
            <a:off x="1436690" y="5569655"/>
            <a:ext cx="1319349" cy="35181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5400000">
            <a:off x="1991862" y="5177771"/>
            <a:ext cx="209006" cy="234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rot="5400000">
            <a:off x="1988474" y="5465006"/>
            <a:ext cx="209006" cy="234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 rot="5400000">
            <a:off x="1988474" y="6065752"/>
            <a:ext cx="209006" cy="234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 rot="5400000">
            <a:off x="1888840" y="600831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 rot="5400000">
            <a:off x="1892846" y="5737252"/>
            <a:ext cx="42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593075" y="4644108"/>
                <a:ext cx="1063112" cy="411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−1)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75" y="4644108"/>
                <a:ext cx="1063112" cy="411972"/>
              </a:xfrm>
              <a:prstGeom prst="rect">
                <a:avLst/>
              </a:prstGeom>
              <a:blipFill>
                <a:blip r:embed="rId21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23"/>
          <p:cNvSpPr txBox="1"/>
          <p:nvPr/>
        </p:nvSpPr>
        <p:spPr>
          <a:xfrm>
            <a:off x="2221785" y="6190213"/>
            <a:ext cx="64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[m]</a:t>
            </a:r>
          </a:p>
        </p:txBody>
      </p:sp>
      <p:sp>
        <p:nvSpPr>
          <p:cNvPr id="40" name="Oval 39"/>
          <p:cNvSpPr/>
          <p:nvPr/>
        </p:nvSpPr>
        <p:spPr>
          <a:xfrm>
            <a:off x="2850876" y="4284326"/>
            <a:ext cx="520262" cy="52252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>
            <a:stCxn id="4" idx="0"/>
            <a:endCxn id="40" idx="1"/>
          </p:cNvCxnSpPr>
          <p:nvPr/>
        </p:nvCxnSpPr>
        <p:spPr>
          <a:xfrm>
            <a:off x="2268883" y="3479966"/>
            <a:ext cx="658184" cy="880881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17" idx="0"/>
            <a:endCxn id="40" idx="3"/>
          </p:cNvCxnSpPr>
          <p:nvPr/>
        </p:nvCxnSpPr>
        <p:spPr>
          <a:xfrm flipV="1">
            <a:off x="2272271" y="4730326"/>
            <a:ext cx="654796" cy="1015236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02" idx="3"/>
            <a:endCxn id="122" idx="0"/>
          </p:cNvCxnSpPr>
          <p:nvPr/>
        </p:nvCxnSpPr>
        <p:spPr>
          <a:xfrm flipH="1">
            <a:off x="2289790" y="5208470"/>
            <a:ext cx="2085018" cy="713448"/>
          </a:xfrm>
          <a:prstGeom prst="straightConnector1">
            <a:avLst/>
          </a:prstGeom>
          <a:ln w="25400"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3380716" y="4545586"/>
            <a:ext cx="807421" cy="7682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588123" y="4954620"/>
            <a:ext cx="48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10754" y="1854446"/>
            <a:ext cx="946498" cy="3394723"/>
            <a:chOff x="530141" y="1238128"/>
            <a:chExt cx="946498" cy="3394723"/>
          </a:xfrm>
        </p:grpSpPr>
        <p:sp>
          <p:nvSpPr>
            <p:cNvPr id="78" name="Rounded Rectangle 77"/>
            <p:cNvSpPr/>
            <p:nvPr/>
          </p:nvSpPr>
          <p:spPr>
            <a:xfrm rot="5400000">
              <a:off x="-492088" y="2872719"/>
              <a:ext cx="2783117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794969" y="1748950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5400000">
              <a:off x="794969" y="2037843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rot="5400000">
              <a:off x="788747" y="3043798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 rot="5400000">
              <a:off x="691947" y="257949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 rot="5400000">
              <a:off x="759735" y="3550352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/>
                <a:t>…</a:t>
              </a:r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 rot="5400000">
              <a:off x="799967" y="4136341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 rot="5400000">
              <a:off x="726817" y="2556630"/>
              <a:ext cx="496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/>
                <a:t>…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52674" y="1238128"/>
                  <a:ext cx="703591" cy="411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74" y="1238128"/>
                  <a:ext cx="703591" cy="41197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11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TextBox 88"/>
            <p:cNvSpPr txBox="1"/>
            <p:nvPr/>
          </p:nvSpPr>
          <p:spPr>
            <a:xfrm>
              <a:off x="1019463" y="4263519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[V]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001082" y="5486795"/>
                <a:ext cx="2461507" cy="64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sigmoid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82" y="5486795"/>
                <a:ext cx="2461507" cy="64120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569089" y="5489378"/>
                <a:ext cx="2325252" cy="689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softmax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089" y="5489378"/>
                <a:ext cx="2325252" cy="68929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07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0D78-03F6-F64C-A290-7AFE1268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“Loss Function” of [</a:t>
            </a:r>
            <a:r>
              <a:rPr lang="en-US" dirty="0" err="1"/>
              <a:t>Mikolov</a:t>
            </a:r>
            <a:r>
              <a:rPr lang="en-US" dirty="0"/>
              <a:t> 2010]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B32916-F54F-3646-B841-8FD6854D0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Paper says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but that is unlikely</a:t>
                </a:r>
              </a:p>
              <a:p>
                <a:pPr lvl="1"/>
                <a:r>
                  <a:rPr lang="en-US" dirty="0"/>
                  <a:t>Backpropagate 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’s for multiple training instances using SGD</a:t>
                </a:r>
              </a:p>
              <a:p>
                <a:r>
                  <a:rPr lang="en-US" dirty="0"/>
                  <a:t>Dealing with rare words</a:t>
                </a:r>
              </a:p>
              <a:p>
                <a:pPr lvl="1"/>
                <a:r>
                  <a:rPr lang="en-US" dirty="0"/>
                  <a:t>All “rare” words that appear less than a threshold value are mapped to the same “rare word” token</a:t>
                </a:r>
              </a:p>
              <a:p>
                <a:pPr lvl="1"/>
                <a:r>
                  <a:rPr lang="en-US" dirty="0"/>
                  <a:t>Significantly reduces the dimension of input/output vector and model complexity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B32916-F54F-3646-B841-8FD6854D0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92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of [</a:t>
            </a:r>
            <a:r>
              <a:rPr lang="en-US" dirty="0" err="1"/>
              <a:t>Mikolov</a:t>
            </a:r>
            <a:r>
              <a:rPr lang="en-US" dirty="0"/>
              <a:t> 2010, 2011a, 2011b]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Perplexity (geometric mean of likelihood) and WER (word error rate) are measured against standard speech recognition dataset (DARPA WSJ)</a:t>
                </a:r>
              </a:p>
              <a:p>
                <a:pPr lvl="1"/>
                <a:r>
                  <a:rPr lang="en-US" dirty="0"/>
                  <a:t>About 50% improvement in perplexity and 10%-18% improvement in WER</a:t>
                </a:r>
              </a:p>
              <a:p>
                <a:r>
                  <a:rPr lang="en-US" dirty="0"/>
                  <a:t>But more importantly, in his next paper, </a:t>
                </a:r>
                <a:r>
                  <a:rPr lang="en-US" dirty="0" err="1"/>
                  <a:t>Mikolov</a:t>
                </a:r>
                <a:r>
                  <a:rPr lang="en-US" dirty="0"/>
                  <a:t> wondered, </a:t>
                </a:r>
                <a:r>
                  <a:rPr lang="en-US" b="1" i="1" dirty="0"/>
                  <a:t>does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i="1" dirty="0"/>
                  <a:t> mean anything</a:t>
                </a:r>
                <a:r>
                  <a:rPr lang="en-US" dirty="0"/>
                  <a:t>? Does it in any way capture some “semantic meaning” of words?</a:t>
                </a:r>
              </a:p>
              <a:p>
                <a:pPr lvl="1"/>
                <a:r>
                  <a:rPr lang="en-US" dirty="0"/>
                  <a:t>What does “distance” between two word vectors represent, for example?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000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in [</a:t>
            </a:r>
            <a:r>
              <a:rPr lang="en-US" dirty="0" err="1"/>
              <a:t>Mikolov</a:t>
            </a:r>
            <a:r>
              <a:rPr lang="en-US" dirty="0"/>
              <a:t> 2013a]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difference between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captures the syntactic/semantic “relationship” between the two words!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611" y="2766079"/>
            <a:ext cx="5489848" cy="39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7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More on neural language model</a:t>
            </a:r>
          </a:p>
          <a:p>
            <a:pPr lvl="1"/>
            <a:r>
              <a:rPr lang="en-US" altLang="en-US" dirty="0" err="1">
                <a:ea typeface="ＭＳ Ｐゴシック" charset="-128"/>
              </a:rPr>
              <a:t>Yoshua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Bengio</a:t>
            </a:r>
            <a:r>
              <a:rPr lang="en-US" altLang="en-US" dirty="0">
                <a:ea typeface="ＭＳ Ｐゴシック" charset="-128"/>
              </a:rPr>
              <a:t>, et al.: A Neural Probabilistic Language Model</a:t>
            </a:r>
          </a:p>
          <a:p>
            <a:r>
              <a:rPr lang="en-US" altLang="en-US" dirty="0">
                <a:ea typeface="ＭＳ Ｐゴシック" charset="-128"/>
              </a:rPr>
              <a:t>From neural language model to word embedding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Tomas </a:t>
            </a:r>
            <a:r>
              <a:rPr lang="en-US" altLang="en-US" dirty="0" err="1">
                <a:ea typeface="ＭＳ Ｐゴシック" charset="-128"/>
              </a:rPr>
              <a:t>Mikolov</a:t>
            </a:r>
            <a:r>
              <a:rPr lang="en-US" altLang="en-US" dirty="0">
                <a:ea typeface="ＭＳ Ｐゴシック" charset="-128"/>
              </a:rPr>
              <a:t>, et al.: Efficient Estimation of Word Representations in Vector Space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Tomas </a:t>
            </a:r>
            <a:r>
              <a:rPr lang="en-US" altLang="en-US" dirty="0" err="1">
                <a:ea typeface="ＭＳ Ｐゴシック" charset="-128"/>
              </a:rPr>
              <a:t>Mikolov</a:t>
            </a:r>
            <a:r>
              <a:rPr lang="en-US" altLang="en-US" dirty="0">
                <a:ea typeface="ＭＳ Ｐゴシック" charset="-128"/>
              </a:rPr>
              <a:t>, et al.: Distributed Representations of Words and Phrases and their Compositionality</a:t>
            </a:r>
          </a:p>
        </p:txBody>
      </p:sp>
    </p:spTree>
    <p:extLst>
      <p:ext uri="{BB962C8B-B14F-4D97-AF65-F5344CB8AC3E}">
        <p14:creationId xmlns:p14="http://schemas.microsoft.com/office/powerpoint/2010/main" val="195820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 Difference Captures Relationship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(king)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(man)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(woman)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(queen)!!!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Experimental result</a:t>
                </a:r>
              </a:p>
              <a:p>
                <a:pPr lvl="1"/>
                <a:r>
                  <a:rPr lang="en-US" dirty="0"/>
                  <a:t>Trained RNN with m = 1600 on 320M words Broadcast News data</a:t>
                </a:r>
              </a:p>
              <a:p>
                <a:pPr lvl="1"/>
                <a:r>
                  <a:rPr lang="en-US" dirty="0"/>
                  <a:t>40% accuracy on syntactic relationship test (</a:t>
                </a:r>
                <a:r>
                  <a:rPr lang="en-US" dirty="0" err="1"/>
                  <a:t>good:better</a:t>
                </a:r>
                <a:r>
                  <a:rPr lang="en-US" dirty="0"/>
                  <a:t> – </a:t>
                </a:r>
                <a:r>
                  <a:rPr lang="en-US" dirty="0" err="1"/>
                  <a:t>bad:worse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First result showing that word vectors mean something much more than what had been expected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839184" y="2765158"/>
            <a:ext cx="1337692" cy="1318406"/>
            <a:chOff x="2812290" y="2195179"/>
            <a:chExt cx="1337692" cy="1318406"/>
          </a:xfrm>
        </p:grpSpPr>
        <p:sp>
          <p:nvSpPr>
            <p:cNvPr id="4" name="TextBox 3"/>
            <p:cNvSpPr txBox="1"/>
            <p:nvPr/>
          </p:nvSpPr>
          <p:spPr>
            <a:xfrm>
              <a:off x="3577389" y="3144253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king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12290" y="2195179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queen</a:t>
              </a:r>
            </a:p>
          </p:txBody>
        </p:sp>
        <p:cxnSp>
          <p:nvCxnSpPr>
            <p:cNvPr id="6" name="Straight Arrow Connector 5"/>
            <p:cNvCxnSpPr>
              <a:stCxn id="4" idx="0"/>
              <a:endCxn id="5" idx="2"/>
            </p:cNvCxnSpPr>
            <p:nvPr/>
          </p:nvCxnSpPr>
          <p:spPr>
            <a:xfrm flipH="1" flipV="1">
              <a:off x="3202782" y="2564511"/>
              <a:ext cx="660904" cy="579742"/>
            </a:xfrm>
            <a:prstGeom prst="straightConnector1">
              <a:avLst/>
            </a:prstGeom>
            <a:ln w="254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010659" y="2278340"/>
            <a:ext cx="1419445" cy="1318406"/>
            <a:chOff x="2812290" y="2195179"/>
            <a:chExt cx="1419445" cy="1318406"/>
          </a:xfrm>
        </p:grpSpPr>
        <p:sp>
          <p:nvSpPr>
            <p:cNvPr id="11" name="TextBox 10"/>
            <p:cNvSpPr txBox="1"/>
            <p:nvPr/>
          </p:nvSpPr>
          <p:spPr>
            <a:xfrm>
              <a:off x="3577389" y="3144253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man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12290" y="2195179"/>
              <a:ext cx="886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woman</a:t>
              </a:r>
            </a:p>
          </p:txBody>
        </p:sp>
        <p:cxnSp>
          <p:nvCxnSpPr>
            <p:cNvPr id="13" name="Straight Arrow Connector 12"/>
            <p:cNvCxnSpPr>
              <a:stCxn id="12" idx="0"/>
              <a:endCxn id="13" idx="2"/>
            </p:cNvCxnSpPr>
            <p:nvPr/>
          </p:nvCxnSpPr>
          <p:spPr>
            <a:xfrm flipH="1" flipV="1">
              <a:off x="3202782" y="2564511"/>
              <a:ext cx="660904" cy="579742"/>
            </a:xfrm>
            <a:prstGeom prst="straightConnector1">
              <a:avLst/>
            </a:prstGeom>
            <a:ln w="254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1792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CF84-6918-E440-9E43-C71AEE98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Questions…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19DB0-D3EB-6A46-995B-4167325A2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it work???? Why do these vectors capture semantics?</a:t>
            </a:r>
          </a:p>
          <a:p>
            <a:r>
              <a:rPr lang="en-US" dirty="0"/>
              <a:t>Is the result due to the particular choice of the neural network, RNN?</a:t>
            </a:r>
          </a:p>
          <a:p>
            <a:r>
              <a:rPr lang="en-US" dirty="0"/>
              <a:t>Shall we get better results if much larger dataset is used?</a:t>
            </a:r>
          </a:p>
        </p:txBody>
      </p:sp>
    </p:spTree>
    <p:extLst>
      <p:ext uri="{BB962C8B-B14F-4D97-AF65-F5344CB8AC3E}">
        <p14:creationId xmlns:p14="http://schemas.microsoft.com/office/powerpoint/2010/main" val="23745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Up: [</a:t>
            </a:r>
            <a:r>
              <a:rPr lang="en-US" dirty="0" err="1"/>
              <a:t>Mikolov</a:t>
            </a:r>
            <a:r>
              <a:rPr lang="en-US" dirty="0"/>
              <a:t> 2013b]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</a:t>
            </a:r>
          </a:p>
          <a:p>
            <a:pPr lvl="1"/>
            <a:r>
              <a:rPr lang="en-US" dirty="0"/>
              <a:t>Is the result due to the particular choice of the neural network, RNN?</a:t>
            </a:r>
          </a:p>
          <a:p>
            <a:pPr lvl="1"/>
            <a:r>
              <a:rPr lang="en-US" dirty="0"/>
              <a:t>Shall we get better results if much larger dataset is used?</a:t>
            </a:r>
          </a:p>
          <a:p>
            <a:r>
              <a:rPr lang="en-US" dirty="0"/>
              <a:t>Q: How should we investigate these questions?</a:t>
            </a:r>
          </a:p>
          <a:p>
            <a:r>
              <a:rPr lang="en-US" dirty="0"/>
              <a:t>[</a:t>
            </a:r>
            <a:r>
              <a:rPr lang="en-US" dirty="0" err="1"/>
              <a:t>Mikolov</a:t>
            </a:r>
            <a:r>
              <a:rPr lang="en-US" dirty="0"/>
              <a:t> 2013b]</a:t>
            </a:r>
          </a:p>
          <a:p>
            <a:pPr lvl="1"/>
            <a:r>
              <a:rPr lang="en-US" dirty="0"/>
              <a:t>Trained word vectors using significantly simplified neural network models</a:t>
            </a:r>
          </a:p>
          <a:p>
            <a:pPr lvl="2"/>
            <a:r>
              <a:rPr lang="en-US" dirty="0"/>
              <a:t>Continuous Bag Of Words (CBOW) model</a:t>
            </a:r>
          </a:p>
          <a:p>
            <a:pPr lvl="2"/>
            <a:r>
              <a:rPr lang="en-US" dirty="0"/>
              <a:t>Continuous Skip-Gram model</a:t>
            </a:r>
          </a:p>
          <a:p>
            <a:pPr lvl="1"/>
            <a:r>
              <a:rPr lang="en-US" dirty="0"/>
              <a:t>Simpler models allowed significant reduction in training time. </a:t>
            </a:r>
          </a:p>
          <a:p>
            <a:pPr lvl="2"/>
            <a:r>
              <a:rPr lang="en-US" dirty="0"/>
              <a:t>Allows training on much larger dataset</a:t>
            </a:r>
          </a:p>
        </p:txBody>
      </p:sp>
    </p:spTree>
    <p:extLst>
      <p:ext uri="{BB962C8B-B14F-4D97-AF65-F5344CB8AC3E}">
        <p14:creationId xmlns:p14="http://schemas.microsoft.com/office/powerpoint/2010/main" val="28064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CBOW Model: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9396" b="-20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24168" y="1371600"/>
                <a:ext cx="4829631" cy="4805363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𝑊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h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acc>
                      <m:r>
                        <a:rPr lang="en-US" i="1"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</a:rPr>
                        <m:t>𝑈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−1</m:t>
                              </m:r>
                            </m:e>
                          </m:d>
                        </m:e>
                      </m:acc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𝑉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softmax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acc>
                      <m:r>
                        <a:rPr lang="en-US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Much simpler model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context words, predict the next word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4168" y="1371600"/>
                <a:ext cx="4829631" cy="4805363"/>
              </a:xfrm>
              <a:blipFill>
                <a:blip r:embed="rId3"/>
                <a:stretch>
                  <a:fillRect l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1544246" y="2532636"/>
            <a:ext cx="693631" cy="15353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83254" y="1602251"/>
            <a:ext cx="619272" cy="2008286"/>
            <a:chOff x="7143939" y="2987348"/>
            <a:chExt cx="619272" cy="2008286"/>
          </a:xfrm>
        </p:grpSpPr>
        <p:sp>
          <p:nvSpPr>
            <p:cNvPr id="6" name="Rounded Rectangle 5"/>
            <p:cNvSpPr/>
            <p:nvPr/>
          </p:nvSpPr>
          <p:spPr>
            <a:xfrm rot="5400000">
              <a:off x="6509126" y="3815584"/>
              <a:ext cx="2008286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7408767" y="3079230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5400000">
              <a:off x="7408767" y="3368123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7413765" y="3913125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7305745" y="390977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7366267" y="4206934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/>
                <a:t>…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7408767" y="4709449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7437085" y="3531976"/>
              <a:ext cx="282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/>
                <a:t>…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83253" y="4348580"/>
            <a:ext cx="619272" cy="2008286"/>
            <a:chOff x="7143939" y="2987348"/>
            <a:chExt cx="619272" cy="2008286"/>
          </a:xfrm>
        </p:grpSpPr>
        <p:sp>
          <p:nvSpPr>
            <p:cNvPr id="15" name="Rounded Rectangle 14"/>
            <p:cNvSpPr/>
            <p:nvPr/>
          </p:nvSpPr>
          <p:spPr>
            <a:xfrm rot="5400000">
              <a:off x="6509126" y="3815584"/>
              <a:ext cx="2008286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5400000">
              <a:off x="7408767" y="3079230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7408767" y="3368123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5400000">
              <a:off x="7413765" y="3913125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5400000">
              <a:off x="7305745" y="390977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7366267" y="4206934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/>
                <a:t>…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 rot="5400000">
              <a:off x="7408767" y="4709449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5400000">
              <a:off x="7437085" y="3531976"/>
              <a:ext cx="282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/>
                <a:t>…</a:t>
              </a:r>
              <a:endParaRPr lang="en-US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1569556" y="5309411"/>
            <a:ext cx="668321" cy="7727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29547" y="3974101"/>
                <a:ext cx="514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47" y="3974101"/>
                <a:ext cx="51424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95461" y="1272746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61" y="1272746"/>
                <a:ext cx="50180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515831" y="341753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[V]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99415" y="615838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[V]</a:t>
            </a:r>
          </a:p>
        </p:txBody>
      </p:sp>
      <p:grpSp>
        <p:nvGrpSpPr>
          <p:cNvPr id="29" name="Group 28"/>
          <p:cNvGrpSpPr/>
          <p:nvPr/>
        </p:nvGrpSpPr>
        <p:grpSpPr>
          <a:xfrm rot="5400000">
            <a:off x="1545910" y="2124600"/>
            <a:ext cx="1729624" cy="626645"/>
            <a:chOff x="1392399" y="3563129"/>
            <a:chExt cx="1729624" cy="626645"/>
          </a:xfrm>
        </p:grpSpPr>
        <p:sp>
          <p:nvSpPr>
            <p:cNvPr id="39" name="Rounded Rectangle 38"/>
            <p:cNvSpPr/>
            <p:nvPr/>
          </p:nvSpPr>
          <p:spPr>
            <a:xfrm>
              <a:off x="1802674" y="3644536"/>
              <a:ext cx="1319349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907178" y="3703319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181501" y="3715496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782401" y="3703319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86904" y="3820442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26427" y="3627017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/>
                <a:t>…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 rot="16200000">
                  <a:off x="1345879" y="3609649"/>
                  <a:ext cx="4623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345879" y="3609649"/>
                  <a:ext cx="462371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extBox 36"/>
          <p:cNvSpPr txBox="1"/>
          <p:nvPr/>
        </p:nvSpPr>
        <p:spPr>
          <a:xfrm>
            <a:off x="2636195" y="3079851"/>
            <a:ext cx="64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[m]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2145580" y="4247178"/>
            <a:ext cx="1185658" cy="1913726"/>
            <a:chOff x="2675809" y="4252076"/>
            <a:chExt cx="1185658" cy="1913726"/>
          </a:xfrm>
        </p:grpSpPr>
        <p:sp>
          <p:nvSpPr>
            <p:cNvPr id="30" name="Rounded Rectangle 29"/>
            <p:cNvSpPr/>
            <p:nvPr/>
          </p:nvSpPr>
          <p:spPr>
            <a:xfrm rot="5400000">
              <a:off x="2385466" y="5134532"/>
              <a:ext cx="1319349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2940638" y="4742648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2928461" y="5016971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2940638" y="5617871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5400000">
              <a:off x="2837615" y="557318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 rot="5400000">
              <a:off x="2841622" y="5302129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/>
                <a:t>…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808244" y="4252076"/>
                  <a:ext cx="4705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244" y="4252076"/>
                  <a:ext cx="47051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3219184" y="5796470"/>
              <a:ext cx="642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[m]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873860" y="3135283"/>
            <a:ext cx="2808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.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.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.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470385" y="3784679"/>
            <a:ext cx="756463" cy="8552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89939" y="3243005"/>
            <a:ext cx="67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W’</a:t>
            </a:r>
            <a:endParaRPr lang="en-US" sz="32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5072666" y="2728087"/>
            <a:ext cx="1187520" cy="2238736"/>
            <a:chOff x="8566965" y="2807539"/>
            <a:chExt cx="1187520" cy="2238736"/>
          </a:xfrm>
        </p:grpSpPr>
        <p:grpSp>
          <p:nvGrpSpPr>
            <p:cNvPr id="60" name="Group 59"/>
            <p:cNvGrpSpPr/>
            <p:nvPr/>
          </p:nvGrpSpPr>
          <p:grpSpPr>
            <a:xfrm>
              <a:off x="8566965" y="2807539"/>
              <a:ext cx="619272" cy="2008286"/>
              <a:chOff x="7143939" y="2987348"/>
              <a:chExt cx="619272" cy="2008286"/>
            </a:xfrm>
          </p:grpSpPr>
          <p:sp>
            <p:nvSpPr>
              <p:cNvPr id="62" name="Rounded Rectangle 61"/>
              <p:cNvSpPr/>
              <p:nvPr/>
            </p:nvSpPr>
            <p:spPr>
              <a:xfrm rot="5400000">
                <a:off x="6509126" y="3815584"/>
                <a:ext cx="2008286" cy="35181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rot="5400000">
                <a:off x="7408767" y="3079230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5400000">
                <a:off x="7408767" y="3368123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5400000">
                <a:off x="7413765" y="3913125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5400000">
                <a:off x="7305745" y="3909770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5400000">
                <a:off x="7366267" y="4206934"/>
                <a:ext cx="424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/>
                  <a:t>…</a:t>
                </a:r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 rot="5400000">
                <a:off x="7408767" y="4709449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5400000">
                <a:off x="7437085" y="3531976"/>
                <a:ext cx="282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/>
                  <a:t>…</a:t>
                </a:r>
                <a:endParaRPr lang="en-US"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112202" y="4676943"/>
              <a:ext cx="642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[V]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617903" y="3488692"/>
            <a:ext cx="110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softmax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613770" y="3812315"/>
            <a:ext cx="959962" cy="9165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10631" y="2052578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206739" y="2330034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739" y="2330034"/>
                <a:ext cx="371384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16393" r="-24590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/>
          <p:cNvSpPr/>
          <p:nvPr/>
        </p:nvSpPr>
        <p:spPr>
          <a:xfrm>
            <a:off x="3304697" y="3517495"/>
            <a:ext cx="520262" cy="52252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660516" y="2640253"/>
            <a:ext cx="720372" cy="953763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2726092" y="3963495"/>
            <a:ext cx="654796" cy="1015236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834537" y="3786437"/>
            <a:ext cx="286640" cy="4495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3917821" y="2701921"/>
            <a:ext cx="1185658" cy="1913726"/>
            <a:chOff x="2675809" y="4252076"/>
            <a:chExt cx="1185658" cy="1913726"/>
          </a:xfrm>
        </p:grpSpPr>
        <p:sp>
          <p:nvSpPr>
            <p:cNvPr id="94" name="Rounded Rectangle 93"/>
            <p:cNvSpPr/>
            <p:nvPr/>
          </p:nvSpPr>
          <p:spPr>
            <a:xfrm rot="5400000">
              <a:off x="2385466" y="5134532"/>
              <a:ext cx="1319349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 rot="5400000">
              <a:off x="2940638" y="4742648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5400000">
              <a:off x="2928461" y="5016971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rot="5400000">
              <a:off x="2940638" y="5617871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 rot="5400000">
              <a:off x="2837615" y="557318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 rot="5400000">
              <a:off x="2841622" y="5302129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/>
                <a:t>…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808244" y="4252076"/>
                  <a:ext cx="369781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244" y="4252076"/>
                  <a:ext cx="369781" cy="41030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TextBox 100"/>
            <p:cNvSpPr txBox="1"/>
            <p:nvPr/>
          </p:nvSpPr>
          <p:spPr>
            <a:xfrm>
              <a:off x="3219184" y="5796470"/>
              <a:ext cx="642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[m]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597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ECF4CC-FB4F-8D46-87EA-005F3245E1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Skip-Gram Model: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ECF4CC-FB4F-8D46-87EA-005F3245E1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B4CB-B1DC-E245-92F0-0EC1E7F3D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BF2954-9D0B-DA4C-954D-87D80D89A7B6}"/>
              </a:ext>
            </a:extLst>
          </p:cNvPr>
          <p:cNvGrpSpPr/>
          <p:nvPr/>
        </p:nvGrpSpPr>
        <p:grpSpPr>
          <a:xfrm>
            <a:off x="1229270" y="2874665"/>
            <a:ext cx="619272" cy="2008286"/>
            <a:chOff x="7143939" y="2987348"/>
            <a:chExt cx="619272" cy="2008286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B4DC1D6-8A7E-814C-9273-097683D62B3E}"/>
                </a:ext>
              </a:extLst>
            </p:cNvPr>
            <p:cNvSpPr/>
            <p:nvPr/>
          </p:nvSpPr>
          <p:spPr>
            <a:xfrm rot="5400000">
              <a:off x="6509126" y="3815584"/>
              <a:ext cx="2008286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17B62A-AC2C-094B-85A3-12A4201AD0FD}"/>
                </a:ext>
              </a:extLst>
            </p:cNvPr>
            <p:cNvSpPr/>
            <p:nvPr/>
          </p:nvSpPr>
          <p:spPr>
            <a:xfrm rot="5400000">
              <a:off x="7408767" y="3079230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3B05592-2D13-1849-93F6-76DE2AA72032}"/>
                </a:ext>
              </a:extLst>
            </p:cNvPr>
            <p:cNvSpPr/>
            <p:nvPr/>
          </p:nvSpPr>
          <p:spPr>
            <a:xfrm rot="5400000">
              <a:off x="7408767" y="3368123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AA362A-2B50-F74A-A24D-94B03C389B4B}"/>
                </a:ext>
              </a:extLst>
            </p:cNvPr>
            <p:cNvSpPr/>
            <p:nvPr/>
          </p:nvSpPr>
          <p:spPr>
            <a:xfrm rot="5400000">
              <a:off x="7413765" y="3913125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AAF1CF-A389-6543-BE21-B55B2DB0813D}"/>
                </a:ext>
              </a:extLst>
            </p:cNvPr>
            <p:cNvSpPr txBox="1"/>
            <p:nvPr/>
          </p:nvSpPr>
          <p:spPr>
            <a:xfrm rot="5400000">
              <a:off x="7305745" y="390977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BCE206-D98A-EF46-AABE-CFA1066C5D46}"/>
                </a:ext>
              </a:extLst>
            </p:cNvPr>
            <p:cNvSpPr txBox="1"/>
            <p:nvPr/>
          </p:nvSpPr>
          <p:spPr>
            <a:xfrm rot="5400000">
              <a:off x="7366267" y="4206934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/>
                <a:t>…</a:t>
              </a:r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83550A-2BCE-804B-BAA4-49D376E2EFD9}"/>
                </a:ext>
              </a:extLst>
            </p:cNvPr>
            <p:cNvSpPr/>
            <p:nvPr/>
          </p:nvSpPr>
          <p:spPr>
            <a:xfrm rot="5400000">
              <a:off x="7408767" y="4709449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33C111-BC6F-8A4B-A3AA-38F05F77F757}"/>
                </a:ext>
              </a:extLst>
            </p:cNvPr>
            <p:cNvSpPr txBox="1"/>
            <p:nvPr/>
          </p:nvSpPr>
          <p:spPr>
            <a:xfrm rot="5400000">
              <a:off x="7437085" y="3531976"/>
              <a:ext cx="282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/>
                <a:t>…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6E05AF-4C85-B747-9F87-7122DD5FE1D2}"/>
                  </a:ext>
                </a:extLst>
              </p:cNvPr>
              <p:cNvSpPr txBox="1"/>
              <p:nvPr/>
            </p:nvSpPr>
            <p:spPr>
              <a:xfrm>
                <a:off x="1341477" y="2545160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6E05AF-4C85-B747-9F87-7122DD5FE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477" y="2545160"/>
                <a:ext cx="4142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04B7836-6FC0-FE4B-85F9-3799DE929B8C}"/>
              </a:ext>
            </a:extLst>
          </p:cNvPr>
          <p:cNvSpPr txBox="1"/>
          <p:nvPr/>
        </p:nvSpPr>
        <p:spPr>
          <a:xfrm>
            <a:off x="1761847" y="468994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[V]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DEACC42-E00C-EA46-AF1E-9E67FACE76ED}"/>
              </a:ext>
            </a:extLst>
          </p:cNvPr>
          <p:cNvCxnSpPr/>
          <p:nvPr/>
        </p:nvCxnSpPr>
        <p:spPr>
          <a:xfrm flipV="1">
            <a:off x="3071890" y="3878808"/>
            <a:ext cx="756463" cy="8552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50A6E46-80F0-674A-9F07-1EA5D03F3A75}"/>
              </a:ext>
            </a:extLst>
          </p:cNvPr>
          <p:cNvSpPr txBox="1"/>
          <p:nvPr/>
        </p:nvSpPr>
        <p:spPr>
          <a:xfrm>
            <a:off x="3091444" y="3337134"/>
            <a:ext cx="67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W’</a:t>
            </a:r>
            <a:endParaRPr lang="en-US" sz="32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A86E0A1-DC61-3F45-9805-F0AAF14ACEE2}"/>
              </a:ext>
            </a:extLst>
          </p:cNvPr>
          <p:cNvGrpSpPr/>
          <p:nvPr/>
        </p:nvGrpSpPr>
        <p:grpSpPr>
          <a:xfrm>
            <a:off x="3674171" y="2822216"/>
            <a:ext cx="1187520" cy="2238736"/>
            <a:chOff x="8566965" y="2807539"/>
            <a:chExt cx="1187520" cy="223873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7039934-F889-4943-9C38-2DFF558FC2F4}"/>
                </a:ext>
              </a:extLst>
            </p:cNvPr>
            <p:cNvGrpSpPr/>
            <p:nvPr/>
          </p:nvGrpSpPr>
          <p:grpSpPr>
            <a:xfrm>
              <a:off x="8566965" y="2807539"/>
              <a:ext cx="619272" cy="2008286"/>
              <a:chOff x="7143939" y="2987348"/>
              <a:chExt cx="619272" cy="2008286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B0D46FB3-140A-5048-AF59-AFE56E76633E}"/>
                  </a:ext>
                </a:extLst>
              </p:cNvPr>
              <p:cNvSpPr/>
              <p:nvPr/>
            </p:nvSpPr>
            <p:spPr>
              <a:xfrm rot="5400000">
                <a:off x="6509126" y="3815584"/>
                <a:ext cx="2008286" cy="35181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03C68FE-6BC2-0943-80C2-7335C9B1E4CA}"/>
                  </a:ext>
                </a:extLst>
              </p:cNvPr>
              <p:cNvSpPr/>
              <p:nvPr/>
            </p:nvSpPr>
            <p:spPr>
              <a:xfrm rot="5400000">
                <a:off x="7408767" y="3079230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FBA93C9-77F0-9F46-9BF4-5E6DCA8211E6}"/>
                  </a:ext>
                </a:extLst>
              </p:cNvPr>
              <p:cNvSpPr/>
              <p:nvPr/>
            </p:nvSpPr>
            <p:spPr>
              <a:xfrm rot="5400000">
                <a:off x="7408767" y="3368123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3277845-2C31-AD46-8AFB-E3607FF484BA}"/>
                  </a:ext>
                </a:extLst>
              </p:cNvPr>
              <p:cNvSpPr/>
              <p:nvPr/>
            </p:nvSpPr>
            <p:spPr>
              <a:xfrm rot="5400000">
                <a:off x="7413765" y="3913125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C1CFBA6-8DFD-3440-AA1D-9F1B959B2D3D}"/>
                  </a:ext>
                </a:extLst>
              </p:cNvPr>
              <p:cNvSpPr txBox="1"/>
              <p:nvPr/>
            </p:nvSpPr>
            <p:spPr>
              <a:xfrm rot="5400000">
                <a:off x="7305745" y="3909770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191873B-8ACC-5D4A-8F56-1167A61491BA}"/>
                  </a:ext>
                </a:extLst>
              </p:cNvPr>
              <p:cNvSpPr txBox="1"/>
              <p:nvPr/>
            </p:nvSpPr>
            <p:spPr>
              <a:xfrm rot="5400000">
                <a:off x="7366267" y="4206934"/>
                <a:ext cx="424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/>
                  <a:t>…</a:t>
                </a:r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F36A837-76EA-5244-B098-CF0F76376458}"/>
                  </a:ext>
                </a:extLst>
              </p:cNvPr>
              <p:cNvSpPr/>
              <p:nvPr/>
            </p:nvSpPr>
            <p:spPr>
              <a:xfrm rot="5400000">
                <a:off x="7408767" y="4709449"/>
                <a:ext cx="209006" cy="2342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0582C12-9E38-444C-9F22-2CBE644B03D1}"/>
                  </a:ext>
                </a:extLst>
              </p:cNvPr>
              <p:cNvSpPr txBox="1"/>
              <p:nvPr/>
            </p:nvSpPr>
            <p:spPr>
              <a:xfrm rot="5400000">
                <a:off x="7437085" y="3531976"/>
                <a:ext cx="282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/>
                  <a:t>…</a:t>
                </a:r>
                <a:endParaRPr lang="en-US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2F73028-AB6E-4542-A049-9144C9CB0014}"/>
                </a:ext>
              </a:extLst>
            </p:cNvPr>
            <p:cNvSpPr txBox="1"/>
            <p:nvPr/>
          </p:nvSpPr>
          <p:spPr>
            <a:xfrm>
              <a:off x="9112202" y="4676943"/>
              <a:ext cx="642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[V]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5D7DE05-6D2A-1A4A-B688-706B0297F0B5}"/>
              </a:ext>
            </a:extLst>
          </p:cNvPr>
          <p:cNvSpPr txBox="1"/>
          <p:nvPr/>
        </p:nvSpPr>
        <p:spPr>
          <a:xfrm>
            <a:off x="4219408" y="3582821"/>
            <a:ext cx="110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softmax</a:t>
            </a:r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6C271A9-CC78-E04E-978D-77C81E16CED6}"/>
              </a:ext>
            </a:extLst>
          </p:cNvPr>
          <p:cNvCxnSpPr/>
          <p:nvPr/>
        </p:nvCxnSpPr>
        <p:spPr>
          <a:xfrm flipV="1">
            <a:off x="4215275" y="3906444"/>
            <a:ext cx="959962" cy="9165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6AD4B18-B968-7244-A836-7B2713E4A03E}"/>
              </a:ext>
            </a:extLst>
          </p:cNvPr>
          <p:cNvSpPr txBox="1"/>
          <p:nvPr/>
        </p:nvSpPr>
        <p:spPr>
          <a:xfrm>
            <a:off x="1932065" y="3344529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C981876-9E6F-F940-BE60-B6A002FDFBB1}"/>
                  </a:ext>
                </a:extLst>
              </p:cNvPr>
              <p:cNvSpPr txBox="1"/>
              <p:nvPr/>
            </p:nvSpPr>
            <p:spPr>
              <a:xfrm>
                <a:off x="3808244" y="2424163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C981876-9E6F-F940-BE60-B6A002FDF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244" y="2424163"/>
                <a:ext cx="371384" cy="369332"/>
              </a:xfrm>
              <a:prstGeom prst="rect">
                <a:avLst/>
              </a:prstGeom>
              <a:blipFill>
                <a:blip r:embed="rId4"/>
                <a:stretch>
                  <a:fillRect t="-1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87BB277-77E3-B942-B5F4-26334C8FC781}"/>
              </a:ext>
            </a:extLst>
          </p:cNvPr>
          <p:cNvCxnSpPr>
            <a:cxnSpLocks/>
          </p:cNvCxnSpPr>
          <p:nvPr/>
        </p:nvCxnSpPr>
        <p:spPr>
          <a:xfrm>
            <a:off x="1842246" y="3885061"/>
            <a:ext cx="880436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3FAD91A-EA8D-B240-BC31-515C313CED1C}"/>
              </a:ext>
            </a:extLst>
          </p:cNvPr>
          <p:cNvGrpSpPr/>
          <p:nvPr/>
        </p:nvGrpSpPr>
        <p:grpSpPr>
          <a:xfrm>
            <a:off x="2519326" y="2796050"/>
            <a:ext cx="1185658" cy="1913726"/>
            <a:chOff x="2675809" y="4252076"/>
            <a:chExt cx="1185658" cy="1913726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569030D0-6D2C-3E4C-9A40-9AF25EB7E3BB}"/>
                </a:ext>
              </a:extLst>
            </p:cNvPr>
            <p:cNvSpPr/>
            <p:nvPr/>
          </p:nvSpPr>
          <p:spPr>
            <a:xfrm rot="5400000">
              <a:off x="2385466" y="5134532"/>
              <a:ext cx="1319349" cy="35181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65F85B4-9B34-B741-87F9-B8AC36F2FC51}"/>
                </a:ext>
              </a:extLst>
            </p:cNvPr>
            <p:cNvSpPr/>
            <p:nvPr/>
          </p:nvSpPr>
          <p:spPr>
            <a:xfrm rot="5400000">
              <a:off x="2940638" y="4742648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614B20E-0426-5644-89E9-89C2C55703D7}"/>
                </a:ext>
              </a:extLst>
            </p:cNvPr>
            <p:cNvSpPr/>
            <p:nvPr/>
          </p:nvSpPr>
          <p:spPr>
            <a:xfrm rot="5400000">
              <a:off x="2928461" y="5016971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97AED2B-3B78-4C4A-AEE6-BF496ED1089D}"/>
                </a:ext>
              </a:extLst>
            </p:cNvPr>
            <p:cNvSpPr/>
            <p:nvPr/>
          </p:nvSpPr>
          <p:spPr>
            <a:xfrm rot="5400000">
              <a:off x="2940638" y="5617871"/>
              <a:ext cx="209006" cy="2342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A093C17-3650-B949-ABDD-08C4BAE244E0}"/>
                </a:ext>
              </a:extLst>
            </p:cNvPr>
            <p:cNvSpPr txBox="1"/>
            <p:nvPr/>
          </p:nvSpPr>
          <p:spPr>
            <a:xfrm rot="5400000">
              <a:off x="2837615" y="557318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1509147-2F38-2F4A-A676-7FEF82CE9931}"/>
                </a:ext>
              </a:extLst>
            </p:cNvPr>
            <p:cNvSpPr txBox="1"/>
            <p:nvPr/>
          </p:nvSpPr>
          <p:spPr>
            <a:xfrm rot="5400000">
              <a:off x="2841622" y="5302129"/>
              <a:ext cx="4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/>
                <a:t>…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946D085-45D8-0048-933A-6E20ACFD585F}"/>
                    </a:ext>
                  </a:extLst>
                </p:cNvPr>
                <p:cNvSpPr txBox="1"/>
                <p:nvPr/>
              </p:nvSpPr>
              <p:spPr>
                <a:xfrm>
                  <a:off x="2808244" y="4252076"/>
                  <a:ext cx="369781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244" y="4252076"/>
                  <a:ext cx="369781" cy="41030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06DD2D1-60C3-7C4F-90D3-23A8CEA3C14C}"/>
                </a:ext>
              </a:extLst>
            </p:cNvPr>
            <p:cNvSpPr txBox="1"/>
            <p:nvPr/>
          </p:nvSpPr>
          <p:spPr>
            <a:xfrm>
              <a:off x="3219184" y="5796470"/>
              <a:ext cx="642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[m]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3760C8F4-237A-BB41-99C9-87319526A9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0231" y="1690688"/>
                <a:ext cx="5946993" cy="48053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𝑊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softmax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acc>
                      <m:r>
                        <a:rPr lang="en-US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Significantly simpler model</a:t>
                </a:r>
              </a:p>
              <a:p>
                <a:pPr lvl="1"/>
                <a:r>
                  <a:rPr lang="en-US" dirty="0"/>
                  <a:t>Not even addition of multiple context vectors</a:t>
                </a:r>
              </a:p>
              <a:p>
                <a:r>
                  <a:rPr lang="en-US" dirty="0"/>
                  <a:t>Given a word, predict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context words</a:t>
                </a:r>
              </a:p>
              <a:p>
                <a:pPr lvl="1"/>
                <a:r>
                  <a:rPr lang="en-US" dirty="0"/>
                  <a:t>“Inverse” prediction</a:t>
                </a:r>
              </a:p>
              <a:p>
                <a:pPr lvl="1"/>
                <a:r>
                  <a:rPr lang="en-US" dirty="0"/>
                  <a:t>For every word,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training data instance is generated</a:t>
                </a: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3760C8F4-237A-BB41-99C9-87319526A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231" y="1690688"/>
                <a:ext cx="5946993" cy="4805363"/>
              </a:xfrm>
              <a:prstGeom prst="rect">
                <a:avLst/>
              </a:prstGeom>
              <a:blipFill>
                <a:blip r:embed="rId16"/>
                <a:stretch>
                  <a:fillRect l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344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DCAD-1C8F-4B45-9F13-4C399A67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of [</a:t>
            </a:r>
            <a:r>
              <a:rPr lang="en-US" dirty="0" err="1"/>
              <a:t>Mikolov</a:t>
            </a:r>
            <a:r>
              <a:rPr lang="en-US" dirty="0"/>
              <a:t> 2013b]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98E6-CC9B-614F-84F3-58E544F68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general, Skip-Gram model performs best</a:t>
            </a:r>
          </a:p>
          <a:p>
            <a:pPr lvl="1"/>
            <a:r>
              <a:rPr lang="en-US" dirty="0"/>
              <a:t>Much better than his earlier model</a:t>
            </a:r>
          </a:p>
          <a:p>
            <a:pPr lvl="1"/>
            <a:r>
              <a:rPr lang="en-US" dirty="0"/>
              <a:t>Better than CBOW on average</a:t>
            </a:r>
          </a:p>
          <a:p>
            <a:pPr lvl="1"/>
            <a:r>
              <a:rPr lang="en-US" dirty="0"/>
              <a:t>The same “vector-difference relationship” holds</a:t>
            </a:r>
          </a:p>
          <a:p>
            <a:r>
              <a:rPr lang="en-US" dirty="0"/>
              <a:t>What does it mean?</a:t>
            </a:r>
          </a:p>
          <a:p>
            <a:pPr lvl="1"/>
            <a:r>
              <a:rPr lang="en-US" dirty="0"/>
              <a:t>The vector-difference result </a:t>
            </a:r>
            <a:r>
              <a:rPr lang="en-US" b="1" i="1" dirty="0"/>
              <a:t>was not because </a:t>
            </a:r>
            <a:r>
              <a:rPr lang="en-US" dirty="0"/>
              <a:t>of the particular choice of the neural network and/or loss function</a:t>
            </a:r>
          </a:p>
          <a:p>
            <a:pPr lvl="1"/>
            <a:r>
              <a:rPr lang="en-US" dirty="0"/>
              <a:t>Using more data makes things better</a:t>
            </a:r>
          </a:p>
          <a:p>
            <a:pPr lvl="2"/>
            <a:r>
              <a:rPr lang="en-US" dirty="0"/>
              <a:t>Probably the reason why Skip-Gram performs better than CBOW</a:t>
            </a:r>
          </a:p>
          <a:p>
            <a:r>
              <a:rPr lang="en-US" dirty="0"/>
              <a:t>But still, why does it work in the first place? What is the reason behind this magical result?</a:t>
            </a:r>
          </a:p>
        </p:txBody>
      </p:sp>
    </p:spTree>
    <p:extLst>
      <p:ext uri="{BB962C8B-B14F-4D97-AF65-F5344CB8AC3E}">
        <p14:creationId xmlns:p14="http://schemas.microsoft.com/office/powerpoint/2010/main" val="15713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7125-709F-FD4F-A799-459BD8B2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1C56D-FF97-E341-9151-E39338F62E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Machine learning requires</a:t>
                </a:r>
              </a:p>
              <a:p>
                <a:pPr lvl="1"/>
                <a:r>
                  <a:rPr lang="en-US" dirty="0"/>
                  <a:t>Training 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…, 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Choice of parameterized function (hypothesis space):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Loss function</a:t>
                </a:r>
              </a:p>
              <a:p>
                <a:pPr lvl="1"/>
                <a:r>
                  <a:rPr lang="en-US" dirty="0"/>
                  <a:t>Optimization technique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1C56D-FF97-E341-9151-E39338F62E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04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6613-FC3A-E148-A872-C076E2F7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Bengio</a:t>
            </a:r>
            <a:r>
              <a:rPr lang="en-US" dirty="0"/>
              <a:t> 2003] What is the Problem?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9952A-8E3B-6F4C-99F0-206444300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Build a “good” language model</a:t>
                </a:r>
              </a:p>
              <a:p>
                <a:pPr lvl="1"/>
                <a:r>
                  <a:rPr lang="en-US" dirty="0"/>
                  <a:t>Learn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from training data</a:t>
                </a:r>
              </a:p>
              <a:p>
                <a:r>
                  <a:rPr lang="en-US" dirty="0"/>
                  <a:t>Challenge: We want to get reasonable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even for an unseen word sequence</a:t>
                </a:r>
              </a:p>
              <a:p>
                <a:pPr lvl="1"/>
                <a:r>
                  <a:rPr lang="en-US" dirty="0"/>
                  <a:t>Curse of dimensionality</a:t>
                </a:r>
              </a:p>
              <a:p>
                <a:r>
                  <a:rPr lang="en-US" dirty="0"/>
                  <a:t>Q: How can we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when we haven’t seen them?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9952A-8E3B-6F4C-99F0-206444300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8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0376-A8DC-5147-977E-A9EBC1B9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Bengio</a:t>
            </a:r>
            <a:r>
              <a:rPr lang="en-US" dirty="0"/>
              <a:t> 2003] How? Key Intuition?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9A93B-6207-154E-BB74-BDC4671D5F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Paradigmatic relationship</a:t>
                </a:r>
              </a:p>
              <a:p>
                <a:pPr lvl="1"/>
                <a:r>
                  <a:rPr lang="en-US" dirty="0"/>
                  <a:t>“cat”, “dog”, …: words that often appear in similar context</a:t>
                </a:r>
              </a:p>
              <a:p>
                <a:pPr lvl="1"/>
                <a:r>
                  <a:rPr lang="en-US" dirty="0"/>
                  <a:t>A good language model should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𝑤𝑎𝑙𝑘𝑠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𝑤𝑎𝑙𝑘𝑠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language model so that the conditional probability is similar for “similar” words!</a:t>
                </a:r>
              </a:p>
              <a:p>
                <a:r>
                  <a:rPr lang="en-US" dirty="0"/>
                  <a:t>Q: How can we formalize this intuition as a mathematical model?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9A93B-6207-154E-BB74-BDC4671D5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39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6783-FA31-AD43-A705-F4ADC511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Bengio</a:t>
            </a:r>
            <a:r>
              <a:rPr lang="en-US" dirty="0"/>
              <a:t> 2003] Mathematical Formulation?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A7898-82A5-804A-BAC7-E0167634FE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Map each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so that the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close to each other when the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similar</a:t>
                </a:r>
              </a:p>
              <a:p>
                <a:r>
                  <a:rPr lang="en-US" dirty="0"/>
                  <a:t>Represent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a function of the input word vectors,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Intuition: When similar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are mapped to similar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…,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…,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smooth function</a:t>
                </a:r>
              </a:p>
              <a:p>
                <a:r>
                  <a:rPr lang="en-US" dirty="0"/>
                  <a:t>Q: How to learn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A7898-82A5-804A-BAC7-E0167634F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4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1591BB-6495-B840-BF02-833DDF0A91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[</a:t>
                </a:r>
                <a:r>
                  <a:rPr lang="en-US" dirty="0" err="1"/>
                  <a:t>Bengio</a:t>
                </a:r>
                <a:r>
                  <a:rPr lang="en-US" dirty="0"/>
                  <a:t> 2003] How to Learn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r>
                      <a:rPr lang="en-US" i="1">
                        <a:latin typeface="Cambria Math" charset="0"/>
                      </a:rPr>
                      <m:t>(…)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1591BB-6495-B840-BF02-833DDF0A9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EAB9-A682-DE4B-8B7F-4486D11F5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Jointly learn them by building and training a neural network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4A2A9C-A0F8-FF45-8518-761663D50F7B}"/>
              </a:ext>
            </a:extLst>
          </p:cNvPr>
          <p:cNvGrpSpPr/>
          <p:nvPr/>
        </p:nvGrpSpPr>
        <p:grpSpPr>
          <a:xfrm>
            <a:off x="1437847" y="2695042"/>
            <a:ext cx="8435273" cy="2716976"/>
            <a:chOff x="1437847" y="2695042"/>
            <a:chExt cx="8435273" cy="27169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E7AD49-B736-0B45-97E0-A1B0F0A846B1}"/>
                </a:ext>
              </a:extLst>
            </p:cNvPr>
            <p:cNvGrpSpPr/>
            <p:nvPr/>
          </p:nvGrpSpPr>
          <p:grpSpPr>
            <a:xfrm>
              <a:off x="3275476" y="2732568"/>
              <a:ext cx="6597644" cy="2679450"/>
              <a:chOff x="3203247" y="3341985"/>
              <a:chExt cx="6597644" cy="2679450"/>
            </a:xfrm>
          </p:grpSpPr>
          <p:sp>
            <p:nvSpPr>
              <p:cNvPr id="5" name="Donut 4">
                <a:extLst>
                  <a:ext uri="{FF2B5EF4-FFF2-40B4-BE49-F238E27FC236}">
                    <a16:creationId xmlns:a16="http://schemas.microsoft.com/office/drawing/2014/main" id="{1D319F46-9934-A549-9457-FE2963408081}"/>
                  </a:ext>
                </a:extLst>
              </p:cNvPr>
              <p:cNvSpPr/>
              <p:nvPr/>
            </p:nvSpPr>
            <p:spPr>
              <a:xfrm>
                <a:off x="5619964" y="3863083"/>
                <a:ext cx="1530849" cy="1736333"/>
              </a:xfrm>
              <a:prstGeom prst="donut">
                <a:avLst>
                  <a:gd name="adj" fmla="val 415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1164434-4229-0846-A99E-E4D5DA8E75A3}"/>
                      </a:ext>
                    </a:extLst>
                  </p:cNvPr>
                  <p:cNvSpPr txBox="1"/>
                  <p:nvPr/>
                </p:nvSpPr>
                <p:spPr>
                  <a:xfrm>
                    <a:off x="6107555" y="4408083"/>
                    <a:ext cx="555665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charset="0"/>
                            </a:rPr>
                            <m:t>𝑓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7555" y="4408083"/>
                    <a:ext cx="555665" cy="64633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4EB6E6D6-CB15-674C-BBE4-4C1C39E8463E}"/>
                  </a:ext>
                </a:extLst>
              </p:cNvPr>
              <p:cNvCxnSpPr/>
              <p:nvPr/>
            </p:nvCxnSpPr>
            <p:spPr>
              <a:xfrm>
                <a:off x="4407613" y="3764229"/>
                <a:ext cx="1345915" cy="448175"/>
              </a:xfrm>
              <a:prstGeom prst="straightConnector1">
                <a:avLst/>
              </a:prstGeom>
              <a:ln w="38100"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BCB967E-877A-E14E-A1B7-E86D449B2D0E}"/>
                  </a:ext>
                </a:extLst>
              </p:cNvPr>
              <p:cNvCxnSpPr/>
              <p:nvPr/>
            </p:nvCxnSpPr>
            <p:spPr>
              <a:xfrm>
                <a:off x="4407613" y="4408083"/>
                <a:ext cx="1212349" cy="224087"/>
              </a:xfrm>
              <a:prstGeom prst="straightConnector1">
                <a:avLst/>
              </a:prstGeom>
              <a:ln w="38100"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564AA57-F608-A84C-9678-D24C93325FBB}"/>
                  </a:ext>
                </a:extLst>
              </p:cNvPr>
              <p:cNvCxnSpPr/>
              <p:nvPr/>
            </p:nvCxnSpPr>
            <p:spPr>
              <a:xfrm flipV="1">
                <a:off x="4407613" y="5054414"/>
                <a:ext cx="1230305" cy="643856"/>
              </a:xfrm>
              <a:prstGeom prst="straightConnector1">
                <a:avLst/>
              </a:prstGeom>
              <a:ln w="38100"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BD14B5C-FFD2-2547-BFDD-2F99FFD8FBE4}"/>
                      </a:ext>
                    </a:extLst>
                  </p:cNvPr>
                  <p:cNvSpPr txBox="1"/>
                  <p:nvPr/>
                </p:nvSpPr>
                <p:spPr>
                  <a:xfrm>
                    <a:off x="3203247" y="3341985"/>
                    <a:ext cx="74007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3247" y="3341985"/>
                    <a:ext cx="740074" cy="64633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F5ACCEC-C651-BE46-AECC-0152EE9060F4}"/>
                      </a:ext>
                    </a:extLst>
                  </p:cNvPr>
                  <p:cNvSpPr txBox="1"/>
                  <p:nvPr/>
                </p:nvSpPr>
                <p:spPr>
                  <a:xfrm>
                    <a:off x="3213196" y="3988316"/>
                    <a:ext cx="75078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3196" y="3988316"/>
                    <a:ext cx="750783" cy="64633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C258DCF-67FE-4F42-A0B1-747FE3573098}"/>
                      </a:ext>
                    </a:extLst>
                  </p:cNvPr>
                  <p:cNvSpPr txBox="1"/>
                  <p:nvPr/>
                </p:nvSpPr>
                <p:spPr>
                  <a:xfrm>
                    <a:off x="3223905" y="5375104"/>
                    <a:ext cx="758028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3905" y="5375104"/>
                    <a:ext cx="758028" cy="64633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BDA1F2B-861D-5B48-87C9-B77EF09BD165}"/>
                      </a:ext>
                    </a:extLst>
                  </p:cNvPr>
                  <p:cNvSpPr txBox="1"/>
                  <p:nvPr/>
                </p:nvSpPr>
                <p:spPr>
                  <a:xfrm>
                    <a:off x="3357520" y="4676899"/>
                    <a:ext cx="431528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⋮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7520" y="4676899"/>
                    <a:ext cx="431528" cy="64633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45F996A-2906-7345-A56E-7FBF4721DEB4}"/>
                  </a:ext>
                </a:extLst>
              </p:cNvPr>
              <p:cNvCxnSpPr/>
              <p:nvPr/>
            </p:nvCxnSpPr>
            <p:spPr>
              <a:xfrm>
                <a:off x="7150813" y="4757373"/>
                <a:ext cx="762189" cy="0"/>
              </a:xfrm>
              <a:prstGeom prst="straightConnector1">
                <a:avLst/>
              </a:prstGeom>
              <a:ln w="38100"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02E4D8D3-D867-F340-ADBC-9598388229CD}"/>
                      </a:ext>
                    </a:extLst>
                  </p:cNvPr>
                  <p:cNvSpPr txBox="1"/>
                  <p:nvPr/>
                </p:nvSpPr>
                <p:spPr>
                  <a:xfrm>
                    <a:off x="8023418" y="3650375"/>
                    <a:ext cx="1777473" cy="19516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uk-U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3600" b="0" i="1" smtClean="0">
                                        <a:latin typeface="Cambria Math" charset="0"/>
                                      </a:rPr>
                                      <m:t>0.03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s-CZ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3600" b="0" i="1" smtClean="0">
                                              <a:latin typeface="Cambria Math" charset="0"/>
                                            </a:rPr>
                                            <m:t>0.01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cs-CZ" sz="36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r>
                                      <a:rPr lang="en-US" sz="3600" b="0" i="1" smtClean="0">
                                        <a:latin typeface="Cambria Math" charset="0"/>
                                      </a:rPr>
                                      <m:t>0.05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23418" y="3650375"/>
                    <a:ext cx="1777473" cy="195168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1771904-8082-BE40-9483-06D74A090BFD}"/>
                    </a:ext>
                  </a:extLst>
                </p:cNvPr>
                <p:cNvSpPr txBox="1"/>
                <p:nvPr/>
              </p:nvSpPr>
              <p:spPr>
                <a:xfrm>
                  <a:off x="1437847" y="2695042"/>
                  <a:ext cx="81900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1771904-8082-BE40-9483-06D74A090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7847" y="2695042"/>
                  <a:ext cx="819007" cy="646331"/>
                </a:xfrm>
                <a:prstGeom prst="rect">
                  <a:avLst/>
                </a:prstGeom>
                <a:blipFill>
                  <a:blip r:embed="rId10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9179E7E-9A8B-FE4B-AC13-5E2923D17F48}"/>
                    </a:ext>
                  </a:extLst>
                </p:cNvPr>
                <p:cNvSpPr txBox="1"/>
                <p:nvPr/>
              </p:nvSpPr>
              <p:spPr>
                <a:xfrm>
                  <a:off x="1447796" y="3341373"/>
                  <a:ext cx="8297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9179E7E-9A8B-FE4B-AC13-5E2923D17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796" y="3341373"/>
                  <a:ext cx="829714" cy="646331"/>
                </a:xfrm>
                <a:prstGeom prst="rect">
                  <a:avLst/>
                </a:prstGeom>
                <a:blipFill>
                  <a:blip r:embed="rId11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353A92E-F264-F848-A6FF-04E2F1403749}"/>
                    </a:ext>
                  </a:extLst>
                </p:cNvPr>
                <p:cNvSpPr txBox="1"/>
                <p:nvPr/>
              </p:nvSpPr>
              <p:spPr>
                <a:xfrm>
                  <a:off x="1458505" y="4728161"/>
                  <a:ext cx="84555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353A92E-F264-F848-A6FF-04E2F1403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505" y="4728161"/>
                  <a:ext cx="845551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4C02300-13BA-2E4F-9D2C-E07DA65F126B}"/>
                    </a:ext>
                  </a:extLst>
                </p:cNvPr>
                <p:cNvSpPr txBox="1"/>
                <p:nvPr/>
              </p:nvSpPr>
              <p:spPr>
                <a:xfrm>
                  <a:off x="1592120" y="4029956"/>
                  <a:ext cx="43152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⋮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4C02300-13BA-2E4F-9D2C-E07DA65F12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2120" y="4029956"/>
                  <a:ext cx="431528" cy="6463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E9A59E0-38A5-CF4B-8678-C4BD9BDD931F}"/>
                </a:ext>
              </a:extLst>
            </p:cNvPr>
            <p:cNvCxnSpPr/>
            <p:nvPr/>
          </p:nvCxnSpPr>
          <p:spPr>
            <a:xfrm>
              <a:off x="2304056" y="3074114"/>
              <a:ext cx="762189" cy="0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4109AF5-0558-F046-AC3A-B1EA931A5F18}"/>
                </a:ext>
              </a:extLst>
            </p:cNvPr>
            <p:cNvCxnSpPr/>
            <p:nvPr/>
          </p:nvCxnSpPr>
          <p:spPr>
            <a:xfrm>
              <a:off x="2304056" y="3791481"/>
              <a:ext cx="762189" cy="0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0B9C836-C8DF-6845-B762-520B663F51B0}"/>
                </a:ext>
              </a:extLst>
            </p:cNvPr>
            <p:cNvCxnSpPr/>
            <p:nvPr/>
          </p:nvCxnSpPr>
          <p:spPr>
            <a:xfrm>
              <a:off x="2304056" y="5148903"/>
              <a:ext cx="762189" cy="0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2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to Vector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“1-hot encoding”: Represent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as a (0-1) vector of V dimension</a:t>
                </a:r>
              </a:p>
              <a:p>
                <a:pPr lvl="1"/>
                <a:r>
                  <a:rPr lang="en-US" dirty="0"/>
                  <a:t>V: vocabulary size</a:t>
                </a:r>
              </a:p>
              <a:p>
                <a:pPr lvl="1"/>
                <a:r>
                  <a:rPr lang="en-US" dirty="0"/>
                  <a:t>The vector has 1 only at the </a:t>
                </a:r>
                <a:r>
                  <a:rPr lang="en-US" i="1" dirty="0" err="1"/>
                  <a:t>i</a:t>
                </a:r>
                <a:r>
                  <a:rPr lang="en-US" u="sng" dirty="0" err="1"/>
                  <a:t>th</a:t>
                </a:r>
                <a:r>
                  <a:rPr lang="en-US" dirty="0"/>
                  <a:t> dimension. All others are zero</a:t>
                </a:r>
              </a:p>
              <a:p>
                <a:r>
                  <a:rPr lang="en-US" dirty="0"/>
                  <a:t>Embedding matrix 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𝑉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i="1" dirty="0" err="1"/>
                  <a:t>i</a:t>
                </a:r>
                <a:r>
                  <a:rPr lang="en-US" dirty="0" err="1"/>
                  <a:t>th</a:t>
                </a:r>
                <a:r>
                  <a:rPr lang="en-US" dirty="0"/>
                  <a:t> column has the vector embedding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of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 Mapping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can be seen as a matrix multiplication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𝑉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s-CZ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5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1591BB-6495-B840-BF02-833DDF0A91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[Bengio 2003]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s-IS" dirty="0"/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1591BB-6495-B840-BF02-833DDF0A9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 t="-3810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EAB9-A682-DE4B-8B7F-4486D11F5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1D319F46-9934-A549-9457-FE2963408081}"/>
              </a:ext>
            </a:extLst>
          </p:cNvPr>
          <p:cNvSpPr/>
          <p:nvPr/>
        </p:nvSpPr>
        <p:spPr>
          <a:xfrm>
            <a:off x="6379686" y="3253665"/>
            <a:ext cx="1530849" cy="1736333"/>
          </a:xfrm>
          <a:prstGeom prst="donut">
            <a:avLst>
              <a:gd name="adj" fmla="val 4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64434-4229-0846-A99E-E4D5DA8E75A3}"/>
                  </a:ext>
                </a:extLst>
              </p:cNvPr>
              <p:cNvSpPr txBox="1"/>
              <p:nvPr/>
            </p:nvSpPr>
            <p:spPr>
              <a:xfrm>
                <a:off x="6867277" y="3798665"/>
                <a:ext cx="5556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𝑓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64434-4229-0846-A99E-E4D5DA8E7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277" y="3798665"/>
                <a:ext cx="555665" cy="646331"/>
              </a:xfrm>
              <a:prstGeom prst="rect">
                <a:avLst/>
              </a:prstGeom>
              <a:blipFill>
                <a:blip r:embed="rId3"/>
                <a:stretch>
                  <a:fillRect l="-11364" r="-9091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B6E6D6-CB15-674C-BBE4-4C1C39E8463E}"/>
              </a:ext>
            </a:extLst>
          </p:cNvPr>
          <p:cNvCxnSpPr/>
          <p:nvPr/>
        </p:nvCxnSpPr>
        <p:spPr>
          <a:xfrm>
            <a:off x="5167335" y="3154811"/>
            <a:ext cx="1345915" cy="448175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CB967E-877A-E14E-A1B7-E86D449B2D0E}"/>
              </a:ext>
            </a:extLst>
          </p:cNvPr>
          <p:cNvCxnSpPr/>
          <p:nvPr/>
        </p:nvCxnSpPr>
        <p:spPr>
          <a:xfrm>
            <a:off x="5167335" y="3798665"/>
            <a:ext cx="1212349" cy="224087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64AA57-F608-A84C-9678-D24C93325FBB}"/>
              </a:ext>
            </a:extLst>
          </p:cNvPr>
          <p:cNvCxnSpPr/>
          <p:nvPr/>
        </p:nvCxnSpPr>
        <p:spPr>
          <a:xfrm flipV="1">
            <a:off x="5167335" y="4444996"/>
            <a:ext cx="1230305" cy="643856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D14B5C-FFD2-2547-BFDD-2F99FFD8FBE4}"/>
                  </a:ext>
                </a:extLst>
              </p:cNvPr>
              <p:cNvSpPr txBox="1"/>
              <p:nvPr/>
            </p:nvSpPr>
            <p:spPr>
              <a:xfrm>
                <a:off x="3275476" y="2732568"/>
                <a:ext cx="7400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D14B5C-FFD2-2547-BFDD-2F99FFD8F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476" y="2732568"/>
                <a:ext cx="740074" cy="646331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5ACCEC-C651-BE46-AECC-0152EE9060F4}"/>
                  </a:ext>
                </a:extLst>
              </p:cNvPr>
              <p:cNvSpPr txBox="1"/>
              <p:nvPr/>
            </p:nvSpPr>
            <p:spPr>
              <a:xfrm>
                <a:off x="3285425" y="3378899"/>
                <a:ext cx="7507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5ACCEC-C651-BE46-AECC-0152EE906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425" y="3378899"/>
                <a:ext cx="750783" cy="646331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258DCF-67FE-4F42-A0B1-747FE3573098}"/>
                  </a:ext>
                </a:extLst>
              </p:cNvPr>
              <p:cNvSpPr txBox="1"/>
              <p:nvPr/>
            </p:nvSpPr>
            <p:spPr>
              <a:xfrm>
                <a:off x="3296134" y="4765687"/>
                <a:ext cx="7580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258DCF-67FE-4F42-A0B1-747FE3573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34" y="4765687"/>
                <a:ext cx="75802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DA1F2B-861D-5B48-87C9-B77EF09BD165}"/>
                  </a:ext>
                </a:extLst>
              </p:cNvPr>
              <p:cNvSpPr txBox="1"/>
              <p:nvPr/>
            </p:nvSpPr>
            <p:spPr>
              <a:xfrm>
                <a:off x="3429749" y="4067482"/>
                <a:ext cx="4315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⋮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DA1F2B-861D-5B48-87C9-B77EF09BD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749" y="4067482"/>
                <a:ext cx="43152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5F996A-2906-7345-A56E-7FBF4721DEB4}"/>
              </a:ext>
            </a:extLst>
          </p:cNvPr>
          <p:cNvCxnSpPr/>
          <p:nvPr/>
        </p:nvCxnSpPr>
        <p:spPr>
          <a:xfrm>
            <a:off x="7910535" y="4147955"/>
            <a:ext cx="762189" cy="0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E4D8D3-D867-F340-ADBC-9598388229CD}"/>
                  </a:ext>
                </a:extLst>
              </p:cNvPr>
              <p:cNvSpPr txBox="1"/>
              <p:nvPr/>
            </p:nvSpPr>
            <p:spPr>
              <a:xfrm>
                <a:off x="9494302" y="3091638"/>
                <a:ext cx="1777473" cy="1951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0.03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3600" b="0" i="1" smtClean="0">
                                          <a:latin typeface="Cambria Math" charset="0"/>
                                        </a:rPr>
                                        <m:t>0.01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s-CZ" sz="36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0.05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E4D8D3-D867-F340-ADBC-959838822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302" y="3091638"/>
                <a:ext cx="1777473" cy="1951688"/>
              </a:xfrm>
              <a:prstGeom prst="rect">
                <a:avLst/>
              </a:prstGeom>
              <a:blipFill>
                <a:blip r:embed="rId8"/>
                <a:stretch>
                  <a:fillRect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771904-8082-BE40-9483-06D74A090BFD}"/>
                  </a:ext>
                </a:extLst>
              </p:cNvPr>
              <p:cNvSpPr txBox="1"/>
              <p:nvPr/>
            </p:nvSpPr>
            <p:spPr>
              <a:xfrm>
                <a:off x="1437847" y="2695042"/>
                <a:ext cx="8190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771904-8082-BE40-9483-06D74A090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47" y="2695042"/>
                <a:ext cx="819007" cy="646331"/>
              </a:xfrm>
              <a:prstGeom prst="rect">
                <a:avLst/>
              </a:prstGeom>
              <a:blipFill>
                <a:blip r:embed="rId9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9179E7E-9A8B-FE4B-AC13-5E2923D17F48}"/>
                  </a:ext>
                </a:extLst>
              </p:cNvPr>
              <p:cNvSpPr txBox="1"/>
              <p:nvPr/>
            </p:nvSpPr>
            <p:spPr>
              <a:xfrm>
                <a:off x="1447796" y="3341373"/>
                <a:ext cx="8297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9179E7E-9A8B-FE4B-AC13-5E2923D17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6" y="3341373"/>
                <a:ext cx="829714" cy="646331"/>
              </a:xfrm>
              <a:prstGeom prst="rect">
                <a:avLst/>
              </a:prstGeom>
              <a:blipFill>
                <a:blip r:embed="rId10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53A92E-F264-F848-A6FF-04E2F1403749}"/>
                  </a:ext>
                </a:extLst>
              </p:cNvPr>
              <p:cNvSpPr txBox="1"/>
              <p:nvPr/>
            </p:nvSpPr>
            <p:spPr>
              <a:xfrm>
                <a:off x="1458505" y="4728161"/>
                <a:ext cx="845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53A92E-F264-F848-A6FF-04E2F1403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505" y="4728161"/>
                <a:ext cx="84555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C02300-13BA-2E4F-9D2C-E07DA65F126B}"/>
                  </a:ext>
                </a:extLst>
              </p:cNvPr>
              <p:cNvSpPr txBox="1"/>
              <p:nvPr/>
            </p:nvSpPr>
            <p:spPr>
              <a:xfrm>
                <a:off x="1592120" y="4029956"/>
                <a:ext cx="4315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⋮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C02300-13BA-2E4F-9D2C-E07DA65F1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120" y="4029956"/>
                <a:ext cx="431528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9A59E0-38A5-CF4B-8678-C4BD9BDD931F}"/>
              </a:ext>
            </a:extLst>
          </p:cNvPr>
          <p:cNvCxnSpPr/>
          <p:nvPr/>
        </p:nvCxnSpPr>
        <p:spPr>
          <a:xfrm>
            <a:off x="2304056" y="3074114"/>
            <a:ext cx="762189" cy="0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4109AF5-0558-F046-AC3A-B1EA931A5F18}"/>
              </a:ext>
            </a:extLst>
          </p:cNvPr>
          <p:cNvCxnSpPr/>
          <p:nvPr/>
        </p:nvCxnSpPr>
        <p:spPr>
          <a:xfrm>
            <a:off x="2304056" y="3791481"/>
            <a:ext cx="762189" cy="0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0B9C836-C8DF-6845-B762-520B663F51B0}"/>
              </a:ext>
            </a:extLst>
          </p:cNvPr>
          <p:cNvCxnSpPr/>
          <p:nvPr/>
        </p:nvCxnSpPr>
        <p:spPr>
          <a:xfrm>
            <a:off x="2304056" y="5148903"/>
            <a:ext cx="762189" cy="0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736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1576</Words>
  <Application>Microsoft Macintosh PowerPoint</Application>
  <PresentationFormat>Widescreen</PresentationFormat>
  <Paragraphs>285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CS249:  Neural Language Model (2)</vt:lpstr>
      <vt:lpstr>Today’s Topics</vt:lpstr>
      <vt:lpstr>Machine Learning</vt:lpstr>
      <vt:lpstr>[Bengio 2003] What is the Problem?</vt:lpstr>
      <vt:lpstr>[Bengio 2003] How? Key Intuition?</vt:lpstr>
      <vt:lpstr>[Bengio 2003] Mathematical Formulation?</vt:lpstr>
      <vt:lpstr>[Bengio 2003] How to Learn (v_i ) ⃗  and f(…) ?</vt:lpstr>
      <vt:lpstr>Word to Vector Mapping</vt:lpstr>
      <vt:lpstr>[Bengio 2003] f ⃗(w_1…w_n)</vt:lpstr>
      <vt:lpstr>[Bengio 2003] f ⃗(w_1…w_n)</vt:lpstr>
      <vt:lpstr>[Bengio 2003] f ⃗(w_1…w_n)</vt:lpstr>
      <vt:lpstr>[Bengio 2003] “Loss Function”?</vt:lpstr>
      <vt:lpstr>[Bengio 2003] Optimization Technique?</vt:lpstr>
      <vt:lpstr>[Bengio 2003]: Result</vt:lpstr>
      <vt:lpstr>Neural Language Model of  [Mikolov 2010, 2011a, 2011b]</vt:lpstr>
      <vt:lpstr>f ⃗((w_1 ) ⃗,…, (w_n ) ⃗) of [Mikolov 2010, 2011a, 2011b]</vt:lpstr>
      <vt:lpstr>“Loss Function” of [Mikolov 2010]</vt:lpstr>
      <vt:lpstr>Result of [Mikolov 2010, 2011a, 2011b]</vt:lpstr>
      <vt:lpstr>Observation in [Mikolov 2013a]</vt:lpstr>
      <vt:lpstr>Vector Difference Captures Relationship</vt:lpstr>
      <vt:lpstr>Many Questions…</vt:lpstr>
      <vt:lpstr>Follow Up: [Mikolov 2013b]</vt:lpstr>
      <vt:lpstr>CBOW Model: P(w│w_1,…, w_n )</vt:lpstr>
      <vt:lpstr>Skip-Gram Model: P(w_k│ w)</vt:lpstr>
      <vt:lpstr>Result of [Mikolov 2013b]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Introduction</dc:title>
  <dc:creator>Junghoo Cho</dc:creator>
  <cp:lastModifiedBy>Junghoo Cho</cp:lastModifiedBy>
  <cp:revision>362</cp:revision>
  <dcterms:created xsi:type="dcterms:W3CDTF">2017-09-30T23:36:40Z</dcterms:created>
  <dcterms:modified xsi:type="dcterms:W3CDTF">2020-01-13T23:46:03Z</dcterms:modified>
</cp:coreProperties>
</file>