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8" r:id="rId3"/>
    <p:sldId id="271" r:id="rId4"/>
    <p:sldId id="320" r:id="rId5"/>
    <p:sldId id="317" r:id="rId6"/>
    <p:sldId id="318" r:id="rId7"/>
    <p:sldId id="322" r:id="rId8"/>
    <p:sldId id="319" r:id="rId9"/>
    <p:sldId id="321" r:id="rId10"/>
    <p:sldId id="309" r:id="rId11"/>
    <p:sldId id="310" r:id="rId12"/>
    <p:sldId id="311" r:id="rId13"/>
    <p:sldId id="312" r:id="rId14"/>
    <p:sldId id="335" r:id="rId15"/>
    <p:sldId id="324" r:id="rId16"/>
    <p:sldId id="325" r:id="rId17"/>
    <p:sldId id="326" r:id="rId18"/>
    <p:sldId id="336" r:id="rId19"/>
    <p:sldId id="328" r:id="rId20"/>
    <p:sldId id="329" r:id="rId21"/>
    <p:sldId id="330" r:id="rId22"/>
    <p:sldId id="331" r:id="rId23"/>
    <p:sldId id="332" r:id="rId24"/>
    <p:sldId id="333" r:id="rId25"/>
    <p:sldId id="334" r:id="rId26"/>
    <p:sldId id="313" r:id="rId27"/>
    <p:sldId id="323" r:id="rId28"/>
    <p:sldId id="31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98"/>
    <p:restoredTop sz="93810"/>
  </p:normalViewPr>
  <p:slideViewPr>
    <p:cSldViewPr snapToGrid="0" snapToObjects="1">
      <p:cViewPr varScale="1">
        <p:scale>
          <a:sx n="87" d="100"/>
          <a:sy n="87" d="100"/>
        </p:scale>
        <p:origin x="208" y="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3A1454-5E77-7D4A-931D-B64B955BD625}" type="datetimeFigureOut">
              <a:rPr lang="en-US" smtClean="0"/>
              <a:t>1/15/20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DE972-05E2-4C4B-9C54-5637237CB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08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25FCF-8C26-D44A-9F45-761864C4C5F5}" type="datetimeFigureOut">
              <a:rPr lang="en-US" smtClean="0"/>
              <a:t>1/15/20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F917-FF3E-1148-BF7B-C30D48252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230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25FCF-8C26-D44A-9F45-761864C4C5F5}" type="datetimeFigureOut">
              <a:rPr lang="en-US" smtClean="0"/>
              <a:t>1/15/20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F917-FF3E-1148-BF7B-C30D48252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06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25FCF-8C26-D44A-9F45-761864C4C5F5}" type="datetimeFigureOut">
              <a:rPr lang="en-US" smtClean="0"/>
              <a:t>1/15/20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F917-FF3E-1148-BF7B-C30D48252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8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25FCF-8C26-D44A-9F45-761864C4C5F5}" type="datetimeFigureOut">
              <a:rPr lang="en-US" smtClean="0"/>
              <a:t>1/15/20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F917-FF3E-1148-BF7B-C30D48252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777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25FCF-8C26-D44A-9F45-761864C4C5F5}" type="datetimeFigureOut">
              <a:rPr lang="en-US" smtClean="0"/>
              <a:t>1/15/20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F917-FF3E-1148-BF7B-C30D48252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668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25FCF-8C26-D44A-9F45-761864C4C5F5}" type="datetimeFigureOut">
              <a:rPr lang="en-US" smtClean="0"/>
              <a:t>1/15/20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F917-FF3E-1148-BF7B-C30D48252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5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25FCF-8C26-D44A-9F45-761864C4C5F5}" type="datetimeFigureOut">
              <a:rPr lang="en-US" smtClean="0"/>
              <a:t>1/15/20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F917-FF3E-1148-BF7B-C30D48252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76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25FCF-8C26-D44A-9F45-761864C4C5F5}" type="datetimeFigureOut">
              <a:rPr lang="en-US" smtClean="0"/>
              <a:t>1/15/20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F917-FF3E-1148-BF7B-C30D48252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95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25FCF-8C26-D44A-9F45-761864C4C5F5}" type="datetimeFigureOut">
              <a:rPr lang="en-US" smtClean="0"/>
              <a:t>1/15/20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F917-FF3E-1148-BF7B-C30D48252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0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25FCF-8C26-D44A-9F45-761864C4C5F5}" type="datetimeFigureOut">
              <a:rPr lang="en-US" smtClean="0"/>
              <a:t>1/15/20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F917-FF3E-1148-BF7B-C30D48252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917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25FCF-8C26-D44A-9F45-761864C4C5F5}" type="datetimeFigureOut">
              <a:rPr lang="en-US" smtClean="0"/>
              <a:t>1/15/20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F917-FF3E-1148-BF7B-C30D48252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92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25FCF-8C26-D44A-9F45-761864C4C5F5}" type="datetimeFigureOut">
              <a:rPr lang="en-US" smtClean="0"/>
              <a:t>1/15/20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BF917-FF3E-1148-BF7B-C30D48252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76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17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17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60.png"/><Relationship Id="rId7" Type="http://schemas.openxmlformats.org/officeDocument/2006/relationships/image" Target="../media/image28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260.png"/><Relationship Id="rId4" Type="http://schemas.openxmlformats.org/officeDocument/2006/relationships/image" Target="../media/image25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43639"/>
            <a:ext cx="9671222" cy="2387600"/>
          </a:xfrm>
        </p:spPr>
        <p:txBody>
          <a:bodyPr>
            <a:normAutofit/>
          </a:bodyPr>
          <a:lstStyle/>
          <a:p>
            <a:r>
              <a:rPr lang="en-US" dirty="0"/>
              <a:t>CS249: </a:t>
            </a:r>
            <a:br>
              <a:rPr lang="en-US" dirty="0"/>
            </a:br>
            <a:r>
              <a:rPr lang="en-US"/>
              <a:t>Word Embedding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843154"/>
            <a:ext cx="9144000" cy="1291975"/>
          </a:xfrm>
        </p:spPr>
        <p:txBody>
          <a:bodyPr/>
          <a:lstStyle/>
          <a:p>
            <a:r>
              <a:rPr lang="en-US" dirty="0"/>
              <a:t>Professor Junghoo “John” Cho</a:t>
            </a:r>
          </a:p>
        </p:txBody>
      </p:sp>
    </p:spTree>
    <p:extLst>
      <p:ext uri="{BB962C8B-B14F-4D97-AF65-F5344CB8AC3E}">
        <p14:creationId xmlns:p14="http://schemas.microsoft.com/office/powerpoint/2010/main" val="489425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8B795-8AD1-A84C-A4B6-011042979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of [</a:t>
            </a:r>
            <a:r>
              <a:rPr lang="en-US" dirty="0" err="1"/>
              <a:t>Mikolov</a:t>
            </a:r>
            <a:r>
              <a:rPr lang="en-US" dirty="0"/>
              <a:t> 2013c]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62042-CBB8-FC48-AF9E-3F18AD466B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Q: Why does it take so long to train them?</a:t>
            </a:r>
          </a:p>
          <a:p>
            <a:r>
              <a:rPr lang="en-US" dirty="0"/>
              <a:t>A: Two main reasons</a:t>
            </a:r>
          </a:p>
          <a:p>
            <a:pPr lvl="1"/>
            <a:r>
              <a:rPr lang="en-US" dirty="0"/>
              <a:t>Large training data</a:t>
            </a:r>
          </a:p>
          <a:p>
            <a:pPr lvl="1"/>
            <a:r>
              <a:rPr lang="en-US" dirty="0"/>
              <a:t>Computational complexity of the model, particularly the </a:t>
            </a:r>
            <a:r>
              <a:rPr lang="en-US" dirty="0" err="1"/>
              <a:t>softmax</a:t>
            </a:r>
            <a:r>
              <a:rPr lang="en-US" dirty="0"/>
              <a:t> layer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Q: How can we reduce the bottlenecks?</a:t>
            </a:r>
          </a:p>
          <a:p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C1A2B6B-7A4B-224A-89F8-96C173D74A2C}"/>
              </a:ext>
            </a:extLst>
          </p:cNvPr>
          <p:cNvGrpSpPr/>
          <p:nvPr/>
        </p:nvGrpSpPr>
        <p:grpSpPr>
          <a:xfrm>
            <a:off x="2460812" y="3429000"/>
            <a:ext cx="4061207" cy="2218765"/>
            <a:chOff x="2004214" y="3429000"/>
            <a:chExt cx="4091786" cy="263678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E520C9A-FE63-E647-B5F7-56544CB0F44A}"/>
                </a:ext>
              </a:extLst>
            </p:cNvPr>
            <p:cNvGrpSpPr/>
            <p:nvPr/>
          </p:nvGrpSpPr>
          <p:grpSpPr>
            <a:xfrm>
              <a:off x="2004214" y="3879502"/>
              <a:ext cx="619272" cy="2008286"/>
              <a:chOff x="7143939" y="2987348"/>
              <a:chExt cx="619272" cy="2008286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4BFBF114-1DD7-5841-9230-16951E0769F4}"/>
                  </a:ext>
                </a:extLst>
              </p:cNvPr>
              <p:cNvSpPr/>
              <p:nvPr/>
            </p:nvSpPr>
            <p:spPr>
              <a:xfrm rot="5400000">
                <a:off x="6509126" y="3815584"/>
                <a:ext cx="2008286" cy="351813"/>
              </a:xfrm>
              <a:prstGeom prst="round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130CDCD-3F1F-664E-B3D3-72F6F5FC74BC}"/>
                  </a:ext>
                </a:extLst>
              </p:cNvPr>
              <p:cNvSpPr/>
              <p:nvPr/>
            </p:nvSpPr>
            <p:spPr>
              <a:xfrm rot="5400000">
                <a:off x="7408767" y="3079230"/>
                <a:ext cx="209006" cy="23424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03CB8D88-6B50-174A-A9FA-A1948248F5E4}"/>
                  </a:ext>
                </a:extLst>
              </p:cNvPr>
              <p:cNvSpPr/>
              <p:nvPr/>
            </p:nvSpPr>
            <p:spPr>
              <a:xfrm rot="5400000">
                <a:off x="7408767" y="3368123"/>
                <a:ext cx="209006" cy="23424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04C09AC4-41EC-2B40-9907-40BB73D393AE}"/>
                  </a:ext>
                </a:extLst>
              </p:cNvPr>
              <p:cNvSpPr/>
              <p:nvPr/>
            </p:nvSpPr>
            <p:spPr>
              <a:xfrm rot="5400000">
                <a:off x="7413765" y="3913125"/>
                <a:ext cx="209006" cy="23424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409EC84-13F0-734E-9BE3-A44C29517325}"/>
                  </a:ext>
                </a:extLst>
              </p:cNvPr>
              <p:cNvSpPr txBox="1"/>
              <p:nvPr/>
            </p:nvSpPr>
            <p:spPr>
              <a:xfrm rot="5400000">
                <a:off x="7305745" y="3909770"/>
                <a:ext cx="457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6248B4F-F194-C840-BE96-4BE5844D75A3}"/>
                  </a:ext>
                </a:extLst>
              </p:cNvPr>
              <p:cNvSpPr txBox="1"/>
              <p:nvPr/>
            </p:nvSpPr>
            <p:spPr>
              <a:xfrm rot="5400000">
                <a:off x="7366267" y="4206934"/>
                <a:ext cx="4245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s-IS" dirty="0"/>
                  <a:t>…</a:t>
                </a:r>
                <a:endParaRPr lang="en-US" dirty="0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BED556D8-ACAF-2B4A-85C9-5489CD3B4D23}"/>
                  </a:ext>
                </a:extLst>
              </p:cNvPr>
              <p:cNvSpPr/>
              <p:nvPr/>
            </p:nvSpPr>
            <p:spPr>
              <a:xfrm rot="5400000">
                <a:off x="7408767" y="4709449"/>
                <a:ext cx="209006" cy="23424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BE6930-ED1A-274F-98D0-18B3CEB8A36F}"/>
                  </a:ext>
                </a:extLst>
              </p:cNvPr>
              <p:cNvSpPr txBox="1"/>
              <p:nvPr/>
            </p:nvSpPr>
            <p:spPr>
              <a:xfrm rot="5400000">
                <a:off x="7437085" y="3531976"/>
                <a:ext cx="2829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s-IS" dirty="0"/>
                  <a:t>…</a:t>
                </a:r>
                <a:endParaRPr lang="en-US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DEC4D86-F2D9-1A48-A437-40CA68F378D1}"/>
                    </a:ext>
                  </a:extLst>
                </p:cNvPr>
                <p:cNvSpPr txBox="1"/>
                <p:nvPr/>
              </p:nvSpPr>
              <p:spPr>
                <a:xfrm>
                  <a:off x="2116421" y="3549997"/>
                  <a:ext cx="41421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DEC4D86-F2D9-1A48-A437-40CA68F378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6421" y="3549997"/>
                  <a:ext cx="414216" cy="36933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3923784-E984-CE46-BAEE-2F8AD20DB9CF}"/>
                </a:ext>
              </a:extLst>
            </p:cNvPr>
            <p:cNvSpPr txBox="1"/>
            <p:nvPr/>
          </p:nvSpPr>
          <p:spPr>
            <a:xfrm>
              <a:off x="2536791" y="5694781"/>
              <a:ext cx="457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[V]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D016957-9AA2-5247-AE96-E0EC23F6F8FA}"/>
                </a:ext>
              </a:extLst>
            </p:cNvPr>
            <p:cNvCxnSpPr/>
            <p:nvPr/>
          </p:nvCxnSpPr>
          <p:spPr>
            <a:xfrm flipV="1">
              <a:off x="3846834" y="4883645"/>
              <a:ext cx="756463" cy="8552"/>
            </a:xfrm>
            <a:prstGeom prst="straightConnector1">
              <a:avLst/>
            </a:prstGeom>
            <a:ln w="254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816E7E3-4533-604C-88F0-66F1271C4A7B}"/>
                </a:ext>
              </a:extLst>
            </p:cNvPr>
            <p:cNvSpPr txBox="1"/>
            <p:nvPr/>
          </p:nvSpPr>
          <p:spPr>
            <a:xfrm>
              <a:off x="3866388" y="4341971"/>
              <a:ext cx="6724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W’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41E0A8D-A746-DE44-8301-58D8D105D926}"/>
                </a:ext>
              </a:extLst>
            </p:cNvPr>
            <p:cNvGrpSpPr/>
            <p:nvPr/>
          </p:nvGrpSpPr>
          <p:grpSpPr>
            <a:xfrm>
              <a:off x="4449115" y="3827053"/>
              <a:ext cx="1187520" cy="2238736"/>
              <a:chOff x="8566965" y="2807539"/>
              <a:chExt cx="1187520" cy="2238736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4935A564-5586-154C-9EEB-1C874E8CCED2}"/>
                  </a:ext>
                </a:extLst>
              </p:cNvPr>
              <p:cNvGrpSpPr/>
              <p:nvPr/>
            </p:nvGrpSpPr>
            <p:grpSpPr>
              <a:xfrm>
                <a:off x="8566965" y="2807539"/>
                <a:ext cx="619272" cy="2008286"/>
                <a:chOff x="7143939" y="2987348"/>
                <a:chExt cx="619272" cy="2008286"/>
              </a:xfrm>
            </p:grpSpPr>
            <p:sp>
              <p:nvSpPr>
                <p:cNvPr id="20" name="Rounded Rectangle 19">
                  <a:extLst>
                    <a:ext uri="{FF2B5EF4-FFF2-40B4-BE49-F238E27FC236}">
                      <a16:creationId xmlns:a16="http://schemas.microsoft.com/office/drawing/2014/main" id="{34204A65-AF77-C641-A934-C22508F066BB}"/>
                    </a:ext>
                  </a:extLst>
                </p:cNvPr>
                <p:cNvSpPr/>
                <p:nvPr/>
              </p:nvSpPr>
              <p:spPr>
                <a:xfrm rot="5400000">
                  <a:off x="6509126" y="3815584"/>
                  <a:ext cx="2008286" cy="351813"/>
                </a:xfrm>
                <a:prstGeom prst="roundRect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8C4C8CDE-AB1C-BD41-BC74-61122855D552}"/>
                    </a:ext>
                  </a:extLst>
                </p:cNvPr>
                <p:cNvSpPr/>
                <p:nvPr/>
              </p:nvSpPr>
              <p:spPr>
                <a:xfrm rot="5400000">
                  <a:off x="7408767" y="3079230"/>
                  <a:ext cx="209006" cy="23424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83C1C265-A84C-7E42-BA2E-7E0BB766A464}"/>
                    </a:ext>
                  </a:extLst>
                </p:cNvPr>
                <p:cNvSpPr/>
                <p:nvPr/>
              </p:nvSpPr>
              <p:spPr>
                <a:xfrm rot="5400000">
                  <a:off x="7408767" y="3368123"/>
                  <a:ext cx="209006" cy="23424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88DE1F57-D291-3640-B23A-09FF72D4D050}"/>
                    </a:ext>
                  </a:extLst>
                </p:cNvPr>
                <p:cNvSpPr/>
                <p:nvPr/>
              </p:nvSpPr>
              <p:spPr>
                <a:xfrm rot="5400000">
                  <a:off x="7413765" y="3913125"/>
                  <a:ext cx="209006" cy="23424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08F8F1C-1C85-8E48-A6C3-28BB99122772}"/>
                    </a:ext>
                  </a:extLst>
                </p:cNvPr>
                <p:cNvSpPr txBox="1"/>
                <p:nvPr/>
              </p:nvSpPr>
              <p:spPr>
                <a:xfrm rot="5400000">
                  <a:off x="7305745" y="3909770"/>
                  <a:ext cx="4571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F3882B6-4C8E-1440-A79F-EE2B3060AC9B}"/>
                    </a:ext>
                  </a:extLst>
                </p:cNvPr>
                <p:cNvSpPr txBox="1"/>
                <p:nvPr/>
              </p:nvSpPr>
              <p:spPr>
                <a:xfrm rot="5400000">
                  <a:off x="7366267" y="4206934"/>
                  <a:ext cx="42455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s-IS" dirty="0"/>
                    <a:t>…</a:t>
                  </a:r>
                  <a:endParaRPr lang="en-US" dirty="0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F099ECF0-F763-8C40-B125-FCB32BBE4B42}"/>
                    </a:ext>
                  </a:extLst>
                </p:cNvPr>
                <p:cNvSpPr/>
                <p:nvPr/>
              </p:nvSpPr>
              <p:spPr>
                <a:xfrm rot="5400000">
                  <a:off x="7408767" y="4709449"/>
                  <a:ext cx="209006" cy="23424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28A69294-24EA-064F-AC80-C70B8E2B6A99}"/>
                    </a:ext>
                  </a:extLst>
                </p:cNvPr>
                <p:cNvSpPr txBox="1"/>
                <p:nvPr/>
              </p:nvSpPr>
              <p:spPr>
                <a:xfrm rot="5400000">
                  <a:off x="7437085" y="3531976"/>
                  <a:ext cx="28291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s-IS"/>
                    <a:t>…</a:t>
                  </a:r>
                  <a:endParaRPr lang="en-US" dirty="0"/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56364D6-C569-3244-840F-95272744BF4B}"/>
                  </a:ext>
                </a:extLst>
              </p:cNvPr>
              <p:cNvSpPr txBox="1"/>
              <p:nvPr/>
            </p:nvSpPr>
            <p:spPr>
              <a:xfrm>
                <a:off x="9112202" y="4676943"/>
                <a:ext cx="6422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[V]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26DCCA1-3BCA-ED49-84B9-B4459AEE7EE0}"/>
                </a:ext>
              </a:extLst>
            </p:cNvPr>
            <p:cNvSpPr txBox="1"/>
            <p:nvPr/>
          </p:nvSpPr>
          <p:spPr>
            <a:xfrm>
              <a:off x="4994352" y="4587658"/>
              <a:ext cx="11016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softmax</a:t>
              </a:r>
              <a:endParaRPr lang="en-US" dirty="0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FC83913-268F-AA4A-90AD-0DA282414639}"/>
                </a:ext>
              </a:extLst>
            </p:cNvPr>
            <p:cNvCxnSpPr/>
            <p:nvPr/>
          </p:nvCxnSpPr>
          <p:spPr>
            <a:xfrm flipV="1">
              <a:off x="4990219" y="4911281"/>
              <a:ext cx="959962" cy="9165"/>
            </a:xfrm>
            <a:prstGeom prst="straightConnector1">
              <a:avLst/>
            </a:prstGeom>
            <a:ln w="254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02425A6-E37C-EF4C-894A-24F105711BD2}"/>
                </a:ext>
              </a:extLst>
            </p:cNvPr>
            <p:cNvSpPr txBox="1"/>
            <p:nvPr/>
          </p:nvSpPr>
          <p:spPr>
            <a:xfrm>
              <a:off x="2707009" y="4349366"/>
              <a:ext cx="55015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W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CFDC086-2CF7-054B-A13E-303379CB5F98}"/>
                    </a:ext>
                  </a:extLst>
                </p:cNvPr>
                <p:cNvSpPr txBox="1"/>
                <p:nvPr/>
              </p:nvSpPr>
              <p:spPr>
                <a:xfrm>
                  <a:off x="4583188" y="3429000"/>
                  <a:ext cx="37138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CFDC086-2CF7-054B-A13E-303379CB5F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3188" y="3429000"/>
                  <a:ext cx="371384" cy="369332"/>
                </a:xfrm>
                <a:prstGeom prst="rect">
                  <a:avLst/>
                </a:prstGeom>
                <a:blipFill>
                  <a:blip r:embed="rId3"/>
                  <a:stretch>
                    <a:fillRect t="-11111" b="-185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39BE0A9-B07B-3340-ADAB-BC7ED089DD32}"/>
                </a:ext>
              </a:extLst>
            </p:cNvPr>
            <p:cNvCxnSpPr>
              <a:cxnSpLocks/>
            </p:cNvCxnSpPr>
            <p:nvPr/>
          </p:nvCxnSpPr>
          <p:spPr>
            <a:xfrm>
              <a:off x="2617190" y="4889898"/>
              <a:ext cx="880436" cy="0"/>
            </a:xfrm>
            <a:prstGeom prst="straightConnector1">
              <a:avLst/>
            </a:prstGeom>
            <a:ln w="254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9DCDC7B-ECBC-8E4E-A068-CEED256DC303}"/>
                </a:ext>
              </a:extLst>
            </p:cNvPr>
            <p:cNvGrpSpPr/>
            <p:nvPr/>
          </p:nvGrpSpPr>
          <p:grpSpPr>
            <a:xfrm>
              <a:off x="3294270" y="3800887"/>
              <a:ext cx="1185658" cy="1913726"/>
              <a:chOff x="2675809" y="4252076"/>
              <a:chExt cx="1185658" cy="1913726"/>
            </a:xfrm>
          </p:grpSpPr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A9AFA066-608F-0D44-8188-BADBE1C8438C}"/>
                  </a:ext>
                </a:extLst>
              </p:cNvPr>
              <p:cNvSpPr/>
              <p:nvPr/>
            </p:nvSpPr>
            <p:spPr>
              <a:xfrm rot="5400000">
                <a:off x="2385466" y="5134532"/>
                <a:ext cx="1319349" cy="351813"/>
              </a:xfrm>
              <a:prstGeom prst="round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9E1DE52-DCD4-C047-8679-DBEAB624E9A2}"/>
                  </a:ext>
                </a:extLst>
              </p:cNvPr>
              <p:cNvSpPr/>
              <p:nvPr/>
            </p:nvSpPr>
            <p:spPr>
              <a:xfrm rot="5400000">
                <a:off x="2940638" y="4742648"/>
                <a:ext cx="209006" cy="23424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98B49787-BE87-DD44-A980-66E7744B45F0}"/>
                  </a:ext>
                </a:extLst>
              </p:cNvPr>
              <p:cNvSpPr/>
              <p:nvPr/>
            </p:nvSpPr>
            <p:spPr>
              <a:xfrm rot="5400000">
                <a:off x="2928461" y="5016971"/>
                <a:ext cx="209006" cy="23424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56E15E5-13D9-A344-AF3A-8638612FD205}"/>
                  </a:ext>
                </a:extLst>
              </p:cNvPr>
              <p:cNvSpPr/>
              <p:nvPr/>
            </p:nvSpPr>
            <p:spPr>
              <a:xfrm rot="5400000">
                <a:off x="2940638" y="5617871"/>
                <a:ext cx="209006" cy="23424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7DC5998-3FCE-B344-ADB1-87EA0E5A5DC6}"/>
                  </a:ext>
                </a:extLst>
              </p:cNvPr>
              <p:cNvSpPr txBox="1"/>
              <p:nvPr/>
            </p:nvSpPr>
            <p:spPr>
              <a:xfrm rot="5400000">
                <a:off x="2837615" y="5573187"/>
                <a:ext cx="457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2171CFC-E8CA-7A4E-8D1E-FB72823B073A}"/>
                  </a:ext>
                </a:extLst>
              </p:cNvPr>
              <p:cNvSpPr txBox="1"/>
              <p:nvPr/>
            </p:nvSpPr>
            <p:spPr>
              <a:xfrm rot="5400000">
                <a:off x="2841622" y="5302129"/>
                <a:ext cx="4245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s-IS" dirty="0"/>
                  <a:t>…</a:t>
                </a:r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2CA7EAEA-69D3-5348-B251-BE4F0EDB440E}"/>
                      </a:ext>
                    </a:extLst>
                  </p:cNvPr>
                  <p:cNvSpPr txBox="1"/>
                  <p:nvPr/>
                </p:nvSpPr>
                <p:spPr>
                  <a:xfrm>
                    <a:off x="2808244" y="4252076"/>
                    <a:ext cx="369781" cy="41030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h</m:t>
                              </m:r>
                            </m:e>
                          </m:acc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00" name="TextBox 9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08244" y="4252076"/>
                    <a:ext cx="369781" cy="410305"/>
                  </a:xfrm>
                  <a:prstGeom prst="rect">
                    <a:avLst/>
                  </a:prstGeom>
                  <a:blipFill rotWithShape="0"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1EC1D2D-79D8-224D-AEA3-91781DE44F13}"/>
                  </a:ext>
                </a:extLst>
              </p:cNvPr>
              <p:cNvSpPr txBox="1"/>
              <p:nvPr/>
            </p:nvSpPr>
            <p:spPr>
              <a:xfrm>
                <a:off x="3219184" y="5796470"/>
                <a:ext cx="6422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[m]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3148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65068-A71D-7D4D-964B-17FAF8013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Overhead from Large Training Data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BFB540-CAFA-1947-BE8E-5C2D58718BC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/>
              <a:lstStyle/>
              <a:p>
                <a:r>
                  <a:rPr lang="en-US" dirty="0"/>
                  <a:t>Q: How can we reduce training time when data is large?</a:t>
                </a:r>
              </a:p>
              <a:p>
                <a:r>
                  <a:rPr lang="en-US" dirty="0"/>
                  <a:t>A: “Reduce” the data size?</a:t>
                </a:r>
              </a:p>
              <a:p>
                <a:r>
                  <a:rPr lang="en-US" dirty="0"/>
                  <a:t>Q: But can we? Won’t it decrease accuracy of model?</a:t>
                </a:r>
              </a:p>
              <a:p>
                <a:r>
                  <a:rPr lang="en-US" dirty="0"/>
                  <a:t>A: Reduce data only if it is unlikely to be “helpful”</a:t>
                </a:r>
              </a:p>
              <a:p>
                <a:r>
                  <a:rPr lang="en-US" dirty="0"/>
                  <a:t>Q: When a particular occurrence of a word is less likely to be useful?</a:t>
                </a:r>
              </a:p>
              <a:p>
                <a:pPr lvl="1"/>
                <a:r>
                  <a:rPr lang="en-US" dirty="0"/>
                  <a:t>Remove stop words or frequent words</a:t>
                </a:r>
              </a:p>
              <a:p>
                <a:pPr lvl="1"/>
                <a:r>
                  <a:rPr lang="en-US" dirty="0"/>
                  <a:t>Sample each word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proportional to its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𝑓𝑟𝑒𝑞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e>
                    </m:rad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Remove instances of frequent words while keeping most of rare words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BFB540-CAFA-1947-BE8E-5C2D58718B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2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027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BB6B2-BFCE-9343-83B2-F360EC69D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Overhead from </a:t>
            </a:r>
            <a:r>
              <a:rPr lang="en-US" dirty="0" err="1"/>
              <a:t>Softmax</a:t>
            </a:r>
            <a:r>
              <a:rPr lang="en-US" dirty="0"/>
              <a:t> Layer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51773-2124-6443-B95A-59212BE44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2950" y="1825625"/>
            <a:ext cx="6510850" cy="4351338"/>
          </a:xfrm>
        </p:spPr>
        <p:txBody>
          <a:bodyPr/>
          <a:lstStyle/>
          <a:p>
            <a:r>
              <a:rPr lang="en-US" dirty="0"/>
              <a:t>At </a:t>
            </a:r>
            <a:r>
              <a:rPr lang="en-US" dirty="0" err="1"/>
              <a:t>softmax</a:t>
            </a:r>
            <a:r>
              <a:rPr lang="en-US" dirty="0"/>
              <a:t> layer, every training instance incurs backpropagation of errors for </a:t>
            </a:r>
            <a:r>
              <a:rPr lang="en-US" b="1" i="1" dirty="0"/>
              <a:t>every word</a:t>
            </a:r>
            <a:r>
              <a:rPr lang="en-US" dirty="0"/>
              <a:t> in the vocabulary!</a:t>
            </a:r>
          </a:p>
          <a:p>
            <a:r>
              <a:rPr lang="en-US" dirty="0"/>
              <a:t>Q: How can we minimize this overhead?</a:t>
            </a:r>
          </a:p>
          <a:p>
            <a:r>
              <a:rPr lang="en-US" dirty="0"/>
              <a:t>Q: Do we really have to backpropagate errors for every word?</a:t>
            </a:r>
          </a:p>
          <a:p>
            <a:r>
              <a:rPr lang="en-US" dirty="0"/>
              <a:t>A: For “negative” words, sample only a few, not all, and back propagate errors only for them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02E810B-1830-7643-AA09-34349E27FA39}"/>
              </a:ext>
            </a:extLst>
          </p:cNvPr>
          <p:cNvGrpSpPr/>
          <p:nvPr/>
        </p:nvGrpSpPr>
        <p:grpSpPr>
          <a:xfrm>
            <a:off x="838200" y="2861218"/>
            <a:ext cx="619272" cy="2008286"/>
            <a:chOff x="7143939" y="2987348"/>
            <a:chExt cx="619272" cy="2008286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9928CD6-4BA0-884B-8538-B7543EBAE34D}"/>
                </a:ext>
              </a:extLst>
            </p:cNvPr>
            <p:cNvSpPr/>
            <p:nvPr/>
          </p:nvSpPr>
          <p:spPr>
            <a:xfrm rot="5400000">
              <a:off x="6509126" y="3815584"/>
              <a:ext cx="2008286" cy="351813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C671FE8-5AEC-FE45-8AA9-51D7B8F19A0A}"/>
                </a:ext>
              </a:extLst>
            </p:cNvPr>
            <p:cNvSpPr/>
            <p:nvPr/>
          </p:nvSpPr>
          <p:spPr>
            <a:xfrm rot="5400000">
              <a:off x="7408767" y="3079230"/>
              <a:ext cx="209006" cy="234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D9CEEB7-08C1-F246-98D0-B4F15FD3559B}"/>
                </a:ext>
              </a:extLst>
            </p:cNvPr>
            <p:cNvSpPr/>
            <p:nvPr/>
          </p:nvSpPr>
          <p:spPr>
            <a:xfrm rot="5400000">
              <a:off x="7408767" y="3368123"/>
              <a:ext cx="209006" cy="234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8DCA1DD-6925-3E47-94C9-8EBA698E0E81}"/>
                </a:ext>
              </a:extLst>
            </p:cNvPr>
            <p:cNvSpPr/>
            <p:nvPr/>
          </p:nvSpPr>
          <p:spPr>
            <a:xfrm rot="5400000">
              <a:off x="7413765" y="3913125"/>
              <a:ext cx="209006" cy="234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DC23C88-3369-BE48-998E-E2FD10123F80}"/>
                </a:ext>
              </a:extLst>
            </p:cNvPr>
            <p:cNvSpPr txBox="1"/>
            <p:nvPr/>
          </p:nvSpPr>
          <p:spPr>
            <a:xfrm rot="5400000">
              <a:off x="7305745" y="3909770"/>
              <a:ext cx="45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A0A7074-60E9-BB49-91F4-08ACE673C2E9}"/>
                </a:ext>
              </a:extLst>
            </p:cNvPr>
            <p:cNvSpPr txBox="1"/>
            <p:nvPr/>
          </p:nvSpPr>
          <p:spPr>
            <a:xfrm rot="5400000">
              <a:off x="7366267" y="4206934"/>
              <a:ext cx="4245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s-IS" dirty="0"/>
                <a:t>…</a:t>
              </a:r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A33EB90-C676-F143-AAD3-688D8949F234}"/>
                </a:ext>
              </a:extLst>
            </p:cNvPr>
            <p:cNvSpPr/>
            <p:nvPr/>
          </p:nvSpPr>
          <p:spPr>
            <a:xfrm rot="5400000">
              <a:off x="7408767" y="4709449"/>
              <a:ext cx="209006" cy="234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388132-D94D-F647-BE49-13AA9D8F9C37}"/>
                </a:ext>
              </a:extLst>
            </p:cNvPr>
            <p:cNvSpPr txBox="1"/>
            <p:nvPr/>
          </p:nvSpPr>
          <p:spPr>
            <a:xfrm rot="5400000">
              <a:off x="7437085" y="3531976"/>
              <a:ext cx="2829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s-IS" dirty="0"/>
                <a:t>…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D91AB53-EB8D-9C45-80AE-73790FA25E12}"/>
                  </a:ext>
                </a:extLst>
              </p:cNvPr>
              <p:cNvSpPr txBox="1"/>
              <p:nvPr/>
            </p:nvSpPr>
            <p:spPr>
              <a:xfrm>
                <a:off x="950407" y="2531713"/>
                <a:ext cx="4142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D91AB53-EB8D-9C45-80AE-73790FA25E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407" y="2531713"/>
                <a:ext cx="414216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D6CC874-03A2-9546-99CD-10AB5CA70EF5}"/>
              </a:ext>
            </a:extLst>
          </p:cNvPr>
          <p:cNvSpPr txBox="1"/>
          <p:nvPr/>
        </p:nvSpPr>
        <p:spPr>
          <a:xfrm>
            <a:off x="1370777" y="4676497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[V]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005F75A-C714-3340-9E60-2601CE5B651F}"/>
              </a:ext>
            </a:extLst>
          </p:cNvPr>
          <p:cNvCxnSpPr/>
          <p:nvPr/>
        </p:nvCxnSpPr>
        <p:spPr>
          <a:xfrm flipV="1">
            <a:off x="2680820" y="3865361"/>
            <a:ext cx="756463" cy="8552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9DF2171-B519-8244-AF4A-0B40265263D8}"/>
              </a:ext>
            </a:extLst>
          </p:cNvPr>
          <p:cNvSpPr txBox="1"/>
          <p:nvPr/>
        </p:nvSpPr>
        <p:spPr>
          <a:xfrm>
            <a:off x="2700374" y="3323687"/>
            <a:ext cx="672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W’</a:t>
            </a:r>
            <a:endParaRPr lang="en-US" sz="32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84772FA-50FE-1544-AF35-3ACEFF32940A}"/>
              </a:ext>
            </a:extLst>
          </p:cNvPr>
          <p:cNvGrpSpPr/>
          <p:nvPr/>
        </p:nvGrpSpPr>
        <p:grpSpPr>
          <a:xfrm>
            <a:off x="3283101" y="2808769"/>
            <a:ext cx="1187520" cy="2238736"/>
            <a:chOff x="8566965" y="2807539"/>
            <a:chExt cx="1187520" cy="223873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C87F329-FC91-A942-AD46-890B193EAE74}"/>
                </a:ext>
              </a:extLst>
            </p:cNvPr>
            <p:cNvGrpSpPr/>
            <p:nvPr/>
          </p:nvGrpSpPr>
          <p:grpSpPr>
            <a:xfrm>
              <a:off x="8566965" y="2807539"/>
              <a:ext cx="619272" cy="2008286"/>
              <a:chOff x="7143939" y="2987348"/>
              <a:chExt cx="619272" cy="2008286"/>
            </a:xfrm>
          </p:grpSpPr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48734ED2-C8AD-0444-8A8E-9AABEBA7A430}"/>
                  </a:ext>
                </a:extLst>
              </p:cNvPr>
              <p:cNvSpPr/>
              <p:nvPr/>
            </p:nvSpPr>
            <p:spPr>
              <a:xfrm rot="5400000">
                <a:off x="6509126" y="3815584"/>
                <a:ext cx="2008286" cy="351813"/>
              </a:xfrm>
              <a:prstGeom prst="round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29CDAC5-6903-0E49-B22D-AC76ACBCF672}"/>
                  </a:ext>
                </a:extLst>
              </p:cNvPr>
              <p:cNvSpPr/>
              <p:nvPr/>
            </p:nvSpPr>
            <p:spPr>
              <a:xfrm rot="5400000">
                <a:off x="7408767" y="3079230"/>
                <a:ext cx="209006" cy="23424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DB18D55-5271-5246-BB95-375D0126EE1C}"/>
                  </a:ext>
                </a:extLst>
              </p:cNvPr>
              <p:cNvSpPr/>
              <p:nvPr/>
            </p:nvSpPr>
            <p:spPr>
              <a:xfrm rot="5400000">
                <a:off x="7408767" y="3368123"/>
                <a:ext cx="209006" cy="23424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E96BB998-A6D9-DE46-9E54-242067A6275A}"/>
                  </a:ext>
                </a:extLst>
              </p:cNvPr>
              <p:cNvSpPr/>
              <p:nvPr/>
            </p:nvSpPr>
            <p:spPr>
              <a:xfrm rot="5400000">
                <a:off x="7413765" y="3913125"/>
                <a:ext cx="209006" cy="23424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4B72A25-020C-B743-89FF-7DB53448593E}"/>
                  </a:ext>
                </a:extLst>
              </p:cNvPr>
              <p:cNvSpPr txBox="1"/>
              <p:nvPr/>
            </p:nvSpPr>
            <p:spPr>
              <a:xfrm rot="5400000">
                <a:off x="7305745" y="3909770"/>
                <a:ext cx="457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69B5C63-99AA-234C-B3B0-DB50D746E431}"/>
                  </a:ext>
                </a:extLst>
              </p:cNvPr>
              <p:cNvSpPr txBox="1"/>
              <p:nvPr/>
            </p:nvSpPr>
            <p:spPr>
              <a:xfrm rot="5400000">
                <a:off x="7366267" y="4206934"/>
                <a:ext cx="4245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s-IS" dirty="0"/>
                  <a:t>…</a:t>
                </a:r>
                <a:endParaRPr lang="en-US" dirty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F42A91A-2070-F244-B3FA-B95B9CD73037}"/>
                  </a:ext>
                </a:extLst>
              </p:cNvPr>
              <p:cNvSpPr/>
              <p:nvPr/>
            </p:nvSpPr>
            <p:spPr>
              <a:xfrm rot="5400000">
                <a:off x="7408767" y="4709449"/>
                <a:ext cx="209006" cy="23424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77C1CCC-A9F6-A146-A52A-8953B955C869}"/>
                  </a:ext>
                </a:extLst>
              </p:cNvPr>
              <p:cNvSpPr txBox="1"/>
              <p:nvPr/>
            </p:nvSpPr>
            <p:spPr>
              <a:xfrm rot="5400000">
                <a:off x="7437085" y="3531976"/>
                <a:ext cx="2829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s-IS"/>
                  <a:t>…</a:t>
                </a:r>
                <a:endParaRPr lang="en-US" dirty="0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CC63E4E-0A2C-4A4B-B91A-00AF529BBDA5}"/>
                </a:ext>
              </a:extLst>
            </p:cNvPr>
            <p:cNvSpPr txBox="1"/>
            <p:nvPr/>
          </p:nvSpPr>
          <p:spPr>
            <a:xfrm>
              <a:off x="9112202" y="4676943"/>
              <a:ext cx="6422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[V]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19452F7-DC09-B142-B37B-F9DFE6977762}"/>
              </a:ext>
            </a:extLst>
          </p:cNvPr>
          <p:cNvSpPr txBox="1"/>
          <p:nvPr/>
        </p:nvSpPr>
        <p:spPr>
          <a:xfrm>
            <a:off x="3828338" y="3569374"/>
            <a:ext cx="1101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softmax</a:t>
            </a:r>
            <a:endParaRPr lang="en-US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406FCF1-6856-2F49-993C-59DC316F838C}"/>
              </a:ext>
            </a:extLst>
          </p:cNvPr>
          <p:cNvCxnSpPr/>
          <p:nvPr/>
        </p:nvCxnSpPr>
        <p:spPr>
          <a:xfrm flipV="1">
            <a:off x="3824205" y="3892997"/>
            <a:ext cx="959962" cy="9165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CB9F9F2-BB9B-0144-B228-E42B94528E87}"/>
              </a:ext>
            </a:extLst>
          </p:cNvPr>
          <p:cNvSpPr txBox="1"/>
          <p:nvPr/>
        </p:nvSpPr>
        <p:spPr>
          <a:xfrm>
            <a:off x="1540995" y="3331082"/>
            <a:ext cx="550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229F530-496A-AB42-A5D2-2DCDBEF8D0C4}"/>
                  </a:ext>
                </a:extLst>
              </p:cNvPr>
              <p:cNvSpPr txBox="1"/>
              <p:nvPr/>
            </p:nvSpPr>
            <p:spPr>
              <a:xfrm>
                <a:off x="3417174" y="2410716"/>
                <a:ext cx="3713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229F530-496A-AB42-A5D2-2DCDBEF8D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7174" y="2410716"/>
                <a:ext cx="371384" cy="369332"/>
              </a:xfrm>
              <a:prstGeom prst="rect">
                <a:avLst/>
              </a:prstGeom>
              <a:blipFill>
                <a:blip r:embed="rId3"/>
                <a:stretch>
                  <a:fillRect t="-10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C069C88-88B9-A049-929E-6120A1B7AC9D}"/>
              </a:ext>
            </a:extLst>
          </p:cNvPr>
          <p:cNvCxnSpPr>
            <a:cxnSpLocks/>
          </p:cNvCxnSpPr>
          <p:nvPr/>
        </p:nvCxnSpPr>
        <p:spPr>
          <a:xfrm>
            <a:off x="1451176" y="3871614"/>
            <a:ext cx="880436" cy="0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BB50343-1777-9A4E-B5AC-F28DC4B30FE0}"/>
              </a:ext>
            </a:extLst>
          </p:cNvPr>
          <p:cNvGrpSpPr/>
          <p:nvPr/>
        </p:nvGrpSpPr>
        <p:grpSpPr>
          <a:xfrm>
            <a:off x="2128256" y="2782603"/>
            <a:ext cx="1185658" cy="1913726"/>
            <a:chOff x="2675809" y="4252076"/>
            <a:chExt cx="1185658" cy="1913726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9D9C2614-551B-684F-91A2-D79BAA289560}"/>
                </a:ext>
              </a:extLst>
            </p:cNvPr>
            <p:cNvSpPr/>
            <p:nvPr/>
          </p:nvSpPr>
          <p:spPr>
            <a:xfrm rot="5400000">
              <a:off x="2385466" y="5134532"/>
              <a:ext cx="1319349" cy="351813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2C2F320-2618-F540-9EA4-C1062EB48E9D}"/>
                </a:ext>
              </a:extLst>
            </p:cNvPr>
            <p:cNvSpPr/>
            <p:nvPr/>
          </p:nvSpPr>
          <p:spPr>
            <a:xfrm rot="5400000">
              <a:off x="2940638" y="4742648"/>
              <a:ext cx="209006" cy="234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59CC32D-C2DD-0F4A-8655-497E186DC631}"/>
                </a:ext>
              </a:extLst>
            </p:cNvPr>
            <p:cNvSpPr/>
            <p:nvPr/>
          </p:nvSpPr>
          <p:spPr>
            <a:xfrm rot="5400000">
              <a:off x="2928461" y="5016971"/>
              <a:ext cx="209006" cy="234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CC4AACB-E52A-E142-B08F-C88C75780DD5}"/>
                </a:ext>
              </a:extLst>
            </p:cNvPr>
            <p:cNvSpPr/>
            <p:nvPr/>
          </p:nvSpPr>
          <p:spPr>
            <a:xfrm rot="5400000">
              <a:off x="2940638" y="5617871"/>
              <a:ext cx="209006" cy="234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231C2BD-2F04-244B-9780-ADD4AA71F63F}"/>
                </a:ext>
              </a:extLst>
            </p:cNvPr>
            <p:cNvSpPr txBox="1"/>
            <p:nvPr/>
          </p:nvSpPr>
          <p:spPr>
            <a:xfrm rot="5400000">
              <a:off x="2837615" y="5573187"/>
              <a:ext cx="45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6F3EE28-0C47-E44F-86C2-7E1D6A0DD790}"/>
                </a:ext>
              </a:extLst>
            </p:cNvPr>
            <p:cNvSpPr txBox="1"/>
            <p:nvPr/>
          </p:nvSpPr>
          <p:spPr>
            <a:xfrm rot="5400000">
              <a:off x="2841622" y="5302129"/>
              <a:ext cx="4245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s-IS"/>
                <a:t>…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A0C5988D-F3BA-B34B-AFA8-E9A856E7EE4E}"/>
                    </a:ext>
                  </a:extLst>
                </p:cNvPr>
                <p:cNvSpPr txBox="1"/>
                <p:nvPr/>
              </p:nvSpPr>
              <p:spPr>
                <a:xfrm>
                  <a:off x="2808244" y="4252076"/>
                  <a:ext cx="369781" cy="4103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h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0" name="TextBox 9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8244" y="4252076"/>
                  <a:ext cx="369781" cy="410305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0EF55E9-631A-C447-816F-2C76A0DA8FB4}"/>
                </a:ext>
              </a:extLst>
            </p:cNvPr>
            <p:cNvSpPr txBox="1"/>
            <p:nvPr/>
          </p:nvSpPr>
          <p:spPr>
            <a:xfrm>
              <a:off x="3219184" y="5796470"/>
              <a:ext cx="6422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[m]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769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24681-FE02-B14F-9683-7B64613EA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 of [</a:t>
            </a:r>
            <a:r>
              <a:rPr lang="en-US" dirty="0" err="1"/>
              <a:t>Mikolov</a:t>
            </a:r>
            <a:r>
              <a:rPr lang="en-US" dirty="0"/>
              <a:t> 2013c]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2E33E-584A-A94E-979C-976EB5B2C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Both techniques, frequent-word subsampling and negative sampling, significantly reduce training time</a:t>
            </a:r>
          </a:p>
          <a:p>
            <a:r>
              <a:rPr lang="en-US" dirty="0"/>
              <a:t>Both techniques have negligible impact on the quality of trained word vectors</a:t>
            </a:r>
          </a:p>
          <a:p>
            <a:r>
              <a:rPr lang="en-US" dirty="0"/>
              <a:t>Training on a larger corpus improves the quality of trained word vectors</a:t>
            </a:r>
          </a:p>
        </p:txBody>
      </p:sp>
    </p:spTree>
    <p:extLst>
      <p:ext uri="{BB962C8B-B14F-4D97-AF65-F5344CB8AC3E}">
        <p14:creationId xmlns:p14="http://schemas.microsoft.com/office/powerpoint/2010/main" val="502125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169D1-1444-AF46-A367-F44A08B17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CBA87-AE2F-4E4E-8259-0F100EDF1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Next Topic: </a:t>
            </a:r>
            <a:r>
              <a:rPr lang="en-US" dirty="0" err="1"/>
              <a:t>GloVe</a:t>
            </a:r>
            <a:r>
              <a:rPr lang="en-US" dirty="0"/>
              <a:t> [Pennington et al. 2014]</a:t>
            </a:r>
          </a:p>
        </p:txBody>
      </p:sp>
    </p:spTree>
    <p:extLst>
      <p:ext uri="{BB962C8B-B14F-4D97-AF65-F5344CB8AC3E}">
        <p14:creationId xmlns:p14="http://schemas.microsoft.com/office/powerpoint/2010/main" val="496791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20122-1137-0C42-8861-020EF751B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GloVe</a:t>
            </a:r>
            <a:r>
              <a:rPr lang="en-US" dirty="0"/>
              <a:t> [Pennington et al. 2014]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ECA81-F36F-9C43-BFDA-9196A6333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Key observation?</a:t>
            </a:r>
          </a:p>
          <a:p>
            <a:r>
              <a:rPr lang="en-US" dirty="0"/>
              <a:t>Distributional hypothesis: the ratio of conditional probabilities captures the key difference of two words well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Ice vs steam</a:t>
            </a:r>
          </a:p>
          <a:p>
            <a:pPr lvl="2"/>
            <a:r>
              <a:rPr lang="en-US" dirty="0"/>
              <a:t>Large difference in the ratio of conditional probabilities for solid and gas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0CD1AA-AA5A-B64C-B658-8F2B2B2C4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086" y="3232944"/>
            <a:ext cx="9017828" cy="186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3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418AF-3C16-3446-8077-9B87D805C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GloVe</a:t>
            </a:r>
            <a:r>
              <a:rPr lang="en-US" dirty="0"/>
              <a:t> [Pennington et al. 2014]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69A02F-D290-3549-9928-E210820E8F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Embed words such that their vector difference captures the ratio of conditional probability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𝑔𝑎𝑠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𝑖𝑐𝑒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𝑠𝑡𝑒𝑎𝑚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𝑔𝑎𝑠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𝑖𝑐𝑒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𝑔𝑎𝑠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𝑠𝑡𝑒𝑎𝑚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Q: How?</a:t>
                </a:r>
              </a:p>
              <a:p>
                <a:r>
                  <a:rPr lang="en-US" dirty="0"/>
                  <a:t>A: log ratio is equivalent to log difference!</a:t>
                </a:r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𝑔𝑎𝑠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𝑖𝑐𝑒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𝑔𝑎𝑠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𝑠𝑡𝑒𝑎𝑚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𝑔𝑎𝑠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𝑖𝑐𝑒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𝑔𝑎𝑠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𝑠𝑡𝑒𝑎𝑚</m:t>
                            </m:r>
                          </m:e>
                        </m:d>
                      </m:e>
                    </m:func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𝑔𝑎𝑠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𝑖𝑐𝑒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𝑠𝑡𝑒𝑎𝑚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𝑔𝑎𝑠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𝑖𝑐𝑒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𝑔𝑎𝑠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𝑠𝑡𝑒𝑎𝑚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Create embedding vectors such that 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𝑔𝑎𝑠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𝑖𝑐𝑒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 =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𝑔𝑎𝑠</m:t>
                            </m:r>
                          </m: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𝑖𝑐𝑒</m:t>
                            </m:r>
                          </m:e>
                        </m:d>
                      </m:e>
                    </m:func>
                  </m:oMath>
                </a14:m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𝑔𝑎𝑠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𝑖𝑐𝑒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𝑖𝑐𝑒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func>
                  </m:oMath>
                </a14:m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r>
                  <a:rPr lang="en-US" b="0" dirty="0">
                    <a:ea typeface="Cambria Math" panose="020405030504060302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𝑔𝑎𝑠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𝑖𝑐𝑒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𝑖𝑐𝑒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func>
                  </m:oMath>
                </a14:m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69A02F-D290-3549-9928-E210820E8F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24" t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070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D70DA-7F0C-9545-826A-6299476ED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GloVe</a:t>
            </a:r>
            <a:r>
              <a:rPr lang="en-US" dirty="0"/>
              <a:t> [Pennington et al. 2014]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A2D540-7752-3244-88FF-5D55ECA7B03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Given two words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/>
                  <a:t> and their frequencies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and co-occurrence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/>
                  <a:t>, create embedding vectors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such that 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func>
                      </m:e>
                    </m:func>
                  </m:oMath>
                </a14:m>
                <a:endParaRPr lang="en-US" dirty="0"/>
              </a:p>
              <a:p>
                <a:r>
                  <a:rPr lang="en-US" dirty="0"/>
                  <a:t>Loss function: Minimize</a:t>
                </a:r>
                <a:br>
                  <a:rPr lang="en-US" dirty="0"/>
                </a:br>
                <a:br>
                  <a:rPr lang="en-US" dirty="0"/>
                </a:b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𝑖𝑗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acc>
                                      <m:accPr>
                                        <m:chr m:val="̃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acc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/>
                  <a:t> bias vector of word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A2D540-7752-3244-88FF-5D55ECA7B0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339" b="-21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476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D70DA-7F0C-9545-826A-6299476ED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GloVe</a:t>
            </a:r>
            <a:r>
              <a:rPr lang="en-US" dirty="0"/>
              <a:t> [Pennington et al. 2014]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A2D540-7752-3244-88FF-5D55ECA7B03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More precisely, they added a “weighting function”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br>
                  <a:rPr lang="en-US" dirty="0"/>
                </a:br>
                <a:br>
                  <a:rPr lang="en-US" dirty="0"/>
                </a:b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acc>
                                  <m:accPr>
                                    <m:chr m:val="̃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acc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𝑖𝑗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    1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     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&gt;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𝑚𝑎𝑥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num>
                                            <m:den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𝑚𝑎𝑥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𝑚𝑎𝑥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eqArr>
                      </m:e>
                    </m:d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A number of heuristics to come up with the weighting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2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</m:t>
                    </m:r>
                  </m:oMath>
                </a14:m>
                <a:endParaRPr lang="en-US" dirty="0"/>
              </a:p>
              <a:p>
                <a:pPr lvl="2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should be bounded as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dirty="0"/>
                  <a:t>, …</a:t>
                </a:r>
                <a:br>
                  <a:rPr lang="en-US" dirty="0"/>
                </a:br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A2D540-7752-3244-88FF-5D55ECA7B0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961" t="-36257" b="-74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890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4EA42-6C77-4041-B875-BF1799679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 of </a:t>
            </a:r>
            <a:r>
              <a:rPr lang="en-US" dirty="0" err="1"/>
              <a:t>GloVe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67E0B-ED6B-B643-88BA-9953D696C6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6072E3-5F1C-7C42-91D2-735C02F7F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347" y="1825625"/>
            <a:ext cx="9377306" cy="34936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D699907-40C8-FE49-9D98-7868C8FC0C1A}"/>
              </a:ext>
            </a:extLst>
          </p:cNvPr>
          <p:cNvSpPr/>
          <p:nvPr/>
        </p:nvSpPr>
        <p:spPr>
          <a:xfrm>
            <a:off x="1194004" y="5611203"/>
            <a:ext cx="98039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Accuracy: 80% on semantic task, 70% on syntactic task</a:t>
            </a:r>
          </a:p>
          <a:p>
            <a:r>
              <a:rPr lang="en-US" sz="2000" dirty="0"/>
              <a:t>Context size: Larger context window size improves semantic tasks but not syntactic tasks</a:t>
            </a:r>
          </a:p>
        </p:txBody>
      </p:sp>
    </p:spTree>
    <p:extLst>
      <p:ext uri="{BB962C8B-B14F-4D97-AF65-F5344CB8AC3E}">
        <p14:creationId xmlns:p14="http://schemas.microsoft.com/office/powerpoint/2010/main" val="432986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altLang="en-US" dirty="0">
                <a:ea typeface="ＭＳ Ｐゴシック" charset="-128"/>
              </a:rPr>
              <a:t>More on Word Embedding</a:t>
            </a:r>
          </a:p>
          <a:p>
            <a:pPr lvl="1"/>
            <a:r>
              <a:rPr lang="en-US" altLang="en-US" dirty="0">
                <a:ea typeface="ＭＳ Ｐゴシック" charset="-128"/>
              </a:rPr>
              <a:t>Tomas </a:t>
            </a:r>
            <a:r>
              <a:rPr lang="en-US" altLang="en-US" dirty="0" err="1">
                <a:ea typeface="ＭＳ Ｐゴシック" charset="-128"/>
              </a:rPr>
              <a:t>Mikolov</a:t>
            </a:r>
            <a:r>
              <a:rPr lang="en-US" altLang="en-US" dirty="0">
                <a:ea typeface="ＭＳ Ｐゴシック" charset="-128"/>
              </a:rPr>
              <a:t>, et al.: Efficient Estimation of Word Representations in Vector Space</a:t>
            </a:r>
          </a:p>
          <a:p>
            <a:pPr lvl="1"/>
            <a:r>
              <a:rPr lang="en-US" altLang="en-US" dirty="0">
                <a:ea typeface="ＭＳ Ｐゴシック" charset="-128"/>
              </a:rPr>
              <a:t>Tomas </a:t>
            </a:r>
            <a:r>
              <a:rPr lang="en-US" altLang="en-US" dirty="0" err="1">
                <a:ea typeface="ＭＳ Ｐゴシック" charset="-128"/>
              </a:rPr>
              <a:t>Mikolov</a:t>
            </a:r>
            <a:r>
              <a:rPr lang="en-US" altLang="en-US" dirty="0">
                <a:ea typeface="ＭＳ Ｐゴシック" charset="-128"/>
              </a:rPr>
              <a:t>, et al.: Distributed Representations of Words and Phrases and their Compositionality</a:t>
            </a:r>
          </a:p>
          <a:p>
            <a:pPr lvl="1"/>
            <a:r>
              <a:rPr lang="en-US" dirty="0"/>
              <a:t>Jeffrey Pennington, et al.: </a:t>
            </a:r>
            <a:r>
              <a:rPr lang="en-US" dirty="0" err="1"/>
              <a:t>GloVe</a:t>
            </a:r>
            <a:r>
              <a:rPr lang="en-US" dirty="0"/>
              <a:t>: Global Vectors for Word Representation</a:t>
            </a:r>
          </a:p>
          <a:p>
            <a:pPr lvl="1"/>
            <a:r>
              <a:rPr lang="en-US" dirty="0"/>
              <a:t>Quoc V. Le and Tomas </a:t>
            </a:r>
            <a:r>
              <a:rPr lang="en-US" dirty="0" err="1"/>
              <a:t>Mikolov</a:t>
            </a:r>
            <a:r>
              <a:rPr lang="en-US" dirty="0"/>
              <a:t>: Distributed Representations of Sentences and Documents</a:t>
            </a:r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8205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B28BF-977C-234B-8B40-5810E814B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 of </a:t>
            </a:r>
            <a:r>
              <a:rPr lang="en-US" dirty="0" err="1"/>
              <a:t>GloVe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02795-1875-254E-B9FF-1F1E9A744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dirty="0"/>
              <a:t>L2 distance between words captures their semantic distance well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practice, the effectiveness of word2vec and </a:t>
            </a:r>
            <a:r>
              <a:rPr lang="en-US" dirty="0" err="1"/>
              <a:t>GloVe</a:t>
            </a:r>
            <a:r>
              <a:rPr lang="en-US" dirty="0"/>
              <a:t> seem comparable for most downstream NLP tasks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E29D15-48B4-2749-87F9-D854E3C1C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41493"/>
            <a:ext cx="2895600" cy="3009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CCC997-14DA-1D4F-84F3-120EC3DE8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613" y="3001617"/>
            <a:ext cx="8871226" cy="183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067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ADDF5-A103-284D-BA8F-FA3EDCC58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Paragraph Embedding [Le &amp; </a:t>
            </a:r>
            <a:r>
              <a:rPr lang="en-US" dirty="0" err="1"/>
              <a:t>Mikolov</a:t>
            </a:r>
            <a:r>
              <a:rPr lang="en-US" dirty="0"/>
              <a:t> 2014]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BCBD5C-E770-4D4E-8B9A-17B5740819B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Question: Can we create a vector representation for a phrase, sentence, paragraph, document, </a:t>
                </a:r>
                <a:r>
                  <a:rPr lang="en-US" dirty="0" err="1"/>
                  <a:t>etc</a:t>
                </a:r>
                <a:r>
                  <a:rPr lang="en-US" dirty="0"/>
                  <a:t>?</a:t>
                </a:r>
              </a:p>
              <a:p>
                <a:r>
                  <a:rPr lang="en-US" dirty="0"/>
                  <a:t>More formally</a:t>
                </a:r>
              </a:p>
              <a:p>
                <a:pPr lvl="1"/>
                <a:r>
                  <a:rPr lang="en-US" dirty="0"/>
                  <a:t>Convert a sequence of words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…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, into 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-dimensional vector where “similar sequences” are mapped into similar vector</a:t>
                </a:r>
              </a:p>
              <a:p>
                <a:r>
                  <a:rPr lang="en-US" dirty="0"/>
                  <a:t>Q: How?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BCBD5C-E770-4D4E-8B9A-17B5740819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630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C4774-4AF5-704E-A249-CC5178C0F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Paragraph Embedding [Le &amp; </a:t>
            </a:r>
            <a:r>
              <a:rPr lang="en-US" dirty="0" err="1"/>
              <a:t>Mikolov</a:t>
            </a:r>
            <a:r>
              <a:rPr lang="en-US" dirty="0"/>
              <a:t> 2014]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9D5FE3-AC84-A348-B64B-5753E620FD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Q: How did we do it for words?</a:t>
                </a:r>
              </a:p>
              <a:p>
                <a:r>
                  <a:rPr lang="en-US" dirty="0"/>
                  <a:t>A: For any word pair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find their vector embedding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such that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softmax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̃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 bias term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may be added inside </a:t>
                </a:r>
                <a:r>
                  <a:rPr lang="en-US" dirty="0" err="1"/>
                  <a:t>softmax</a:t>
                </a:r>
                <a:endParaRPr lang="en-US" dirty="0"/>
              </a:p>
              <a:p>
                <a:r>
                  <a:rPr lang="en-US" dirty="0"/>
                  <a:t>Q: Can we formulate the paragraph embedding problem similarly?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9D5FE3-AC84-A348-B64B-5753E620FD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355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7FE4A02-F4E4-5F4E-AEEF-6BF02A37F3B9}"/>
              </a:ext>
            </a:extLst>
          </p:cNvPr>
          <p:cNvGrpSpPr/>
          <p:nvPr/>
        </p:nvGrpSpPr>
        <p:grpSpPr>
          <a:xfrm>
            <a:off x="6307059" y="2963599"/>
            <a:ext cx="5607555" cy="3792054"/>
            <a:chOff x="6307059" y="2963599"/>
            <a:chExt cx="5607555" cy="37920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E903117-B22D-AC48-B6E3-493A87F65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07059" y="2963599"/>
              <a:ext cx="5607555" cy="379205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C670D45-2E7F-794A-B2E3-A74BB92E46B9}"/>
                </a:ext>
              </a:extLst>
            </p:cNvPr>
            <p:cNvSpPr/>
            <p:nvPr/>
          </p:nvSpPr>
          <p:spPr>
            <a:xfrm>
              <a:off x="6307059" y="3067683"/>
              <a:ext cx="1172818" cy="2517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BC754950-D97A-8B48-8188-E4738E22A854}"/>
                    </a:ext>
                  </a:extLst>
                </p:cNvPr>
                <p:cNvSpPr txBox="1"/>
                <p:nvPr/>
              </p:nvSpPr>
              <p:spPr>
                <a:xfrm>
                  <a:off x="9110836" y="4075715"/>
                  <a:ext cx="43274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BC754950-D97A-8B48-8188-E4738E22A8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10836" y="4075715"/>
                  <a:ext cx="432746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07460D3-B3D6-3A48-868D-F11ABEE03171}"/>
                    </a:ext>
                  </a:extLst>
                </p:cNvPr>
                <p:cNvSpPr txBox="1"/>
                <p:nvPr/>
              </p:nvSpPr>
              <p:spPr>
                <a:xfrm>
                  <a:off x="10945320" y="3676930"/>
                  <a:ext cx="912942" cy="3916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acc>
                              <m:accPr>
                                <m:chr m:val="̃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07460D3-B3D6-3A48-868D-F11ABEE031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45320" y="3676930"/>
                  <a:ext cx="912942" cy="391646"/>
                </a:xfrm>
                <a:prstGeom prst="rect">
                  <a:avLst/>
                </a:prstGeom>
                <a:blipFill>
                  <a:blip r:embed="rId4"/>
                  <a:stretch>
                    <a:fillRect b="-96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7E04C6B-3965-D644-AF25-80830A4F6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PV-DBOW (Bag of Words of Paragraph Vector)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3543FE4-820F-3D42-B050-F472143DBA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…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, find their vector embedding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…,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such that </a:t>
                </a:r>
                <a:br>
                  <a:rPr lang="en-US" dirty="0"/>
                </a:br>
                <a:r>
                  <a:rPr lang="en-US" dirty="0"/>
                  <a:t> 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softmax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̃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Again, a bias term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maybe added</a:t>
                </a:r>
              </a:p>
              <a:p>
                <a:r>
                  <a:rPr lang="en-US" dirty="0"/>
                  <a:t>Train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vectors on large text corpus to</a:t>
                </a:r>
                <a:br>
                  <a:rPr lang="en-US" dirty="0"/>
                </a:br>
                <a:r>
                  <a:rPr lang="en-US" dirty="0"/>
                  <a:t>maximize the log likelihood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brk m:alnAt="9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  <m:sup/>
                      <m:e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func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3543FE4-820F-3D42-B050-F472143DBA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680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9083C5-3800-434B-8068-95CD5069C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3880" y="2615924"/>
            <a:ext cx="4414222" cy="36959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9CE0DE-E222-BC49-A033-BE808AF75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PV-DM </a:t>
            </a:r>
            <a:br>
              <a:rPr lang="en-US" dirty="0"/>
            </a:br>
            <a:r>
              <a:rPr lang="en-US" dirty="0"/>
              <a:t>(Distributed Memory for Paragraph Vector)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A59A73-D27D-3448-BEFB-1A72E601F4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Given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…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, find their vector embedding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…,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such that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softmax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̃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b="0" dirty="0"/>
                  <a:t> 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A bias term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b="0" dirty="0"/>
                  <a:t> may be added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Train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vectors on large text corpus</a:t>
                </a:r>
                <a:br>
                  <a:rPr lang="en-US" dirty="0"/>
                </a:br>
                <a:r>
                  <a:rPr lang="en-US" dirty="0"/>
                  <a:t>to maximize the log likelihood</a:t>
                </a:r>
                <a:br>
                  <a:rPr lang="en-US" dirty="0"/>
                </a:br>
                <a:r>
                  <a:rPr lang="en-US" dirty="0"/>
                  <a:t>     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brk m:alnAt="9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  <m:sup/>
                      <m:e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func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A59A73-D27D-3448-BEFB-1A72E601F4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65" t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CF1012A-7AB3-3F48-8D72-AF9998E64B52}"/>
                  </a:ext>
                </a:extLst>
              </p:cNvPr>
              <p:cNvSpPr txBox="1"/>
              <p:nvPr/>
            </p:nvSpPr>
            <p:spPr>
              <a:xfrm>
                <a:off x="7303880" y="4605997"/>
                <a:ext cx="4327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CF1012A-7AB3-3F48-8D72-AF9998E64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3880" y="4605997"/>
                <a:ext cx="432746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25E247-CFFC-F747-AB9E-7529CF4937A4}"/>
                  </a:ext>
                </a:extLst>
              </p:cNvPr>
              <p:cNvSpPr txBox="1"/>
              <p:nvPr/>
            </p:nvSpPr>
            <p:spPr>
              <a:xfrm>
                <a:off x="8509828" y="4625877"/>
                <a:ext cx="4623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25E247-CFFC-F747-AB9E-7529CF4937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9828" y="4625877"/>
                <a:ext cx="46237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0B6B06-211E-FE47-AB67-063C9F896F0B}"/>
                  </a:ext>
                </a:extLst>
              </p:cNvPr>
              <p:cNvSpPr txBox="1"/>
              <p:nvPr/>
            </p:nvSpPr>
            <p:spPr>
              <a:xfrm>
                <a:off x="10600893" y="4605997"/>
                <a:ext cx="4676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0B6B06-211E-FE47-AB67-063C9F896F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0893" y="4605997"/>
                <a:ext cx="46769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D26DBA8-9735-D84A-BC89-8E066E026CD6}"/>
                  </a:ext>
                </a:extLst>
              </p:cNvPr>
              <p:cNvSpPr txBox="1"/>
              <p:nvPr/>
            </p:nvSpPr>
            <p:spPr>
              <a:xfrm>
                <a:off x="9563835" y="4625877"/>
                <a:ext cx="4676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D26DBA8-9735-D84A-BC89-8E066E026C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3835" y="4625877"/>
                <a:ext cx="46769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EC496FC-28C3-884B-95D5-BFB491B9AC48}"/>
                  </a:ext>
                </a:extLst>
              </p:cNvPr>
              <p:cNvSpPr txBox="1"/>
              <p:nvPr/>
            </p:nvSpPr>
            <p:spPr>
              <a:xfrm>
                <a:off x="10138522" y="3219697"/>
                <a:ext cx="9618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EC496FC-28C3-884B-95D5-BFB491B9AC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8522" y="3219697"/>
                <a:ext cx="961802" cy="369332"/>
              </a:xfrm>
              <a:prstGeom prst="rect">
                <a:avLst/>
              </a:prstGeom>
              <a:blipFill>
                <a:blip r:embed="rId8"/>
                <a:stretch>
                  <a:fillRect l="-129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5047D5A-E8FE-6B44-9083-679E1FB507A2}"/>
              </a:ext>
            </a:extLst>
          </p:cNvPr>
          <p:cNvSpPr txBox="1"/>
          <p:nvPr/>
        </p:nvSpPr>
        <p:spPr>
          <a:xfrm>
            <a:off x="7417637" y="3793927"/>
            <a:ext cx="218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Concatenate/average</a:t>
            </a:r>
          </a:p>
        </p:txBody>
      </p:sp>
    </p:spTree>
    <p:extLst>
      <p:ext uri="{BB962C8B-B14F-4D97-AF65-F5344CB8AC3E}">
        <p14:creationId xmlns:p14="http://schemas.microsoft.com/office/powerpoint/2010/main" val="316324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8890F-DE75-D241-8745-1E23C6347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of [Le &amp; </a:t>
            </a:r>
            <a:r>
              <a:rPr lang="en-US" dirty="0" err="1"/>
              <a:t>Mikolov</a:t>
            </a:r>
            <a:r>
              <a:rPr lang="en-US" dirty="0"/>
              <a:t> 2014]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0D6FB-4647-194F-8928-5683DAEC5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PV-DM works better than PV-DBOW</a:t>
            </a:r>
          </a:p>
          <a:p>
            <a:pPr lvl="1"/>
            <a:r>
              <a:rPr lang="en-US" dirty="0"/>
              <a:t>Slight improvement when used together</a:t>
            </a:r>
          </a:p>
          <a:p>
            <a:r>
              <a:rPr lang="en-US" dirty="0"/>
              <a:t>12.2% error rate for Stanford sentiment analysis task using PV</a:t>
            </a:r>
          </a:p>
          <a:p>
            <a:pPr lvl="1"/>
            <a:r>
              <a:rPr lang="en-US" dirty="0"/>
              <a:t>20% improvement from state-of-the-art</a:t>
            </a:r>
          </a:p>
          <a:p>
            <a:r>
              <a:rPr lang="en-US" dirty="0"/>
              <a:t>7.42% error rate for IMDB review sentiment analysis task</a:t>
            </a:r>
          </a:p>
          <a:p>
            <a:pPr lvl="1"/>
            <a:r>
              <a:rPr lang="en-US" dirty="0"/>
              <a:t>15% improvement from state-of-the-art</a:t>
            </a:r>
          </a:p>
          <a:p>
            <a:r>
              <a:rPr lang="en-US" dirty="0"/>
              <a:t>3.82% error rate for paragraph similarity task</a:t>
            </a:r>
          </a:p>
          <a:p>
            <a:pPr lvl="1"/>
            <a:r>
              <a:rPr lang="en-US" dirty="0"/>
              <a:t>32% improvement from state-of-the-art</a:t>
            </a:r>
          </a:p>
          <a:p>
            <a:r>
              <a:rPr lang="en-US" dirty="0"/>
              <a:t>Vector embedding works well at the sentence/paragraph level!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2604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5A5CC-F4F6-2543-981D-9A0F4113C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E1BEE7-9915-C742-8656-E79679C164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Word embedding: Mapping words into a vector</a:t>
                </a:r>
              </a:p>
              <a:p>
                <a:pPr lvl="1"/>
                <a:r>
                  <a:rPr lang="en-US" dirty="0"/>
                  <a:t>Often in the order of ~300 dimensions</a:t>
                </a:r>
              </a:p>
              <a:p>
                <a:pPr lvl="1"/>
                <a:r>
                  <a:rPr lang="en-US" dirty="0"/>
                  <a:t>Distance in the vector space should reflect the “semantic distance” between the words</a:t>
                </a:r>
              </a:p>
              <a:p>
                <a:r>
                  <a:rPr lang="en-US" dirty="0"/>
                  <a:t>Distributional hypothesis</a:t>
                </a:r>
              </a:p>
              <a:p>
                <a:pPr lvl="1"/>
                <a:r>
                  <a:rPr lang="en-US" dirty="0"/>
                  <a:t>You shall know a word by the company it keeps</a:t>
                </a:r>
              </a:p>
              <a:p>
                <a:pPr lvl="1"/>
                <a:r>
                  <a:rPr lang="en-US" dirty="0"/>
                  <a:t>Word embedding tries to capture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dirty="0"/>
                  <a:t> using a few hundred dimensional vector</a:t>
                </a:r>
              </a:p>
              <a:p>
                <a:r>
                  <a:rPr lang="en-US" dirty="0"/>
                  <a:t>CBOW and Skip-Gram model</a:t>
                </a:r>
              </a:p>
              <a:p>
                <a:pPr lvl="1"/>
                <a:r>
                  <a:rPr lang="en-US" dirty="0"/>
                  <a:t>Frequent word subsampling</a:t>
                </a:r>
              </a:p>
              <a:p>
                <a:pPr lvl="1"/>
                <a:r>
                  <a:rPr lang="en-US" dirty="0"/>
                  <a:t>Negative sampling</a:t>
                </a:r>
              </a:p>
              <a:p>
                <a:r>
                  <a:rPr lang="en-US" dirty="0" err="1"/>
                  <a:t>GloVe</a:t>
                </a:r>
                <a:endParaRPr lang="en-US" dirty="0"/>
              </a:p>
              <a:p>
                <a:pPr lvl="1"/>
                <a:r>
                  <a:rPr lang="en-US" dirty="0"/>
                  <a:t>Capture ratio of conditional probability as vector difference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E1BEE7-9915-C742-8656-E79679C164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44" t="-2924" r="-483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27722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24681-FE02-B14F-9683-7B64613EA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Vector Embedding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2E33E-584A-A94E-979C-976EB5B2C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Today, word embedding is used as the first step in almost all NLP tasks</a:t>
            </a:r>
          </a:p>
          <a:p>
            <a:pPr lvl="1"/>
            <a:r>
              <a:rPr lang="en-US" dirty="0"/>
              <a:t>Word2Vec, </a:t>
            </a:r>
            <a:r>
              <a:rPr lang="en-US" dirty="0" err="1"/>
              <a:t>GloVe</a:t>
            </a:r>
            <a:r>
              <a:rPr lang="en-US" dirty="0"/>
              <a:t>, ELMO, BERT, …</a:t>
            </a:r>
          </a:p>
          <a:p>
            <a:r>
              <a:rPr lang="en-US" dirty="0"/>
              <a:t>In general, “vector embedding” is an extremely hot research topic for many different types of datasets</a:t>
            </a:r>
          </a:p>
          <a:p>
            <a:pPr lvl="1"/>
            <a:r>
              <a:rPr lang="en-US" dirty="0"/>
              <a:t>Graph embedding</a:t>
            </a:r>
          </a:p>
          <a:p>
            <a:pPr lvl="1"/>
            <a:r>
              <a:rPr lang="en-US" dirty="0"/>
              <a:t>User embedding</a:t>
            </a:r>
          </a:p>
          <a:p>
            <a:pPr lvl="1"/>
            <a:r>
              <a:rPr lang="en-US" dirty="0"/>
              <a:t>Time-series data embedding</a:t>
            </a: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22678639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EB86C-9A4B-6640-8BD0-20A0A3354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DA42C-99FA-3348-9D92-A67FB8B76C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Start preparing your presentation</a:t>
            </a:r>
          </a:p>
          <a:p>
            <a:pPr lvl="1"/>
            <a:r>
              <a:rPr lang="en-US" dirty="0"/>
              <a:t>Your presentations will start week 4!</a:t>
            </a:r>
          </a:p>
          <a:p>
            <a:r>
              <a:rPr lang="en-US" dirty="0"/>
              <a:t>Decide project ideas for your group</a:t>
            </a:r>
          </a:p>
          <a:p>
            <a:pPr lvl="1"/>
            <a:r>
              <a:rPr lang="en-US" dirty="0"/>
              <a:t>Project proposal is due by 5</a:t>
            </a:r>
            <a:r>
              <a:rPr lang="en-US" baseline="30000" dirty="0"/>
              <a:t>th</a:t>
            </a:r>
            <a:r>
              <a:rPr lang="en-US" dirty="0"/>
              <a:t> week</a:t>
            </a:r>
          </a:p>
          <a:p>
            <a:pPr lvl="1"/>
            <a:r>
              <a:rPr lang="en-US" dirty="0"/>
              <a:t>Project idea presentation during the 5</a:t>
            </a:r>
            <a:r>
              <a:rPr lang="en-US" baseline="30000" dirty="0"/>
              <a:t>th</a:t>
            </a:r>
            <a:r>
              <a:rPr lang="en-US" dirty="0"/>
              <a:t> week</a:t>
            </a:r>
          </a:p>
          <a:p>
            <a:pPr lvl="1"/>
            <a:r>
              <a:rPr lang="en-US" dirty="0"/>
              <a:t>Working on a Kaggle competition can be an option</a:t>
            </a:r>
          </a:p>
          <a:p>
            <a:r>
              <a:rPr lang="en-US" dirty="0"/>
              <a:t>If you get stuck,</a:t>
            </a:r>
          </a:p>
          <a:p>
            <a:pPr lvl="1"/>
            <a:r>
              <a:rPr lang="en-US" dirty="0"/>
              <a:t>I am available to help</a:t>
            </a:r>
          </a:p>
          <a:p>
            <a:pPr lvl="1"/>
            <a:r>
              <a:rPr lang="en-US" dirty="0"/>
              <a:t>Leverage my office hour to your advantage</a:t>
            </a:r>
          </a:p>
        </p:txBody>
      </p:sp>
    </p:spTree>
    <p:extLst>
      <p:ext uri="{BB962C8B-B14F-4D97-AF65-F5344CB8AC3E}">
        <p14:creationId xmlns:p14="http://schemas.microsoft.com/office/powerpoint/2010/main" val="3027730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Vector Difference Captures Semantic Relationship! [</a:t>
            </a:r>
            <a:r>
              <a:rPr lang="en-US" dirty="0" err="1"/>
              <a:t>Mikolov</a:t>
            </a:r>
            <a:r>
              <a:rPr lang="en-US" dirty="0"/>
              <a:t> 2013a]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Trained RNN with m = 1600 on 320M words Broadcast News data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dirty="0"/>
                  <a:t>(king) -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dirty="0"/>
                  <a:t>(man) +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dirty="0"/>
                  <a:t>(woman) =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dirty="0"/>
                  <a:t>(queen)!!!</a:t>
                </a:r>
                <a:br>
                  <a:rPr lang="en-US" dirty="0"/>
                </a:br>
                <a:br>
                  <a:rPr lang="en-US" dirty="0"/>
                </a:br>
                <a:br>
                  <a:rPr lang="en-US" dirty="0"/>
                </a:br>
                <a:br>
                  <a:rPr lang="en-US" dirty="0"/>
                </a:b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40% accuracy on syntactic relationship test (</a:t>
                </a:r>
                <a:r>
                  <a:rPr lang="en-US" dirty="0" err="1"/>
                  <a:t>good:better</a:t>
                </a:r>
                <a:r>
                  <a:rPr lang="en-US" dirty="0"/>
                  <a:t> – </a:t>
                </a:r>
                <a:r>
                  <a:rPr lang="en-US" dirty="0" err="1"/>
                  <a:t>bad:worse</a:t>
                </a:r>
                <a:r>
                  <a:rPr lang="en-US" dirty="0"/>
                  <a:t>)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32" r="-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2812680" y="3335001"/>
            <a:ext cx="1337692" cy="1318406"/>
            <a:chOff x="2812290" y="2195179"/>
            <a:chExt cx="1337692" cy="1318406"/>
          </a:xfrm>
        </p:grpSpPr>
        <p:sp>
          <p:nvSpPr>
            <p:cNvPr id="4" name="TextBox 3"/>
            <p:cNvSpPr txBox="1"/>
            <p:nvPr/>
          </p:nvSpPr>
          <p:spPr>
            <a:xfrm>
              <a:off x="3577389" y="3144253"/>
              <a:ext cx="572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king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812290" y="2195179"/>
              <a:ext cx="7809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queen</a:t>
              </a:r>
            </a:p>
          </p:txBody>
        </p:sp>
        <p:cxnSp>
          <p:nvCxnSpPr>
            <p:cNvPr id="6" name="Straight Arrow Connector 5"/>
            <p:cNvCxnSpPr>
              <a:stCxn id="4" idx="0"/>
              <a:endCxn id="5" idx="2"/>
            </p:cNvCxnSpPr>
            <p:nvPr/>
          </p:nvCxnSpPr>
          <p:spPr>
            <a:xfrm flipH="1" flipV="1">
              <a:off x="3202782" y="2564511"/>
              <a:ext cx="660904" cy="579742"/>
            </a:xfrm>
            <a:prstGeom prst="straightConnector1">
              <a:avLst/>
            </a:prstGeom>
            <a:ln w="254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3984155" y="2848183"/>
            <a:ext cx="1419445" cy="1318406"/>
            <a:chOff x="2812290" y="2195179"/>
            <a:chExt cx="1419445" cy="1318406"/>
          </a:xfrm>
        </p:grpSpPr>
        <p:sp>
          <p:nvSpPr>
            <p:cNvPr id="11" name="TextBox 10"/>
            <p:cNvSpPr txBox="1"/>
            <p:nvPr/>
          </p:nvSpPr>
          <p:spPr>
            <a:xfrm>
              <a:off x="3577389" y="3144253"/>
              <a:ext cx="6543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man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12290" y="2195179"/>
              <a:ext cx="8863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woman</a:t>
              </a:r>
            </a:p>
          </p:txBody>
        </p:sp>
        <p:cxnSp>
          <p:nvCxnSpPr>
            <p:cNvPr id="13" name="Straight Arrow Connector 12"/>
            <p:cNvCxnSpPr>
              <a:stCxn id="12" idx="0"/>
              <a:endCxn id="13" idx="2"/>
            </p:cNvCxnSpPr>
            <p:nvPr/>
          </p:nvCxnSpPr>
          <p:spPr>
            <a:xfrm flipH="1" flipV="1">
              <a:off x="3202782" y="2564511"/>
              <a:ext cx="660904" cy="579742"/>
            </a:xfrm>
            <a:prstGeom prst="straightConnector1">
              <a:avLst/>
            </a:prstGeom>
            <a:ln w="254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81792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ECF84-6918-E440-9E43-C71AEE988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19DB0-D3EB-6A46-995B-4167325A27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does it work? Why do the vectors capture semantics?</a:t>
            </a:r>
          </a:p>
          <a:p>
            <a:pPr lvl="1"/>
            <a:r>
              <a:rPr lang="en-US" dirty="0"/>
              <a:t>Not the result of a particular choice of the neural network</a:t>
            </a:r>
          </a:p>
          <a:p>
            <a:pPr lvl="1"/>
            <a:r>
              <a:rPr lang="en-US" dirty="0"/>
              <a:t>There seems to be a fundamental reason behind this</a:t>
            </a:r>
          </a:p>
        </p:txBody>
      </p:sp>
    </p:spTree>
    <p:extLst>
      <p:ext uri="{BB962C8B-B14F-4D97-AF65-F5344CB8AC3E}">
        <p14:creationId xmlns:p14="http://schemas.microsoft.com/office/powerpoint/2010/main" val="734600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29182-D5B6-6E44-9010-9F0CE9F0A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Distributional Hypothesis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F0C1AB-6A55-8547-AE72-4CE2E22E3B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“You shall know a word by the company it keeps (J. R. Firth)”</a:t>
                </a:r>
              </a:p>
              <a:p>
                <a:r>
                  <a:rPr lang="en-US" dirty="0"/>
                  <a:t>Words that occur in the same contexts tend to have similar meanings</a:t>
                </a:r>
              </a:p>
              <a:p>
                <a:r>
                  <a:rPr lang="en-US" dirty="0"/>
                  <a:t>Q: How can we formalize this?</a:t>
                </a:r>
              </a:p>
              <a:p>
                <a:r>
                  <a:rPr lang="en-US" dirty="0"/>
                  <a:t>Represent a word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/>
                  <a:t> as a vector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for every word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 Probability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appears in the same sentence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in the sentence</a:t>
                </a:r>
              </a:p>
              <a:p>
                <a:r>
                  <a:rPr lang="en-US" dirty="0"/>
                  <a:t>Q: If two words are almost identical, will the vector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dirty="0"/>
                  <a:t> be similar?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F0C1AB-6A55-8547-AE72-4CE2E22E3B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560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0E19C-0FA9-F34C-98C8-3F1DE2A23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Distributional Hypothesis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3A059B-7DAE-6C43-BC32-D1383F4256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Q: What may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𝑘𝑖𝑛𝑔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−</m:t>
                    </m:r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𝑞𝑢𝑒𝑒𝑛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look like? What is its “meaning”?</a:t>
                </a:r>
              </a:p>
              <a:p>
                <a:r>
                  <a:rPr lang="en-US" dirty="0"/>
                  <a:t>Q: What may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−</m:t>
                    </m:r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𝑤𝑜𝑚𝑎𝑛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look like? What is its “meaning”?</a:t>
                </a:r>
              </a:p>
              <a:p>
                <a:r>
                  <a:rPr lang="en-US" dirty="0"/>
                  <a:t>Q: Will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𝑘𝑖𝑛𝑔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−</m:t>
                    </m:r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𝑞𝑢𝑒𝑒𝑛</m:t>
                            </m:r>
                          </m:e>
                        </m:d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𝑚𝑎𝑛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−</m:t>
                    </m:r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𝑤𝑜𝑚𝑎𝑛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be similar?</a:t>
                </a:r>
              </a:p>
              <a:p>
                <a:r>
                  <a:rPr lang="en-US" dirty="0"/>
                  <a:t>Very likely, any technique that approximates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dirty="0"/>
                  <a:t> well will have a similar property</a:t>
                </a:r>
              </a:p>
              <a:p>
                <a:pPr lvl="1"/>
                <a:r>
                  <a:rPr lang="en-US" dirty="0"/>
                  <a:t>“Semantic difference” can be captured as long as the vector is a good approximation of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Claim: What </a:t>
                </a:r>
                <a:r>
                  <a:rPr lang="en-US" dirty="0" err="1"/>
                  <a:t>Mikolov</a:t>
                </a:r>
                <a:r>
                  <a:rPr lang="en-US" dirty="0"/>
                  <a:t> did was to “approximate”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dirty="0"/>
                  <a:t> using 300-dimension vector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3A059B-7DAE-6C43-BC32-D1383F4256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44" t="-3801" r="-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045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76E77-E5F0-AC44-926C-0E1D00E8A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Distributional Hypothesis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4CA8D5-876B-944E-B29D-9B9D4B6919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Represent a word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/>
                  <a:t> as a vector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for every word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 Probability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appears in the same sentence if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in the sentence</a:t>
                </a:r>
              </a:p>
              <a:p>
                <a:pPr lvl="1"/>
                <a:r>
                  <a:rPr lang="en-US" dirty="0"/>
                  <a:t>If two words are almost identical, their vectors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dirty="0"/>
                  <a:t> be very similar</a:t>
                </a:r>
              </a:p>
              <a:p>
                <a:r>
                  <a:rPr lang="en-US" dirty="0"/>
                  <a:t>Key Question</a:t>
                </a:r>
              </a:p>
              <a:p>
                <a:pPr lvl="1"/>
                <a:r>
                  <a:rPr lang="en-US" dirty="0"/>
                  <a:t>If Skip-Gram embeds words into this vector, it makes sense that the produced vectors capture semantics</a:t>
                </a:r>
              </a:p>
              <a:p>
                <a:pPr lvl="1"/>
                <a:r>
                  <a:rPr lang="en-US" dirty="0"/>
                  <a:t>But does Skip-Gram really do this?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4CA8D5-876B-944E-B29D-9B9D4B6919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32" r="-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435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B29F80F-8613-174A-BB0E-C3DA275F4CC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Skip-Gram and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B29F80F-8613-174A-BB0E-C3DA275F4C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8534599-9173-004F-BB78-9ED8DE845F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Question</a:t>
                </a:r>
              </a:p>
              <a:p>
                <a:pPr lvl="1"/>
                <a:r>
                  <a:rPr lang="en-US" dirty="0"/>
                  <a:t>Does Skip-Gram model captures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dirty="0"/>
                  <a:t>?</a:t>
                </a:r>
              </a:p>
              <a:p>
                <a:pPr lvl="1"/>
                <a:r>
                  <a:rPr lang="en-US" dirty="0"/>
                  <a:t>How can we look into whether this is the case?</a:t>
                </a:r>
              </a:p>
              <a:p>
                <a:r>
                  <a:rPr lang="en-US" dirty="0"/>
                  <a:t>Investigation</a:t>
                </a:r>
              </a:p>
              <a:p>
                <a:pPr lvl="1"/>
                <a:r>
                  <a:rPr lang="en-US" dirty="0"/>
                  <a:t>Assume a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defined on three-word vocabulary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Train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using real data to minimize the loss function, say L2</a:t>
                </a:r>
              </a:p>
              <a:p>
                <a:pPr lvl="1"/>
                <a:r>
                  <a:rPr lang="en-US" dirty="0"/>
                  <a:t>Does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converge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at the end of training?</a:t>
                </a:r>
              </a:p>
              <a:p>
                <a:r>
                  <a:rPr lang="en-US" dirty="0"/>
                  <a:t>Q: What will be the most “general” form of the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?</a:t>
                </a:r>
              </a:p>
              <a:p>
                <a:r>
                  <a:rPr lang="en-US" dirty="0"/>
                  <a:t>Q: If we train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on a large corpus, what will it converge to?</a:t>
                </a:r>
              </a:p>
              <a:p>
                <a:pPr lvl="1"/>
                <a:r>
                  <a:rPr lang="en-US" dirty="0"/>
                  <a:t>Let us analyze the training result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using L2 norm on three-word vocabulary corpus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8534599-9173-004F-BB78-9ED8DE845F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3"/>
                <a:stretch>
                  <a:fillRect l="-844" t="-2924" b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115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Follow-up: [</a:t>
            </a:r>
            <a:r>
              <a:rPr lang="en-US" dirty="0" err="1"/>
              <a:t>Mikolov</a:t>
            </a:r>
            <a:r>
              <a:rPr lang="en-US" dirty="0"/>
              <a:t> 2013c]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Problem: For a large corpus, even CBOW/skip-gram models are too slow to train</a:t>
            </a:r>
          </a:p>
          <a:p>
            <a:pPr lvl="1"/>
            <a:r>
              <a:rPr lang="en-US" dirty="0"/>
              <a:t>For 320M word corpus, training CBOW/skip-gram models took days. </a:t>
            </a:r>
          </a:p>
          <a:p>
            <a:r>
              <a:rPr lang="en-US" dirty="0"/>
              <a:t>Q: Can we make CBOW/Skip-Gram model more efficient, so that we can run it on a larger corpus?</a:t>
            </a:r>
          </a:p>
          <a:p>
            <a:pPr lvl="1"/>
            <a:r>
              <a:rPr lang="en-US" dirty="0"/>
              <a:t>Larger data will likely lead to even better embedding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23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2094</TotalTime>
  <Words>1734</Words>
  <Application>Microsoft Macintosh PowerPoint</Application>
  <PresentationFormat>Widescreen</PresentationFormat>
  <Paragraphs>226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Office Theme</vt:lpstr>
      <vt:lpstr>CS249:  Word Embedding</vt:lpstr>
      <vt:lpstr>Today’s Topics</vt:lpstr>
      <vt:lpstr>Vector Difference Captures Semantic Relationship! [Mikolov 2013a]</vt:lpstr>
      <vt:lpstr>Question</vt:lpstr>
      <vt:lpstr>Distributional Hypothesis</vt:lpstr>
      <vt:lpstr>Distributional Hypothesis</vt:lpstr>
      <vt:lpstr>Summary: Distributional Hypothesis</vt:lpstr>
      <vt:lpstr>Skip-Gram and ⟨P(w_i |w)⟩</vt:lpstr>
      <vt:lpstr>Follow-up: [Mikolov 2013c]</vt:lpstr>
      <vt:lpstr>Question of [Mikolov 2013c]</vt:lpstr>
      <vt:lpstr>Overhead from Large Training Data</vt:lpstr>
      <vt:lpstr>Overhead from Softmax Layer</vt:lpstr>
      <vt:lpstr>Result of [Mikolov 2013c]</vt:lpstr>
      <vt:lpstr>Questions?</vt:lpstr>
      <vt:lpstr>GloVe [Pennington et al. 2014]</vt:lpstr>
      <vt:lpstr>GloVe [Pennington et al. 2014]</vt:lpstr>
      <vt:lpstr>GloVe [Pennington et al. 2014]</vt:lpstr>
      <vt:lpstr>GloVe [Pennington et al. 2014]</vt:lpstr>
      <vt:lpstr>Result of GloVe</vt:lpstr>
      <vt:lpstr>Result of GloVe</vt:lpstr>
      <vt:lpstr>Paragraph Embedding [Le &amp; Mikolov 2014]</vt:lpstr>
      <vt:lpstr>Paragraph Embedding [Le &amp; Mikolov 2014]</vt:lpstr>
      <vt:lpstr>PV-DBOW (Bag of Words of Paragraph Vector)</vt:lpstr>
      <vt:lpstr>PV-DM  (Distributed Memory for Paragraph Vector)</vt:lpstr>
      <vt:lpstr>Results of [Le &amp; Mikolov 2014]</vt:lpstr>
      <vt:lpstr>Summary</vt:lpstr>
      <vt:lpstr>Vector Embedding</vt:lpstr>
      <vt:lpstr>Announcement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CS246: Introduction</dc:title>
  <dc:creator>Junghoo Cho</dc:creator>
  <cp:lastModifiedBy>Junghoo Cho</cp:lastModifiedBy>
  <cp:revision>435</cp:revision>
  <dcterms:created xsi:type="dcterms:W3CDTF">2017-09-30T23:36:40Z</dcterms:created>
  <dcterms:modified xsi:type="dcterms:W3CDTF">2020-01-15T21:55:55Z</dcterms:modified>
</cp:coreProperties>
</file>