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0" r:id="rId18"/>
    <p:sldId id="274" r:id="rId19"/>
    <p:sldId id="273" r:id="rId20"/>
    <p:sldId id="275" r:id="rId21"/>
    <p:sldId id="277" r:id="rId22"/>
    <p:sldId id="278" r:id="rId23"/>
    <p:sldId id="279" r:id="rId24"/>
    <p:sldId id="276" r:id="rId25"/>
    <p:sldId id="280" r:id="rId26"/>
    <p:sldId id="281" r:id="rId27"/>
    <p:sldId id="282" r:id="rId28"/>
    <p:sldId id="283" r:id="rId29"/>
    <p:sldId id="285" r:id="rId30"/>
    <p:sldId id="284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17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22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963BF-0147-104A-AD84-72A5624F8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8FCD26-2318-104D-992C-BC6CBCB24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EA263-B6A2-F043-B471-F21878A50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F366-8EF5-4E4A-A435-EC8A5681ECE5}" type="datetimeFigureOut">
              <a:rPr lang="en-US" smtClean="0"/>
              <a:t>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45955-BF07-B445-98B6-2B2DFB689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E0534-4888-4144-8EEB-26DB9AEB1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404C-2B14-3046-9185-D9A200724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7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D74F4-2C2D-5948-96F2-B7DA607D4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62F0F5-C32C-1648-ADA6-43A268C48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E3463-7700-7546-8205-6672AA97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F366-8EF5-4E4A-A435-EC8A5681ECE5}" type="datetimeFigureOut">
              <a:rPr lang="en-US" smtClean="0"/>
              <a:t>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573A9-11C7-954C-8C20-04D7DF59A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A802A-2DD2-4246-8CEC-C7A7E7EF5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404C-2B14-3046-9185-D9A200724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DF730F-60B5-BF46-8BAE-115764215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665CC8-5D1B-7A48-A102-C05D37015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352E9-C8CB-FE44-B8F0-28A3E4A8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F366-8EF5-4E4A-A435-EC8A5681ECE5}" type="datetimeFigureOut">
              <a:rPr lang="en-US" smtClean="0"/>
              <a:t>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B73D8-C4D0-2044-9D2E-00B466560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9E249-7DF1-6644-B1B1-88050C5F0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404C-2B14-3046-9185-D9A200724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4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879EF-7046-FB42-80E5-2EAAF8E38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EF2B0-BE41-B74E-8465-6E1B50E06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E7605-5623-D14B-BF7C-61E0CF430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F366-8EF5-4E4A-A435-EC8A5681ECE5}" type="datetimeFigureOut">
              <a:rPr lang="en-US" smtClean="0"/>
              <a:t>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55AF8-6AEB-3C4E-911F-F63F2154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7555A-FF6D-D641-9130-5883072DF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404C-2B14-3046-9185-D9A200724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3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5AAA-1921-894E-B884-C5C7B678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80C58-0386-794B-B750-54EC179B8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E9ECC-A76A-6A43-8D87-C1949FBFE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F366-8EF5-4E4A-A435-EC8A5681ECE5}" type="datetimeFigureOut">
              <a:rPr lang="en-US" smtClean="0"/>
              <a:t>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4E190-9DE3-D547-B872-438C5E531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2E69-8488-F744-BD2D-0D7620CE8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404C-2B14-3046-9185-D9A200724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1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B0DE-7C98-F54B-BB08-B17242541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7B88F-43B5-3446-AA10-D96FEA11B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F2377D-A929-C042-9A8F-7D0C678B4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9F570-99C8-C84B-88E9-E0D7AB46F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F366-8EF5-4E4A-A435-EC8A5681ECE5}" type="datetimeFigureOut">
              <a:rPr lang="en-US" smtClean="0"/>
              <a:t>1/23/20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50063-48C9-5A42-84DC-4A2B219E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C2235-0CF6-AF48-A6C1-EB09765C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404C-2B14-3046-9185-D9A200724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1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10EC7-0A5B-854C-886D-73F0F3E84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226FD-8D00-8D40-988C-C49ADC317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72CBC-7EB6-7641-87E9-17752CF96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ABAB01-5D20-CA41-9B92-2CB6C7222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7BA8AB-9313-4A4B-80EF-F2621A8D17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104277-AA91-544E-BF9F-2CB7ADA54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F366-8EF5-4E4A-A435-EC8A5681ECE5}" type="datetimeFigureOut">
              <a:rPr lang="en-US" smtClean="0"/>
              <a:t>1/23/20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C2926C-C583-C942-935D-DFA90533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AA2C8E-0E28-454A-A8AF-A5EF7E130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404C-2B14-3046-9185-D9A200724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3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6AE2-79C0-E547-B1C6-ED9E5FEAC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10A617-410F-D44A-AF25-ED8AC7575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F366-8EF5-4E4A-A435-EC8A5681ECE5}" type="datetimeFigureOut">
              <a:rPr lang="en-US" smtClean="0"/>
              <a:t>1/23/20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12CAE6-1D7B-5A49-A050-C04C646A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37F92-C4FF-E84D-87E3-4862731FB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404C-2B14-3046-9185-D9A200724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9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51FD0D-3392-7644-B0F4-57A1B392B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F366-8EF5-4E4A-A435-EC8A5681ECE5}" type="datetimeFigureOut">
              <a:rPr lang="en-US" smtClean="0"/>
              <a:t>1/23/20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2009F8-9AA9-B740-8939-4A7F3E293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C9415-5FD8-5E46-BEFF-0142F23E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404C-2B14-3046-9185-D9A200724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6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661E3-6148-DB40-B26C-679FB859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CA355-0B44-234D-8236-49A037B49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5889C-0521-0046-9221-BA8D83643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934CD-731A-8C46-900C-1535CD85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F366-8EF5-4E4A-A435-EC8A5681ECE5}" type="datetimeFigureOut">
              <a:rPr lang="en-US" smtClean="0"/>
              <a:t>1/23/20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88A40-AFAA-334A-826C-06CF1751C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5E703-6A83-BB4D-8C71-A0C4F6EF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404C-2B14-3046-9185-D9A200724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1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D82CB-EAAA-ED48-AF07-F426994D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A1D8B7-68D5-AA4A-A57A-2BD15F494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9A71D-89E6-F043-8261-4BD8C1A96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7D9CB-A7C6-5D4A-BEE7-424B3EEC9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F366-8EF5-4E4A-A435-EC8A5681ECE5}" type="datetimeFigureOut">
              <a:rPr lang="en-US" smtClean="0"/>
              <a:t>1/23/20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2CBAB-4B5B-DA40-979E-CB654CFE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674CC-2EE1-E348-BD20-58FE6706B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404C-2B14-3046-9185-D9A200724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3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00E2D0-A0E7-5147-BE32-7B729694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09118-42BC-5741-94CF-491274FC1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AD2FC-B4A9-6F4F-B129-2B560871F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F366-8EF5-4E4A-A435-EC8A5681ECE5}" type="datetimeFigureOut">
              <a:rPr lang="en-US" smtClean="0"/>
              <a:t>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0B7B7-8C12-144D-8D13-13C30FFA4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B6FD6-611B-E840-9C54-9CAD2B9B2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2404C-2B14-3046-9185-D9A200724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1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5FE21-97A6-C14C-8333-64D66FB7B2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CS249: Text Classification and Expectation Maximization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A8BF1-7CF8-AB41-8CB8-75E0C14CBA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Junghoo</a:t>
            </a:r>
            <a:r>
              <a:rPr lang="en-US" dirty="0"/>
              <a:t> “John” Cho</a:t>
            </a:r>
          </a:p>
          <a:p>
            <a:r>
              <a:rPr lang="en-US"/>
              <a:t>UCLA</a:t>
            </a:r>
          </a:p>
        </p:txBody>
      </p:sp>
    </p:spTree>
    <p:extLst>
      <p:ext uri="{BB962C8B-B14F-4D97-AF65-F5344CB8AC3E}">
        <p14:creationId xmlns:p14="http://schemas.microsoft.com/office/powerpoint/2010/main" val="939056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EF4AE-A32E-DF46-A65B-6D22C1C22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Classifier: Learning Parameters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A9E39C-BD28-A54E-81CC-8C81D5A303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Q: Given training data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…,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what will be a good guess for likelihood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prior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documents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word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counts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documents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Laplace smoothing: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A9E39C-BD28-A54E-81CC-8C81D5A303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7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D63D6-4587-F34D-A510-95219B4E5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Algorithm: Naïve Bayes Classifier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3FF4A-AFDC-C147-9EF8-26843FF4C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64765"/>
            <a:ext cx="10515600" cy="1512198"/>
          </a:xfrm>
        </p:spPr>
        <p:txBody>
          <a:bodyPr/>
          <a:lstStyle/>
          <a:p>
            <a:r>
              <a:rPr lang="en-US" dirty="0"/>
              <a:t>“Naïve Bayes classifier”</a:t>
            </a:r>
          </a:p>
          <a:p>
            <a:pPr lvl="1"/>
            <a:r>
              <a:rPr lang="en-US" dirty="0"/>
              <a:t>Bayesian inference + naïve (independence) assumption</a:t>
            </a:r>
          </a:p>
          <a:p>
            <a:r>
              <a:rPr lang="en-US" dirty="0"/>
              <a:t>In short, “multiply word frequency counts of each class”!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218CF2-AA36-134D-BCD3-AB6448CBDBDB}"/>
                  </a:ext>
                </a:extLst>
              </p:cNvPr>
              <p:cNvSpPr txBox="1"/>
              <p:nvPr/>
            </p:nvSpPr>
            <p:spPr>
              <a:xfrm>
                <a:off x="1431234" y="1867713"/>
                <a:ext cx="8726620" cy="2090893"/>
              </a:xfrm>
              <a:prstGeom prst="rect">
                <a:avLst/>
              </a:prstGeom>
              <a:solidFill>
                <a:schemeClr val="accent1">
                  <a:alpha val="16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From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3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 …,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2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lvl="1"/>
                <a:r>
                  <a:rPr lang="en-US" sz="2800" dirty="0"/>
                  <a:t>Estimate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#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/>
                  <a:t>,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#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word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counts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Given a new document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218CF2-AA36-134D-BCD3-AB6448CBD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234" y="1867713"/>
                <a:ext cx="8726620" cy="2090893"/>
              </a:xfrm>
              <a:prstGeom prst="rect">
                <a:avLst/>
              </a:prstGeom>
              <a:blipFill>
                <a:blip r:embed="rId2"/>
                <a:stretch>
                  <a:fillRect l="-1302" t="-2367" b="-3550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64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EA3F1-7D69-BF43-8F96-F79C821C0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F6EB58-6F03-504E-95CA-570D9A7C9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26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9713B-60FA-1C49-84C5-5283D579E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Classification: Unsupervised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7EDB5-9E8C-2441-A3D8-FBE1523C69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Q: How can a machine learn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→{1, …,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from a set of unlabeled documents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Key idea</a:t>
                </a:r>
              </a:p>
              <a:p>
                <a:pPr lvl="1"/>
                <a:r>
                  <a:rPr lang="en-US" dirty="0"/>
                  <a:t>Documents form natural “clusters” around topics</a:t>
                </a:r>
              </a:p>
              <a:p>
                <a:pPr lvl="1"/>
                <a:r>
                  <a:rPr lang="en-US" dirty="0"/>
                  <a:t>Example</a:t>
                </a:r>
              </a:p>
              <a:p>
                <a:pPr lvl="2"/>
                <a:r>
                  <a:rPr lang="en-US" dirty="0"/>
                  <a:t>Politics: election, vote, district, senate, president, …</a:t>
                </a:r>
              </a:p>
              <a:p>
                <a:pPr lvl="2"/>
                <a:r>
                  <a:rPr lang="en-US" dirty="0"/>
                  <a:t>CS: computer, algorithm, software, database, 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7EDB5-9E8C-2441-A3D8-FBE1523C69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69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A06E3-5691-4846-8EF9-D36EE00BB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Property</a:t>
            </a:r>
          </a:p>
        </p:txBody>
      </p:sp>
      <p:pic>
        <p:nvPicPr>
          <p:cNvPr id="13" name="Content Placeholder 1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475755A-ECB2-B84D-8D2B-8E7182215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0790" y="4221163"/>
            <a:ext cx="2362200" cy="1955800"/>
          </a:xfrm>
        </p:spPr>
      </p:pic>
      <p:pic>
        <p:nvPicPr>
          <p:cNvPr id="15" name="Picture 14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C2FA4B75-3BF4-9841-95AC-8080E8DE5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307" y="1804941"/>
            <a:ext cx="2070100" cy="17907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AFD1EF-9725-3A44-B0DC-1053D51540D1}"/>
              </a:ext>
            </a:extLst>
          </p:cNvPr>
          <p:cNvCxnSpPr/>
          <p:nvPr/>
        </p:nvCxnSpPr>
        <p:spPr>
          <a:xfrm>
            <a:off x="3621742" y="5844987"/>
            <a:ext cx="527124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3523278-5217-7643-AAC7-1065537B0ECF}"/>
              </a:ext>
            </a:extLst>
          </p:cNvPr>
          <p:cNvSpPr txBox="1"/>
          <p:nvPr/>
        </p:nvSpPr>
        <p:spPr>
          <a:xfrm>
            <a:off x="7691718" y="5915353"/>
            <a:ext cx="1351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Election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8BEABB-4A9B-1A47-9B60-640ACBCC9CF9}"/>
              </a:ext>
            </a:extLst>
          </p:cNvPr>
          <p:cNvSpPr txBox="1"/>
          <p:nvPr/>
        </p:nvSpPr>
        <p:spPr>
          <a:xfrm>
            <a:off x="1988794" y="2177071"/>
            <a:ext cx="163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Algorithm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9C6AAC-E758-4D4F-A3B7-A67B90468B82}"/>
              </a:ext>
            </a:extLst>
          </p:cNvPr>
          <p:cNvCxnSpPr/>
          <p:nvPr/>
        </p:nvCxnSpPr>
        <p:spPr>
          <a:xfrm>
            <a:off x="3621742" y="1864658"/>
            <a:ext cx="0" cy="39803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348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38460-4252-574B-982D-2F452B137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Clusters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8ACBC4-5184-DC47-9E02-255D31BAD2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Q: How can a machine automatically assign data points into clusters?</a:t>
                </a:r>
              </a:p>
              <a:p>
                <a:r>
                  <a:rPr lang="en-US" dirty="0"/>
                  <a:t>A: Key idea</a:t>
                </a:r>
              </a:p>
              <a:p>
                <a:pPr lvl="1"/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clusters, assign each data point to the “nearest” cluster</a:t>
                </a:r>
              </a:p>
              <a:p>
                <a:r>
                  <a:rPr lang="en-US" dirty="0"/>
                  <a:t>Q: How to choose the initial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clusters?</a:t>
                </a:r>
              </a:p>
              <a:p>
                <a:r>
                  <a:rPr lang="en-US" dirty="0"/>
                  <a:t>A: Start with random clusters and refine iteratively!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8ACBC4-5184-DC47-9E02-255D31BAD2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112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F8571-B326-274F-BDA1-5E9B117D8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Clustering: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57DC53-875A-8B4A-A288-A43B34E333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3064427"/>
              </a:xfrm>
              <a:solidFill>
                <a:schemeClr val="accent5">
                  <a:alpha val="14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Start 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random points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as the “cluster center”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Repeat until no change</a:t>
                </a:r>
              </a:p>
              <a:p>
                <a:pPr lvl="1"/>
                <a:r>
                  <a:rPr lang="en-US" dirty="0"/>
                  <a:t>Assignment Step:</a:t>
                </a:r>
              </a:p>
              <a:p>
                <a:pPr lvl="2"/>
                <a:r>
                  <a:rPr lang="en-US" dirty="0"/>
                  <a:t>Assign each data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to the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its center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closest</a:t>
                </a:r>
              </a:p>
              <a:p>
                <a:pPr lvl="1"/>
                <a:r>
                  <a:rPr lang="en-US" dirty="0"/>
                  <a:t>Update Step: </a:t>
                </a:r>
              </a:p>
              <a:p>
                <a:pPr lvl="2"/>
                <a:r>
                  <a:rPr lang="en-US" dirty="0"/>
                  <a:t>Adjust “center center” based on the current assignments: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57DC53-875A-8B4A-A288-A43B34E333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3064427"/>
              </a:xfrm>
              <a:blipFill>
                <a:blip r:embed="rId2"/>
                <a:stretch>
                  <a:fillRect l="-962" t="-4490" b="-41633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88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F08D8-9733-0B4A-A5AA-1196A7330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Clustering: 4-Cluster Example</a:t>
            </a:r>
          </a:p>
        </p:txBody>
      </p:sp>
      <p:pic>
        <p:nvPicPr>
          <p:cNvPr id="22" name="Content Placeholder 21" descr="A picture containing nature, rain, flying, group&#10;&#10;Description automatically generated">
            <a:extLst>
              <a:ext uri="{FF2B5EF4-FFF2-40B4-BE49-F238E27FC236}">
                <a16:creationId xmlns:a16="http://schemas.microsoft.com/office/drawing/2014/main" id="{1EC9DFCE-3200-A748-8F18-46EB6BE6E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1145" y="1416424"/>
            <a:ext cx="6466290" cy="5103896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F6A24D0-0C12-FE41-A417-BD3486F07943}"/>
              </a:ext>
            </a:extLst>
          </p:cNvPr>
          <p:cNvSpPr txBox="1"/>
          <p:nvPr/>
        </p:nvSpPr>
        <p:spPr>
          <a:xfrm>
            <a:off x="8624047" y="6335654"/>
            <a:ext cx="313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credit: http://</a:t>
            </a:r>
            <a:r>
              <a:rPr lang="en-US" dirty="0" err="1"/>
              <a:t>shabal.in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002921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5D776-C436-424F-A0E1-204A84344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Formalizing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569EA-0E5F-8D4B-AEB2-DFB313500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K-means clustering is reasonable, but it is still an ad hoc heuristics</a:t>
            </a:r>
          </a:p>
          <a:p>
            <a:pPr lvl="1"/>
            <a:r>
              <a:rPr lang="en-US" dirty="0"/>
              <a:t>No formal “guarantee”</a:t>
            </a:r>
          </a:p>
          <a:p>
            <a:r>
              <a:rPr lang="en-US" dirty="0"/>
              <a:t>Q: Can we make the idea of K-means clustering more formal? </a:t>
            </a:r>
          </a:p>
          <a:p>
            <a:r>
              <a:rPr lang="en-US" dirty="0"/>
              <a:t>Q: Can we come up with a probabilistic generative model for clusters?</a:t>
            </a:r>
          </a:p>
          <a:p>
            <a:r>
              <a:rPr lang="en-US" dirty="0"/>
              <a:t>Q: How can we capture the relationship between “clusters” and each data point in a model?</a:t>
            </a:r>
          </a:p>
        </p:txBody>
      </p:sp>
    </p:spTree>
    <p:extLst>
      <p:ext uri="{BB962C8B-B14F-4D97-AF65-F5344CB8AC3E}">
        <p14:creationId xmlns:p14="http://schemas.microsoft.com/office/powerpoint/2010/main" val="362359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7C2A6-448E-A447-A833-EEEAD2936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8EC97E-A8DC-5A46-B095-7691DEA267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Probabilistic generative model for clustering</a:t>
                </a:r>
              </a:p>
              <a:p>
                <a:r>
                  <a:rPr lang="en-US" dirty="0"/>
                  <a:t>Data is generated from one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“hidden clusters” (= latent models)</a:t>
                </a:r>
              </a:p>
              <a:p>
                <a:r>
                  <a:rPr lang="en-US" dirty="0"/>
                  <a:t>Each of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latent models has its own data distribution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8EC97E-A8DC-5A46-B095-7691DEA267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404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89D06-C063-1840-BC6B-9BB32784B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035B1-957C-EB4C-9486-F8BD5C1CC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[Nigam 99] Text Classification from Labeled and Unlabeled Documents using EM</a:t>
            </a:r>
          </a:p>
          <a:p>
            <a:pPr lvl="1"/>
            <a:r>
              <a:rPr lang="en-US" dirty="0"/>
              <a:t>Text classification problem</a:t>
            </a:r>
          </a:p>
          <a:p>
            <a:pPr lvl="1"/>
            <a:r>
              <a:rPr lang="en-US" dirty="0"/>
              <a:t>Naïve Bayes classifier</a:t>
            </a:r>
          </a:p>
          <a:p>
            <a:pPr lvl="1"/>
            <a:r>
              <a:rPr lang="en-US" dirty="0"/>
              <a:t>Expectation-Maximization (EM) algorithm</a:t>
            </a:r>
          </a:p>
        </p:txBody>
      </p:sp>
    </p:spTree>
    <p:extLst>
      <p:ext uri="{BB962C8B-B14F-4D97-AF65-F5344CB8AC3E}">
        <p14:creationId xmlns:p14="http://schemas.microsoft.com/office/powerpoint/2010/main" val="2818781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D2608-97BB-6546-8C39-B67E50E2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Mixture Model (GMM):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82E9B-3A77-0E4A-BA9F-F0DEFCD26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data is generated from one of two Gaussian distributions</a:t>
            </a:r>
          </a:p>
          <a:p>
            <a:r>
              <a:rPr lang="en-US" dirty="0"/>
              <a:t>The location and shape of the Gaussian distribution is unknown</a:t>
            </a:r>
          </a:p>
        </p:txBody>
      </p:sp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909B0FC0-8833-C54C-96D7-D4F470846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743200"/>
            <a:ext cx="5715000" cy="3651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5955AA-574E-264B-B13B-EC6C67563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743200"/>
            <a:ext cx="5715000" cy="365125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C8A88CBB-286F-A847-8E07-57C0FFBEA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743200"/>
            <a:ext cx="5715000" cy="36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3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7240A-97B2-8E4C-BA22-767E60376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Mixture Model (GMM)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44813-47B5-234E-8070-28064C0BE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Q: Does the model capture the clustering property of the data?</a:t>
            </a:r>
          </a:p>
          <a:p>
            <a:pPr lvl="1"/>
            <a:r>
              <a:rPr lang="en-US" dirty="0"/>
              <a:t>Q: If so, how is it captured?</a:t>
            </a:r>
          </a:p>
          <a:p>
            <a:r>
              <a:rPr lang="en-US" dirty="0"/>
              <a:t>Q: Given the model, how can we learn the “hidden clusters” from data only? How to formalize this?</a:t>
            </a:r>
          </a:p>
        </p:txBody>
      </p:sp>
    </p:spTree>
    <p:extLst>
      <p:ext uri="{BB962C8B-B14F-4D97-AF65-F5344CB8AC3E}">
        <p14:creationId xmlns:p14="http://schemas.microsoft.com/office/powerpoint/2010/main" val="263163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9BF12-BB98-7948-8CDB-EF408B3A4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the Mixture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745E65-1F6F-CA4A-93B9-DF52E60994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-mixture model, we need to learn</a:t>
                </a:r>
              </a:p>
              <a:p>
                <a:pPr lvl="1"/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the model from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generated</a:t>
                </a:r>
              </a:p>
              <a:p>
                <a:pPr lvl="1"/>
                <a:r>
                  <a:rPr lang="en-US" dirty="0"/>
                  <a:t>The parameters of each model (e.g., mean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Gaussian distribution)</a:t>
                </a:r>
              </a:p>
              <a:p>
                <a:pPr lvl="1"/>
                <a:r>
                  <a:rPr lang="en-US" dirty="0"/>
                  <a:t>The chosen model becomes the class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belongs to</a:t>
                </a:r>
              </a:p>
              <a:p>
                <a:r>
                  <a:rPr lang="en-US" dirty="0"/>
                  <a:t>Q: How can we do this?</a:t>
                </a:r>
              </a:p>
              <a:p>
                <a:r>
                  <a:rPr lang="en-US" dirty="0"/>
                  <a:t>A: Start with random guess and refine iteratively!</a:t>
                </a:r>
              </a:p>
              <a:p>
                <a:pPr lvl="1"/>
                <a:r>
                  <a:rPr lang="en-US" dirty="0"/>
                  <a:t>Expectation-Maximization (EM) algorithm</a:t>
                </a:r>
              </a:p>
              <a:p>
                <a:pPr lvl="1"/>
                <a:r>
                  <a:rPr lang="en-US" dirty="0"/>
                  <a:t>Very similar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-means clustering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745E65-1F6F-CA4A-93B9-DF52E60994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95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20EFF-8643-F14C-BEE3-A3EE91FD3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Bivariate Gaussian Distribution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54377D8F-3094-0A46-BA73-A2E07AAF2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6760"/>
            <a:ext cx="5553769" cy="41928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35A8D6-397F-1447-B06B-9ECDB67BB2B8}"/>
              </a:ext>
            </a:extLst>
          </p:cNvPr>
          <p:cNvSpPr txBox="1"/>
          <p:nvPr/>
        </p:nvSpPr>
        <p:spPr>
          <a:xfrm>
            <a:off x="3984066" y="6308209"/>
            <a:ext cx="1915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credit: Wikipedia</a:t>
            </a:r>
          </a:p>
        </p:txBody>
      </p:sp>
      <p:pic>
        <p:nvPicPr>
          <p:cNvPr id="4" name="Picture 3" descr="A picture containing building&#10;&#10;Description automatically generated">
            <a:extLst>
              <a:ext uri="{FF2B5EF4-FFF2-40B4-BE49-F238E27FC236}">
                <a16:creationId xmlns:a16="http://schemas.microsoft.com/office/drawing/2014/main" id="{899FDC0E-8F81-9C4C-8DE5-F043B2A4F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920" y="2177611"/>
            <a:ext cx="4579531" cy="36711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CFDE77-C1E5-7241-909B-83A1AB034C9B}"/>
              </a:ext>
            </a:extLst>
          </p:cNvPr>
          <p:cNvSpPr txBox="1"/>
          <p:nvPr/>
        </p:nvSpPr>
        <p:spPr>
          <a:xfrm>
            <a:off x="7957934" y="6308208"/>
            <a:ext cx="3625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credit: Robert L. Brown from </a:t>
            </a:r>
            <a:r>
              <a:rPr lang="en-US" sz="1400" dirty="0" err="1"/>
              <a:t>MathWorld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5906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03F91-27D1-A04C-B7B8-0F46ACEC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for GMM: Example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BA939A6-BCAC-2748-9048-B8618D77C1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6940" y="1690688"/>
            <a:ext cx="8409132" cy="458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2F293C-D514-6947-9C16-D89ED301C0F9}"/>
              </a:ext>
            </a:extLst>
          </p:cNvPr>
          <p:cNvSpPr txBox="1"/>
          <p:nvPr/>
        </p:nvSpPr>
        <p:spPr>
          <a:xfrm>
            <a:off x="8624047" y="6335654"/>
            <a:ext cx="305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credit: Eric Xing @ CMU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35E98C-C9AB-E94F-9491-D64A2EF1D6AD}"/>
              </a:ext>
            </a:extLst>
          </p:cNvPr>
          <p:cNvSpPr/>
          <p:nvPr/>
        </p:nvSpPr>
        <p:spPr>
          <a:xfrm>
            <a:off x="4174435" y="1690688"/>
            <a:ext cx="2014330" cy="2218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66C3AD-B778-AF46-A3CF-76B8D566D8E1}"/>
              </a:ext>
            </a:extLst>
          </p:cNvPr>
          <p:cNvSpPr/>
          <p:nvPr/>
        </p:nvSpPr>
        <p:spPr>
          <a:xfrm>
            <a:off x="6221506" y="1690688"/>
            <a:ext cx="2124754" cy="2218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7B18E9-9C5C-284C-B86B-8B4D4A63D4D7}"/>
              </a:ext>
            </a:extLst>
          </p:cNvPr>
          <p:cNvSpPr/>
          <p:nvPr/>
        </p:nvSpPr>
        <p:spPr>
          <a:xfrm>
            <a:off x="8278847" y="1690687"/>
            <a:ext cx="2124754" cy="2218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3822CE-067C-744E-A11B-DA2930326F11}"/>
              </a:ext>
            </a:extLst>
          </p:cNvPr>
          <p:cNvSpPr/>
          <p:nvPr/>
        </p:nvSpPr>
        <p:spPr>
          <a:xfrm>
            <a:off x="2039411" y="3909390"/>
            <a:ext cx="2124754" cy="2218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C318DF-066B-754F-A09A-25997E3BB23F}"/>
              </a:ext>
            </a:extLst>
          </p:cNvPr>
          <p:cNvSpPr/>
          <p:nvPr/>
        </p:nvSpPr>
        <p:spPr>
          <a:xfrm>
            <a:off x="4117986" y="3939570"/>
            <a:ext cx="2124754" cy="2218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2CB492-AFE2-EF4A-B33C-BDAA6B00B9A5}"/>
              </a:ext>
            </a:extLst>
          </p:cNvPr>
          <p:cNvSpPr/>
          <p:nvPr/>
        </p:nvSpPr>
        <p:spPr>
          <a:xfrm>
            <a:off x="6209652" y="3943579"/>
            <a:ext cx="2124754" cy="2218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84C5C5-8A4A-5046-BCA6-F5EEC306D962}"/>
              </a:ext>
            </a:extLst>
          </p:cNvPr>
          <p:cNvSpPr/>
          <p:nvPr/>
        </p:nvSpPr>
        <p:spPr>
          <a:xfrm>
            <a:off x="8334406" y="3947588"/>
            <a:ext cx="2124754" cy="2218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DE2E5-93F7-044D-993B-FCB1308F0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Expectation-Maximization (EM)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46C51E-0B28-4A4A-BA16-1704CC2D08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035825"/>
                <a:ext cx="10515600" cy="1141137"/>
              </a:xfrm>
            </p:spPr>
            <p:txBody>
              <a:bodyPr/>
              <a:lstStyle/>
              <a:p>
                <a:r>
                  <a:rPr lang="en-US" dirty="0"/>
                  <a:t>Q: How do we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during expectation step? </a:t>
                </a:r>
                <a:br>
                  <a:rPr lang="en-US" dirty="0"/>
                </a:br>
                <a:r>
                  <a:rPr lang="en-US" dirty="0"/>
                  <a:t>     How do we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during maximization step?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46C51E-0B28-4A4A-BA16-1704CC2D0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035825"/>
                <a:ext cx="10515600" cy="1141137"/>
              </a:xfrm>
              <a:blipFill>
                <a:blip r:embed="rId2"/>
                <a:stretch>
                  <a:fillRect l="-965" t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60509E-BF81-D249-B6DB-033C31B6F673}"/>
                  </a:ext>
                </a:extLst>
              </p:cNvPr>
              <p:cNvSpPr txBox="1"/>
              <p:nvPr/>
            </p:nvSpPr>
            <p:spPr>
              <a:xfrm>
                <a:off x="729160" y="1822175"/>
                <a:ext cx="10624640" cy="2677656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 w="38100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/>
                  <a:t>Start with a “random guess” on model parameters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/>
                  <a:t>Repeat until no change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400" dirty="0"/>
                  <a:t>Expectation step:</a:t>
                </a:r>
              </a:p>
              <a:p>
                <a:pPr lvl="2"/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compute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probability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generated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err="1"/>
                  <a:t>th</a:t>
                </a:r>
                <a:r>
                  <a:rPr lang="en-US" sz="2400" dirty="0"/>
                  <a:t> model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400" dirty="0"/>
                  <a:t>Maximization step:</a:t>
                </a:r>
              </a:p>
              <a:p>
                <a:pPr lvl="2"/>
                <a:r>
                  <a:rPr lang="en-US" sz="2400" dirty="0"/>
                  <a:t>From current estimation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</a:t>
                </a:r>
                <a:br>
                  <a:rPr lang="en-US" sz="2400" dirty="0"/>
                </a:br>
                <a:r>
                  <a:rPr lang="en-US" sz="2400" dirty="0"/>
                  <a:t>compute the model parameters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of each model)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60509E-BF81-D249-B6DB-033C31B6F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60" y="1822175"/>
                <a:ext cx="10624640" cy="2677656"/>
              </a:xfrm>
              <a:prstGeom prst="rect">
                <a:avLst/>
              </a:prstGeom>
              <a:blipFill>
                <a:blip r:embed="rId3"/>
                <a:stretch>
                  <a:fillRect l="-713" t="-930" b="-2791"/>
                </a:stretch>
              </a:blipFill>
              <a:ln w="381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993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8E5F4-35DB-8443-A625-0E215C41A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2F66A-29C8-4A41-8B21-ECC6EBD2AF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Compute expected cluster membership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2F66A-29C8-4A41-8B21-ECC6EBD2AF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02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E6125-0083-5845-B9BC-01A92007B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Maximization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8FB63D-E776-5A45-8FB6-B45C17564E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Compute cluster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en-US" dirty="0"/>
                  <a:t> : average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value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: average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value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8FB63D-E776-5A45-8FB6-B45C17564E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09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7BEBA-AD9A-3B4D-B220-93F497C4A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 Model for Text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069F58-CEEF-DC42-A995-EF58F2EF99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Q: How should we change the model for text classification?</a:t>
                </a:r>
              </a:p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, each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models is associated with word probability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probability that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used in a document of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 same EM algorithm is used to identify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document clusters</a:t>
                </a:r>
              </a:p>
              <a:p>
                <a:pPr lvl="1"/>
                <a:r>
                  <a:rPr lang="en-US" dirty="0"/>
                  <a:t>Q: How do expectation and maximization steps change?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069F58-CEEF-DC42-A995-EF58F2EF99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61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DE2E5-93F7-044D-993B-FCB1308F0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Algorithm for Text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46C51E-0B28-4A4A-BA16-1704CC2D08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461992"/>
              </a:xfrm>
              <a:solidFill>
                <a:schemeClr val="accent1">
                  <a:alpha val="10000"/>
                </a:schemeClr>
              </a:solidFill>
              <a:ln w="381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 dirty="0"/>
                  <a:t>Start with a “random guess” on model parameters</a:t>
                </a:r>
              </a:p>
              <a:p>
                <a:r>
                  <a:rPr lang="en-US" dirty="0"/>
                  <a:t>Repeat until no change</a:t>
                </a:r>
              </a:p>
              <a:p>
                <a:pPr lvl="1"/>
                <a:r>
                  <a:rPr lang="en-US" dirty="0"/>
                  <a:t>Expectation step:</a:t>
                </a:r>
              </a:p>
              <a:p>
                <a:pPr lvl="2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generated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model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Maximization step:</a:t>
                </a:r>
              </a:p>
              <a:p>
                <a:pPr lvl="2"/>
                <a:r>
                  <a:rPr lang="en-US" dirty="0"/>
                  <a:t>From current estimation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compute the model parameters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#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word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counts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   (counts should be weighted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46C51E-0B28-4A4A-BA16-1704CC2D0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461992"/>
              </a:xfrm>
              <a:blipFill>
                <a:blip r:embed="rId2"/>
                <a:stretch>
                  <a:fillRect l="-841" t="-2536"/>
                </a:stretch>
              </a:blipFill>
              <a:ln w="381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23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FFF84-2DF5-C948-A6C0-F0027E4F2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6D4738-6670-8345-B983-EB12DD5CFB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document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classify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as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classes</a:t>
                </a:r>
              </a:p>
              <a:p>
                <a:r>
                  <a:rPr lang="en-US" dirty="0"/>
                  <a:t>Many applications</a:t>
                </a:r>
              </a:p>
              <a:p>
                <a:pPr lvl="1"/>
                <a:r>
                  <a:rPr lang="en-US" dirty="0"/>
                  <a:t>Is an email a spam or not?</a:t>
                </a:r>
              </a:p>
              <a:p>
                <a:pPr lvl="1"/>
                <a:r>
                  <a:rPr lang="en-US" dirty="0"/>
                  <a:t>Is this paper about CS/biology/history/…?</a:t>
                </a:r>
              </a:p>
              <a:p>
                <a:pPr lvl="1"/>
                <a:r>
                  <a:rPr lang="en-US" dirty="0"/>
                  <a:t>Will the user likely to read this news or not?</a:t>
                </a:r>
              </a:p>
              <a:p>
                <a:pPr lvl="1"/>
                <a:r>
                  <a:rPr lang="en-US" dirty="0"/>
                  <a:t>Will the customer likely to buy this book or not?</a:t>
                </a:r>
              </a:p>
              <a:p>
                <a:r>
                  <a:rPr lang="en-US" dirty="0"/>
                  <a:t>Q: How can a computer classify text?</a:t>
                </a:r>
              </a:p>
              <a:p>
                <a:pPr lvl="1"/>
                <a:r>
                  <a:rPr lang="en-US" dirty="0"/>
                  <a:t>Q: How can we formalize this problem?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6D4738-6670-8345-B983-EB12DD5CFB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479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411CB-0E41-8D4A-B7E5-D9672FC5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[Nigam 99] Key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4EA986-EC3D-604E-AD8D-301F777F55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Q: Can we use both labeled and unlabeled documents for text classification?</a:t>
                </a:r>
              </a:p>
              <a:p>
                <a:pPr lvl="1"/>
                <a:r>
                  <a:rPr lang="en-US" dirty="0"/>
                  <a:t>Improve results from labeled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using unlabeled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dirty="0"/>
                  <a:t>!</a:t>
                </a:r>
              </a:p>
              <a:p>
                <a:pPr lvl="1"/>
                <a:r>
                  <a:rPr lang="en-US" dirty="0"/>
                  <a:t>Combination of supervised and unsupervised algorithm</a:t>
                </a:r>
              </a:p>
              <a:p>
                <a:r>
                  <a:rPr lang="en-US" dirty="0"/>
                  <a:t>Q: How?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4EA986-EC3D-604E-AD8D-301F777F55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621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DE2E5-93F7-044D-993B-FCB1308F0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Algorithm for Unlabeled Data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46C51E-0B28-4A4A-BA16-1704CC2D08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Start with a “random guess” on model parameters</a:t>
                </a:r>
              </a:p>
              <a:p>
                <a:r>
                  <a:rPr lang="en-US" dirty="0"/>
                  <a:t>Repeat until no change</a:t>
                </a:r>
              </a:p>
              <a:p>
                <a:pPr lvl="1"/>
                <a:r>
                  <a:rPr lang="en-US" dirty="0"/>
                  <a:t>Expectation step:</a:t>
                </a:r>
              </a:p>
              <a:p>
                <a:pPr lvl="2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generated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model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Maximization step:</a:t>
                </a:r>
              </a:p>
              <a:p>
                <a:pPr lvl="2"/>
                <a:r>
                  <a:rPr lang="en-US" dirty="0"/>
                  <a:t>From current estimation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compute the model parameters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#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word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counts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Q: How should we change the algorithm if labeled data is available?</a:t>
                </a:r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46C51E-0B28-4A4A-BA16-1704CC2D0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057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ADE2E5-93F7-044D-993B-FCB1308F09B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EM Algorithm for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ADE2E5-93F7-044D-993B-FCB1308F09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46C51E-0B28-4A4A-BA16-1704CC2D08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Initialize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from labeled documents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Repeat until no change</a:t>
                </a:r>
              </a:p>
              <a:p>
                <a:pPr lvl="1"/>
                <a:r>
                  <a:rPr lang="en-US" dirty="0"/>
                  <a:t>Expectation step:</a:t>
                </a:r>
              </a:p>
              <a:p>
                <a:pPr lvl="2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generated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model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Maximization step:</a:t>
                </a:r>
              </a:p>
              <a:p>
                <a:pPr lvl="2"/>
                <a:r>
                  <a:rPr lang="en-US" dirty="0"/>
                  <a:t>From current estimation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compute the model parameters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#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word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counts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46C51E-0B28-4A4A-BA16-1704CC2D0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734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ADE2E5-93F7-044D-993B-FCB1308F09B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EM Algorithm for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ADE2E5-93F7-044D-993B-FCB1308F09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46C51E-0B28-4A4A-BA16-1704CC2D08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Initialize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from labeled documents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Repeat until no change</a:t>
                </a:r>
              </a:p>
              <a:p>
                <a:pPr lvl="1"/>
                <a:r>
                  <a:rPr lang="en-US" dirty="0"/>
                  <a:t>Expectation step:</a:t>
                </a:r>
              </a:p>
              <a:p>
                <a:pPr lvl="2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generated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model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Maximization step:</a:t>
                </a:r>
              </a:p>
              <a:p>
                <a:pPr lvl="2"/>
                <a:r>
                  <a:rPr lang="en-US" dirty="0"/>
                  <a:t>From current estimation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compute the model parameters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#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word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counts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46C51E-0B28-4A4A-BA16-1704CC2D0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426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ADE2E5-93F7-044D-993B-FCB1308F09B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EM Algorithm for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ADE2E5-93F7-044D-993B-FCB1308F09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46C51E-0B28-4A4A-BA16-1704CC2D08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Initialize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from labeled documents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Repeat until no change</a:t>
                </a:r>
              </a:p>
              <a:p>
                <a:pPr lvl="1"/>
                <a:r>
                  <a:rPr lang="en-US" dirty="0"/>
                  <a:t>Expectation step:</a:t>
                </a:r>
              </a:p>
              <a:p>
                <a:pPr lvl="2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generated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model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Maximization step:</a:t>
                </a:r>
              </a:p>
              <a:p>
                <a:pPr lvl="2"/>
                <a:r>
                  <a:rPr lang="en-US" dirty="0"/>
                  <a:t>From current estimation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compute the model parameters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word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counts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word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counts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46C51E-0B28-4A4A-BA16-1704CC2D0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137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BACDE-1F3E-FE41-9785-D308DA095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E06A9-F83C-094A-B05F-C1B5D6C99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Classification</a:t>
            </a:r>
          </a:p>
          <a:p>
            <a:r>
              <a:rPr lang="en-US" dirty="0"/>
              <a:t>Supervised vs unsupervised</a:t>
            </a:r>
          </a:p>
          <a:p>
            <a:r>
              <a:rPr lang="en-US" dirty="0"/>
              <a:t>Naïve Bayes classifier</a:t>
            </a:r>
          </a:p>
          <a:p>
            <a:r>
              <a:rPr lang="en-US" dirty="0"/>
              <a:t>K-means clustering</a:t>
            </a:r>
          </a:p>
          <a:p>
            <a:pPr lvl="1"/>
            <a:r>
              <a:rPr lang="en-US" dirty="0"/>
              <a:t>Assignment and update steps</a:t>
            </a:r>
          </a:p>
          <a:p>
            <a:r>
              <a:rPr lang="en-US" dirty="0"/>
              <a:t>Mixture model and Expectation-Maximization algorithm</a:t>
            </a:r>
          </a:p>
          <a:p>
            <a:pPr lvl="1"/>
            <a:r>
              <a:rPr lang="en-US" dirty="0"/>
              <a:t>Unknown model membership (discrete latent variable) and model parameters</a:t>
            </a:r>
          </a:p>
          <a:p>
            <a:pPr lvl="1"/>
            <a:r>
              <a:rPr lang="en-US" dirty="0"/>
              <a:t>Expectation and maximization steps</a:t>
            </a:r>
          </a:p>
          <a:p>
            <a:r>
              <a:rPr lang="en-US" dirty="0"/>
              <a:t>Questions?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213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AD341-18A7-2148-9780-39902887D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F8E40-BC38-544D-9DAE-C790EF061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presentation in 5</a:t>
            </a:r>
            <a:r>
              <a:rPr lang="en-US" baseline="30000" dirty="0"/>
              <a:t>th</a:t>
            </a:r>
            <a:r>
              <a:rPr lang="en-US" dirty="0"/>
              <a:t> week</a:t>
            </a:r>
          </a:p>
          <a:p>
            <a:pPr lvl="1"/>
            <a:r>
              <a:rPr lang="en-US" dirty="0"/>
              <a:t>Proposal is due at the end of 5</a:t>
            </a:r>
            <a:r>
              <a:rPr lang="en-US" baseline="30000" dirty="0"/>
              <a:t>th</a:t>
            </a:r>
            <a:r>
              <a:rPr lang="en-US" dirty="0"/>
              <a:t> week</a:t>
            </a:r>
          </a:p>
          <a:p>
            <a:r>
              <a:rPr lang="en-US" dirty="0"/>
              <a:t>Discuss project ideas with your partners now!</a:t>
            </a:r>
          </a:p>
        </p:txBody>
      </p:sp>
    </p:spTree>
    <p:extLst>
      <p:ext uri="{BB962C8B-B14F-4D97-AF65-F5344CB8AC3E}">
        <p14:creationId xmlns:p14="http://schemas.microsoft.com/office/powerpoint/2010/main" val="465318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816E-DEE2-8B46-AEE4-A47D16D47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E7C76F-EEB6-2049-ABBD-D07E3A6BFF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“Find” the classification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that returns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 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given a document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→{1, …,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Q: How?</a:t>
                </a:r>
              </a:p>
              <a:p>
                <a:r>
                  <a:rPr lang="en-US" dirty="0"/>
                  <a:t>A: Two approaches</a:t>
                </a:r>
              </a:p>
              <a:p>
                <a:pPr lvl="1"/>
                <a:r>
                  <a:rPr lang="en-US" dirty="0"/>
                  <a:t>Let the computer “learn”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from examples: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“Supervised learning” from training data</a:t>
                </a:r>
              </a:p>
              <a:p>
                <a:pPr lvl="1"/>
                <a:r>
                  <a:rPr lang="en-US" dirty="0"/>
                  <a:t>Let the computer figure out inherent document classes from a set of documents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“Unsupervised learning”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E7C76F-EEB6-2049-ABBD-D07E3A6BFF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69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A2ABA-D3E5-4A48-A221-168E585C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Classification: Supervised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1AA432-6CDE-2944-9243-CE8FE95EEF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Q: How can a machine learn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…,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Q: What information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can be useful to identify its class?</a:t>
                </a:r>
              </a:p>
              <a:p>
                <a:r>
                  <a:rPr lang="en-US" dirty="0"/>
                  <a:t>Key idea of text classification</a:t>
                </a:r>
              </a:p>
              <a:p>
                <a:pPr lvl="1"/>
                <a:r>
                  <a:rPr lang="en-US" dirty="0"/>
                  <a:t>Each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has a few “key” words that strongly indicate the class</a:t>
                </a:r>
              </a:p>
              <a:p>
                <a:pPr lvl="1"/>
                <a:r>
                  <a:rPr lang="en-US" dirty="0"/>
                  <a:t>Examples</a:t>
                </a:r>
              </a:p>
              <a:p>
                <a:pPr lvl="2"/>
                <a:r>
                  <a:rPr lang="en-US" dirty="0"/>
                  <a:t>Politics: election, senate, president, district, …</a:t>
                </a:r>
              </a:p>
              <a:p>
                <a:pPr lvl="2"/>
                <a:r>
                  <a:rPr lang="en-US" dirty="0"/>
                  <a:t>Spam: win, prize, sale, flash, …</a:t>
                </a:r>
              </a:p>
              <a:p>
                <a:r>
                  <a:rPr lang="en-US" dirty="0"/>
                  <a:t>Classify a document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contains keywords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Q: How can we formalize this?</a:t>
                </a:r>
              </a:p>
              <a:p>
                <a:r>
                  <a:rPr lang="en-US" dirty="0"/>
                  <a:t>Q: Can we build a formal model that captures the relationship between a document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its keywords?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1AA432-6CDE-2944-9243-CE8FE95EEF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965" t="-3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46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1DFFC-1056-3847-A5F7-B094C86B3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Simple</a:t>
            </a:r>
            <a:r>
              <a:rPr lang="en-US" dirty="0"/>
              <a:t> Document Generative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7ECE11-91EC-1D44-A91F-790F57C0C3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Word probability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The probability that the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chosen when a document of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written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Q: What is the dimension of the vector?</a:t>
                </a:r>
              </a:p>
              <a:p>
                <a:r>
                  <a:rPr lang="en-US" dirty="0"/>
                  <a:t>Q: How many such vectors exist?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7ECE11-91EC-1D44-A91F-790F57C0C3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64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1DFFC-1056-3847-A5F7-B094C86B3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Simple</a:t>
            </a:r>
            <a:r>
              <a:rPr lang="en-US" dirty="0"/>
              <a:t> Document Generative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7ECE11-91EC-1D44-A91F-790F57C0C3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author picks the document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before writing a document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word position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a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chosen randomly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Q: Does this generative model capture the relationship between a document class and its keywords? How?</a:t>
                </a:r>
              </a:p>
              <a:p>
                <a:r>
                  <a:rPr lang="en-US" dirty="0"/>
                  <a:t>Q: Why does it assume words are chosen independently at random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at each word position? Is it realistic?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7ECE11-91EC-1D44-A91F-790F57C0C3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0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C1ACC-AA87-F144-B2AF-D1128CB24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Probability from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92F5A4-2A26-9540-9617-E152573E16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b="0" dirty="0">
                    <a:ea typeface="ＭＳ Ｐゴシック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𝑐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charset="-128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:0.7,  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:0.2,  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  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3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:0.1</m:t>
                        </m:r>
                      </m:e>
                    </m:d>
                  </m:oMath>
                </a14:m>
                <a:br>
                  <a:rPr lang="en-US" altLang="en-US" b="0" i="1" dirty="0">
                    <a:latin typeface="Cambria Math" panose="02040503050406030204" pitchFamily="18" charset="0"/>
                    <a:ea typeface="ＭＳ Ｐゴシック" charset="-128"/>
                  </a:rPr>
                </a:br>
                <a:r>
                  <a:rPr lang="en-US" altLang="en-US" b="0" i="1" dirty="0">
                    <a:latin typeface="Cambria Math" panose="02040503050406030204" pitchFamily="18" charset="0"/>
                    <a:ea typeface="ＭＳ Ｐゴシック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  <m:t>𝑐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ea typeface="ＭＳ Ｐゴシック" charset="-128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  <m:t>:0.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2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  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  <m:t>:0.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1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  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3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  <m:t>:0.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7</m:t>
                        </m:r>
                      </m:e>
                    </m:d>
                  </m:oMath>
                </a14:m>
                <a:br>
                  <a:rPr lang="en-US" altLang="en-US" i="1" dirty="0">
                    <a:latin typeface="Cambria Math" panose="02040503050406030204" pitchFamily="18" charset="0"/>
                    <a:ea typeface="ＭＳ Ｐゴシック" charset="-128"/>
                  </a:rPr>
                </a:br>
                <a:r>
                  <a:rPr lang="en-US" altLang="en-US" i="1" dirty="0">
                    <a:latin typeface="Cambria Math" panose="02040503050406030204" pitchFamily="18" charset="0"/>
                    <a:ea typeface="ＭＳ Ｐゴシック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charset="-128"/>
                      </a:rPr>
                      <m:t>𝑑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 has three words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charset="-128"/>
                      </a:rPr>
                      <m:t>𝑑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charset="-128"/>
                      </a:rPr>
                      <m:t>={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charset="-128"/>
                      </a:rPr>
                      <m:t>}</m:t>
                    </m:r>
                  </m:oMath>
                </a14:m>
                <a:endParaRPr lang="en-US" altLang="en-US" dirty="0">
                  <a:ea typeface="ＭＳ Ｐゴシック" charset="-128"/>
                </a:endParaRPr>
              </a:p>
              <a:p>
                <a:r>
                  <a:rPr lang="en-US" dirty="0">
                    <a:ea typeface="ＭＳ Ｐゴシック" charset="-128"/>
                  </a:rPr>
                  <a:t>Q: 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ＭＳ Ｐゴシック" charset="-128"/>
                      </a:rPr>
                      <m:t>𝑑</m:t>
                    </m:r>
                  </m:oMath>
                </a14:m>
                <a:r>
                  <a:rPr lang="en-US" dirty="0">
                    <a:ea typeface="ＭＳ Ｐゴシック" charset="-128"/>
                  </a:rPr>
                  <a:t>’s class is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charset="-128"/>
                      </a:rPr>
                      <m:t>𝑐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  <a:ea typeface="ＭＳ Ｐゴシック" charset="-128"/>
                      </a:rPr>
                      <m:t>1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, what is its generation probability? </a:t>
                </a:r>
              </a:p>
              <a:p>
                <a:r>
                  <a:rPr lang="en-US" dirty="0">
                    <a:ea typeface="ＭＳ Ｐゴシック" charset="-128"/>
                  </a:rPr>
                  <a:t>Q: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charset="-128"/>
                      </a:rPr>
                      <m:t>𝑑</m:t>
                    </m:r>
                  </m:oMath>
                </a14:m>
                <a:r>
                  <a:rPr lang="en-US" dirty="0">
                    <a:ea typeface="ＭＳ Ｐゴシック" charset="-128"/>
                  </a:rPr>
                  <a:t>’s class is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charset="-128"/>
                      </a:rPr>
                      <m:t>𝑐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  <a:ea typeface="ＭＳ Ｐゴシック" charset="-128"/>
                      </a:rPr>
                      <m:t>2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, what is its generation probability? </a:t>
                </a:r>
              </a:p>
              <a:p>
                <a:r>
                  <a:rPr lang="en-US" dirty="0">
                    <a:ea typeface="ＭＳ Ｐゴシック" charset="-128"/>
                  </a:rPr>
                  <a:t>Q: Between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charset="-128"/>
                      </a:rPr>
                      <m:t>𝑐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  <a:ea typeface="ＭＳ Ｐゴシック" charset="-128"/>
                      </a:rPr>
                      <m:t>1</m:t>
                    </m:r>
                  </m:oMath>
                </a14:m>
                <a:r>
                  <a:rPr lang="en-US" altLang="en-US" baseline="-25000" dirty="0">
                    <a:ea typeface="ＭＳ Ｐゴシック" charset="-128"/>
                  </a:rPr>
                  <a:t> </a:t>
                </a:r>
                <a:r>
                  <a:rPr lang="en-US" dirty="0">
                    <a:ea typeface="ＭＳ Ｐゴシック" charset="-128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charset="-128"/>
                      </a:rPr>
                      <m:t>𝑐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  <a:ea typeface="ＭＳ Ｐゴシック" charset="-128"/>
                      </a:rPr>
                      <m:t>2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, what is a better guess?</a:t>
                </a:r>
              </a:p>
              <a:p>
                <a:r>
                  <a:rPr lang="en-US" dirty="0">
                    <a:ea typeface="ＭＳ Ｐゴシック" charset="-128"/>
                  </a:rPr>
                  <a:t>Q: How can we formalize this?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92F5A4-2A26-9540-9617-E152573E16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52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EB5E9-A2BD-9248-A50C-B049EF4E2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5778DA-78B8-EF41-B93F-08F1D71B77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               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               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  <a:p>
                <a:r>
                  <a:rPr lang="en-US" b="0" dirty="0"/>
                  <a:t>Q: How can we calculate p</a:t>
                </a:r>
                <a:r>
                  <a:rPr lang="en-US" dirty="0"/>
                  <a:t>osterior distribution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b="0" dirty="0"/>
                  <a:t>Q: Where do we get likelihood and prior?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5778DA-78B8-EF41-B93F-08F1D71B77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2339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7826CA-8127-3947-8EED-69966C05CC73}"/>
                  </a:ext>
                </a:extLst>
              </p:cNvPr>
              <p:cNvSpPr txBox="1"/>
              <p:nvPr/>
            </p:nvSpPr>
            <p:spPr>
              <a:xfrm>
                <a:off x="2671656" y="4011563"/>
                <a:ext cx="6645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7826CA-8127-3947-8EED-69966C05C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656" y="4011563"/>
                <a:ext cx="6645794" cy="584775"/>
              </a:xfrm>
              <a:prstGeom prst="rect">
                <a:avLst/>
              </a:prstGeom>
              <a:blipFill>
                <a:blip r:embed="rId3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8AF2A823-422D-BE4D-8EDA-651A72263AB9}"/>
              </a:ext>
            </a:extLst>
          </p:cNvPr>
          <p:cNvGrpSpPr/>
          <p:nvPr/>
        </p:nvGrpSpPr>
        <p:grpSpPr>
          <a:xfrm>
            <a:off x="8256671" y="4011562"/>
            <a:ext cx="3054744" cy="1174872"/>
            <a:chOff x="8180173" y="4050721"/>
            <a:chExt cx="3054744" cy="117487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9812F0-6E5F-A148-80CE-DE4D78308905}"/>
                </a:ext>
              </a:extLst>
            </p:cNvPr>
            <p:cNvSpPr/>
            <p:nvPr/>
          </p:nvSpPr>
          <p:spPr>
            <a:xfrm>
              <a:off x="8180173" y="4050721"/>
              <a:ext cx="913834" cy="5847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4A2B12-683D-374A-981E-1116B6360B24}"/>
                </a:ext>
              </a:extLst>
            </p:cNvPr>
            <p:cNvSpPr txBox="1"/>
            <p:nvPr/>
          </p:nvSpPr>
          <p:spPr>
            <a:xfrm>
              <a:off x="8266669" y="4702373"/>
              <a:ext cx="29682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“Prior distribution”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31FA9B-2FB1-0F44-AA45-DB7283844A01}"/>
              </a:ext>
            </a:extLst>
          </p:cNvPr>
          <p:cNvGrpSpPr/>
          <p:nvPr/>
        </p:nvGrpSpPr>
        <p:grpSpPr>
          <a:xfrm>
            <a:off x="1408646" y="4025742"/>
            <a:ext cx="3581558" cy="1159968"/>
            <a:chOff x="1409541" y="4064900"/>
            <a:chExt cx="3581558" cy="115996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EB18968-5CE0-0148-9560-E7A3A359B66F}"/>
                </a:ext>
              </a:extLst>
            </p:cNvPr>
            <p:cNvSpPr/>
            <p:nvPr/>
          </p:nvSpPr>
          <p:spPr>
            <a:xfrm>
              <a:off x="2759674" y="4064900"/>
              <a:ext cx="1392196" cy="5847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8B5BE0-C450-564B-BC3C-645676170426}"/>
                </a:ext>
              </a:extLst>
            </p:cNvPr>
            <p:cNvSpPr txBox="1"/>
            <p:nvPr/>
          </p:nvSpPr>
          <p:spPr>
            <a:xfrm>
              <a:off x="1409541" y="4701648"/>
              <a:ext cx="35815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“Posterior distribution”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FCC227-6CE3-764A-B18F-DCA60AAEAF3F}"/>
              </a:ext>
            </a:extLst>
          </p:cNvPr>
          <p:cNvGrpSpPr/>
          <p:nvPr/>
        </p:nvGrpSpPr>
        <p:grpSpPr>
          <a:xfrm>
            <a:off x="4599936" y="4011562"/>
            <a:ext cx="3579341" cy="1174148"/>
            <a:chOff x="4600831" y="4050720"/>
            <a:chExt cx="3579341" cy="117414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C48CDE-857D-2948-9E9D-0B53F309ACBB}"/>
                </a:ext>
              </a:extLst>
            </p:cNvPr>
            <p:cNvSpPr/>
            <p:nvPr/>
          </p:nvSpPr>
          <p:spPr>
            <a:xfrm>
              <a:off x="4600831" y="4050720"/>
              <a:ext cx="3579341" cy="5847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49B3AE-A1AA-244D-859F-A69A1A471064}"/>
                </a:ext>
              </a:extLst>
            </p:cNvPr>
            <p:cNvSpPr txBox="1"/>
            <p:nvPr/>
          </p:nvSpPr>
          <p:spPr>
            <a:xfrm>
              <a:off x="5301969" y="4701648"/>
              <a:ext cx="19684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“Likelihood”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5C2166-60F8-B645-B6A8-13E72F3B641E}"/>
                  </a:ext>
                </a:extLst>
              </p:cNvPr>
              <p:cNvSpPr txBox="1"/>
              <p:nvPr/>
            </p:nvSpPr>
            <p:spPr>
              <a:xfrm>
                <a:off x="2332382" y="1790610"/>
                <a:ext cx="27689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5C2166-60F8-B645-B6A8-13E72F3B6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382" y="1790610"/>
                <a:ext cx="2768900" cy="461665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A9C55E6-9A98-EF40-BB95-EBCD0298B3B2}"/>
                  </a:ext>
                </a:extLst>
              </p:cNvPr>
              <p:cNvSpPr txBox="1"/>
              <p:nvPr/>
            </p:nvSpPr>
            <p:spPr>
              <a:xfrm>
                <a:off x="2339812" y="2203674"/>
                <a:ext cx="3457613" cy="861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A9C55E6-9A98-EF40-BB95-EBCD0298B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812" y="2203674"/>
                <a:ext cx="3457613" cy="861326"/>
              </a:xfrm>
              <a:prstGeom prst="rect">
                <a:avLst/>
              </a:prstGeom>
              <a:blipFill>
                <a:blip r:embed="rId5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B5A23C-AF18-B14F-AF6B-1698BE06EEF5}"/>
                  </a:ext>
                </a:extLst>
              </p:cNvPr>
              <p:cNvSpPr txBox="1"/>
              <p:nvPr/>
            </p:nvSpPr>
            <p:spPr>
              <a:xfrm>
                <a:off x="2355072" y="3397164"/>
                <a:ext cx="39108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B5A23C-AF18-B14F-AF6B-1698BE06E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072" y="3397164"/>
                <a:ext cx="3910879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9194A5-BB35-9249-BC28-026F302D127B}"/>
                  </a:ext>
                </a:extLst>
              </p:cNvPr>
              <p:cNvSpPr txBox="1"/>
              <p:nvPr/>
            </p:nvSpPr>
            <p:spPr>
              <a:xfrm>
                <a:off x="2355072" y="2989046"/>
                <a:ext cx="34423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9194A5-BB35-9249-BC28-026F302D1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072" y="2989046"/>
                <a:ext cx="3442353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21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1948</Words>
  <Application>Microsoft Macintosh PowerPoint</Application>
  <PresentationFormat>Widescreen</PresentationFormat>
  <Paragraphs>229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Office Theme</vt:lpstr>
      <vt:lpstr>CS249: Text Classification and Expectation Maximization</vt:lpstr>
      <vt:lpstr>Today’s Topic</vt:lpstr>
      <vt:lpstr>Text Classification</vt:lpstr>
      <vt:lpstr>Problem Setup</vt:lpstr>
      <vt:lpstr>Document Classification: Supervised Learning</vt:lpstr>
      <vt:lpstr>Simple Document Generative Model</vt:lpstr>
      <vt:lpstr>Simple Document Generative Model</vt:lpstr>
      <vt:lpstr>Computing Probability from Model</vt:lpstr>
      <vt:lpstr>Naïve Bayes Classifier</vt:lpstr>
      <vt:lpstr>Naïve Bayes Classifier: Learning Parameters</vt:lpstr>
      <vt:lpstr>Algorithm: Naïve Bayes Classifier </vt:lpstr>
      <vt:lpstr>Questions?</vt:lpstr>
      <vt:lpstr>Text Classification: Unsupervised</vt:lpstr>
      <vt:lpstr>Clustering Property</vt:lpstr>
      <vt:lpstr>Identifying Clusters</vt:lpstr>
      <vt:lpstr>K-Means Clustering: Algorithm</vt:lpstr>
      <vt:lpstr>K-Means Clustering: 4-Cluster Example</vt:lpstr>
      <vt:lpstr>Formalizing Clustering</vt:lpstr>
      <vt:lpstr>Mixture Model</vt:lpstr>
      <vt:lpstr>Gaussian Mixture Model (GMM): Example</vt:lpstr>
      <vt:lpstr>Gaussian Mixture Model (GMM)</vt:lpstr>
      <vt:lpstr>Learning the Mixture Model</vt:lpstr>
      <vt:lpstr>Example: Bivariate Gaussian Distribution</vt:lpstr>
      <vt:lpstr>EM for GMM: Example</vt:lpstr>
      <vt:lpstr>Expectation-Maximization (EM) Algorithm</vt:lpstr>
      <vt:lpstr>Expectation Step</vt:lpstr>
      <vt:lpstr>Maximization Step</vt:lpstr>
      <vt:lpstr>Mixture Model for Text Classification</vt:lpstr>
      <vt:lpstr>EM Algorithm for Text Classification</vt:lpstr>
      <vt:lpstr>[Nigam 99] Key idea</vt:lpstr>
      <vt:lpstr>EM Algorithm for Unlabeled Data</vt:lpstr>
      <vt:lpstr>EM Algorithm for both D_L and D_U</vt:lpstr>
      <vt:lpstr>EM Algorithm for both D_L and D_U</vt:lpstr>
      <vt:lpstr>EM Algorithm for both D_L and D_U</vt:lpstr>
      <vt:lpstr>Summary</vt:lpstr>
      <vt:lpstr>Reminder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CS249: Text Classification and EM</dc:title>
  <dc:creator>Junghoo Cho</dc:creator>
  <cp:lastModifiedBy>Junghoo Cho</cp:lastModifiedBy>
  <cp:revision>183</cp:revision>
  <dcterms:created xsi:type="dcterms:W3CDTF">2020-01-21T22:13:26Z</dcterms:created>
  <dcterms:modified xsi:type="dcterms:W3CDTF">2020-01-23T17:51:04Z</dcterms:modified>
</cp:coreProperties>
</file>